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1.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sldIdLst>
    <p:sldId id="256" r:id="rId2"/>
    <p:sldId id="258" r:id="rId3"/>
    <p:sldId id="277" r:id="rId4"/>
    <p:sldId id="278" r:id="rId5"/>
    <p:sldId id="279" r:id="rId6"/>
    <p:sldId id="276" r:id="rId7"/>
    <p:sldId id="262" r:id="rId8"/>
    <p:sldId id="280" r:id="rId9"/>
    <p:sldId id="281" r:id="rId10"/>
    <p:sldId id="282" r:id="rId11"/>
    <p:sldId id="283" r:id="rId12"/>
    <p:sldId id="284" r:id="rId13"/>
    <p:sldId id="285"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063A"/>
    <a:srgbClr val="791121"/>
    <a:srgbClr val="82112B"/>
    <a:srgbClr val="FDE7E8"/>
    <a:srgbClr val="790726"/>
    <a:srgbClr val="AE172E"/>
    <a:srgbClr val="AE17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53" autoAdjust="0"/>
    <p:restoredTop sz="81399" autoAdjust="0"/>
  </p:normalViewPr>
  <p:slideViewPr>
    <p:cSldViewPr snapToGrid="0">
      <p:cViewPr varScale="1">
        <p:scale>
          <a:sx n="52" d="100"/>
          <a:sy n="52" d="100"/>
        </p:scale>
        <p:origin x="142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jkp.ltjkpg.se\gem\g-kolon\VERKSAMHETSST&#214;D%20OCH%20SERVICE\Milj&#246;\3%20Rutiner%20och%20arbetss&#228;tt\Sakomr&#229;den\Livsmedel\Kostpolicy\Implementering\Uppf&#246;ljning\2025\M&#228;tetal%20kostpolicy_25.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jkp.ltjkpg.se\gem\g-kolon\VERKSAMHETSST&#214;D%20OCH%20SERVICE\Milj&#246;\3%20Rutiner%20och%20arbetss&#228;tt\Sakomr&#229;den\Livsmedel\Kostpolicy\Implementering\Uppf&#246;ljning\2025\M&#228;tetal%20kostpolicy_25.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jkp.ltjkpg.se\gem\g-kolon\VERKSAMHETSST&#214;D%20OCH%20SERVICE\Milj&#246;\3%20Rutiner%20och%20arbetss&#228;tt\Sakomr&#229;den\Livsmedel\Kostpolicy\Implementering\Uppf&#246;ljning\2025\M&#228;tetal%20kostpolicy_25.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jkp.ltjkpg.se\gem\g-kolon\VERKSAMHETSST&#214;D%20OCH%20SERVICE\Milj&#246;\3%20Rutiner%20och%20arbetss&#228;tt\Sakomr&#229;den\Livsmedel\Kostpolicy\Arbetsmaterial\2025\Koldioxid%20Rapport%20450%20Region%20J&#246;nk&#246;ping%201%20dec%202024%20till%2030%20nov%202025.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jkp.ltjkpg.se\gem\g-kolon\VERKSAMHETSST&#214;D%20OCH%20SERVICE\Milj&#246;\3%20Rutiner%20och%20arbetss&#228;tt\Sakomr&#229;den\Livsmedel\Kostpolicy\Arbetsmaterial\2025\Koldioxid%20Rapport%20450%20Region%20J&#246;nk&#246;ping%201%20dec%202024%20till%2030%20nov%202025.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jkp.ltjkpg.se\gem\g-kolon\VERKSAMHETSST&#214;D%20OCH%20SERVICE\Milj&#246;\3%20Rutiner%20och%20arbetss&#228;tt\Sakomr&#229;den\Livsmedel\Kostpolicy\Arbetsmaterial\2025\Koldioxid%20Rapport%20450%20Region%20J&#246;nk&#246;ping%201%20dec%202024%20till%2030%20nov%202025.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jkp.ltjkpg.se\gem\g-kolon\VERKSAMHETSST&#214;D%20OCH%20SERVICE\Milj&#246;\3%20Rutiner%20och%20arbetss&#228;tt\Sakomr&#229;den\Livsmedel\Kostpolicy\Implementering\Uppf&#246;ljning\2024\M&#228;tetal%20kostpolicy_25xxyy.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jkp.ltjkpg.se\gem\g-kolon\VERKSAMHETSST&#214;D%20OCH%20SERVICE\Milj&#246;\3%20Rutiner%20och%20arbetss&#228;tt\Sakomr&#229;den\Livsmedel\Kostpolicy\Implementering\Uppf&#246;ljning\2025\M&#228;tetal%20kostpolicy_25.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jkp.ltjkpg.se\gem\g-kolon\VERKSAMHETSST&#214;D%20OCH%20SERVICE\Milj&#246;\3%20Rutiner%20och%20arbetss&#228;tt\Sakomr&#229;den\Livsmedel\Kostpolicy\Implementering\Uppf&#246;ljning\2025\M&#228;tetal%20kostpolicy_25.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jkp.ltjkpg.se\gem\g-kolon\VERKSAMHETSST&#214;D%20OCH%20SERVICE\Milj&#246;\3%20Rutiner%20och%20arbetss&#228;tt\Sakomr&#229;den\Livsmedel\Kostpolicy\Implementering\Uppf&#246;ljning\2024\M&#228;tetal%20kostpolicy_25xxyy.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jkp.ltjkpg.se\gem\g-kolon\VERKSAMHETSST&#214;D%20OCH%20SERVICE\Milj&#246;\3%20Rutiner%20och%20arbetss&#228;tt\Sakomr&#229;den\Livsmedel\Kostpolicy\Implementering\Uppf&#246;ljning\2025\M&#228;tetal%20kostpolicy_25.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RJL!$C$4</c:f>
              <c:strCache>
                <c:ptCount val="1"/>
                <c:pt idx="0">
                  <c:v>kg CO2e/kg</c:v>
                </c:pt>
              </c:strCache>
            </c:strRef>
          </c:tx>
          <c:spPr>
            <a:solidFill>
              <a:srgbClr val="79072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RJL!$B$5:$B$11</c:f>
              <c:numCache>
                <c:formatCode>General</c:formatCode>
                <c:ptCount val="7"/>
                <c:pt idx="0">
                  <c:v>2019</c:v>
                </c:pt>
                <c:pt idx="1">
                  <c:v>2020</c:v>
                </c:pt>
                <c:pt idx="2">
                  <c:v>2021</c:v>
                </c:pt>
                <c:pt idx="3">
                  <c:v>2022</c:v>
                </c:pt>
                <c:pt idx="4">
                  <c:v>2023</c:v>
                </c:pt>
                <c:pt idx="5">
                  <c:v>2024</c:v>
                </c:pt>
                <c:pt idx="6">
                  <c:v>2025</c:v>
                </c:pt>
              </c:numCache>
            </c:numRef>
          </c:cat>
          <c:val>
            <c:numRef>
              <c:f>RJL!$C$5:$C$11</c:f>
              <c:numCache>
                <c:formatCode>0.0</c:formatCode>
                <c:ptCount val="7"/>
                <c:pt idx="0">
                  <c:v>2.09</c:v>
                </c:pt>
                <c:pt idx="1">
                  <c:v>2.1800000000000002</c:v>
                </c:pt>
                <c:pt idx="2">
                  <c:v>2.12</c:v>
                </c:pt>
                <c:pt idx="3">
                  <c:v>2.2000000000000002</c:v>
                </c:pt>
                <c:pt idx="4">
                  <c:v>2.21</c:v>
                </c:pt>
                <c:pt idx="5">
                  <c:v>2.2000000000000002</c:v>
                </c:pt>
                <c:pt idx="6">
                  <c:v>2.2000000000000002</c:v>
                </c:pt>
              </c:numCache>
            </c:numRef>
          </c:val>
          <c:extLst>
            <c:ext xmlns:c16="http://schemas.microsoft.com/office/drawing/2014/chart" uri="{C3380CC4-5D6E-409C-BE32-E72D297353CC}">
              <c16:uniqueId val="{00000000-5A15-4AF5-975B-6559677C44D3}"/>
            </c:ext>
          </c:extLst>
        </c:ser>
        <c:dLbls>
          <c:dLblPos val="outEnd"/>
          <c:showLegendKey val="0"/>
          <c:showVal val="1"/>
          <c:showCatName val="0"/>
          <c:showSerName val="0"/>
          <c:showPercent val="0"/>
          <c:showBubbleSize val="0"/>
        </c:dLbls>
        <c:gapWidth val="219"/>
        <c:overlap val="-27"/>
        <c:axId val="600956216"/>
        <c:axId val="600949328"/>
      </c:barChart>
      <c:catAx>
        <c:axId val="600956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600949328"/>
        <c:crosses val="autoZero"/>
        <c:auto val="1"/>
        <c:lblAlgn val="ctr"/>
        <c:lblOffset val="100"/>
        <c:noMultiLvlLbl val="0"/>
      </c:catAx>
      <c:valAx>
        <c:axId val="600949328"/>
        <c:scaling>
          <c:orientation val="minMax"/>
          <c:min val="0"/>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60095621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sv-S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Invånare!$E$44</c:f>
              <c:strCache>
                <c:ptCount val="1"/>
                <c:pt idx="0">
                  <c:v>Innan kurs</c:v>
                </c:pt>
              </c:strCache>
            </c:strRef>
          </c:tx>
          <c:spPr>
            <a:solidFill>
              <a:srgbClr val="79072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Invånare!$B$45:$B$49</c:f>
              <c:numCache>
                <c:formatCode>General</c:formatCode>
                <c:ptCount val="5"/>
                <c:pt idx="0">
                  <c:v>2021</c:v>
                </c:pt>
                <c:pt idx="1">
                  <c:v>2022</c:v>
                </c:pt>
                <c:pt idx="2">
                  <c:v>2023</c:v>
                </c:pt>
                <c:pt idx="3">
                  <c:v>2024</c:v>
                </c:pt>
                <c:pt idx="4">
                  <c:v>2025</c:v>
                </c:pt>
              </c:numCache>
            </c:numRef>
          </c:cat>
          <c:val>
            <c:numRef>
              <c:f>Invånare!$E$45:$E$49</c:f>
              <c:numCache>
                <c:formatCode>0%</c:formatCode>
                <c:ptCount val="5"/>
                <c:pt idx="0">
                  <c:v>0.2</c:v>
                </c:pt>
                <c:pt idx="1">
                  <c:v>0.15625</c:v>
                </c:pt>
                <c:pt idx="2">
                  <c:v>0.25714285714285712</c:v>
                </c:pt>
                <c:pt idx="3">
                  <c:v>0.18367346938775511</c:v>
                </c:pt>
                <c:pt idx="4">
                  <c:v>0.25</c:v>
                </c:pt>
              </c:numCache>
            </c:numRef>
          </c:val>
          <c:extLst>
            <c:ext xmlns:c16="http://schemas.microsoft.com/office/drawing/2014/chart" uri="{C3380CC4-5D6E-409C-BE32-E72D297353CC}">
              <c16:uniqueId val="{00000000-0A29-419A-BFA4-CEB522362459}"/>
            </c:ext>
          </c:extLst>
        </c:ser>
        <c:ser>
          <c:idx val="1"/>
          <c:order val="1"/>
          <c:tx>
            <c:strRef>
              <c:f>Invånare!$H$44</c:f>
              <c:strCache>
                <c:ptCount val="1"/>
                <c:pt idx="0">
                  <c:v>Efter kurs</c:v>
                </c:pt>
              </c:strCache>
            </c:strRef>
          </c:tx>
          <c:spPr>
            <a:solidFill>
              <a:srgbClr val="FF9DA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Invånare!$B$45:$B$49</c:f>
              <c:numCache>
                <c:formatCode>General</c:formatCode>
                <c:ptCount val="5"/>
                <c:pt idx="0">
                  <c:v>2021</c:v>
                </c:pt>
                <c:pt idx="1">
                  <c:v>2022</c:v>
                </c:pt>
                <c:pt idx="2">
                  <c:v>2023</c:v>
                </c:pt>
                <c:pt idx="3">
                  <c:v>2024</c:v>
                </c:pt>
                <c:pt idx="4">
                  <c:v>2025</c:v>
                </c:pt>
              </c:numCache>
            </c:numRef>
          </c:cat>
          <c:val>
            <c:numRef>
              <c:f>Invånare!$H$45:$H$49</c:f>
              <c:numCache>
                <c:formatCode>0%</c:formatCode>
                <c:ptCount val="5"/>
                <c:pt idx="0">
                  <c:v>0.6</c:v>
                </c:pt>
                <c:pt idx="1">
                  <c:v>0.6875</c:v>
                </c:pt>
                <c:pt idx="2">
                  <c:v>0.6</c:v>
                </c:pt>
                <c:pt idx="3">
                  <c:v>0.61224489795918369</c:v>
                </c:pt>
                <c:pt idx="4">
                  <c:v>0.5</c:v>
                </c:pt>
              </c:numCache>
            </c:numRef>
          </c:val>
          <c:extLst>
            <c:ext xmlns:c16="http://schemas.microsoft.com/office/drawing/2014/chart" uri="{C3380CC4-5D6E-409C-BE32-E72D297353CC}">
              <c16:uniqueId val="{00000001-0A29-419A-BFA4-CEB522362459}"/>
            </c:ext>
          </c:extLst>
        </c:ser>
        <c:dLbls>
          <c:dLblPos val="outEnd"/>
          <c:showLegendKey val="0"/>
          <c:showVal val="1"/>
          <c:showCatName val="0"/>
          <c:showSerName val="0"/>
          <c:showPercent val="0"/>
          <c:showBubbleSize val="0"/>
        </c:dLbls>
        <c:gapWidth val="219"/>
        <c:overlap val="-27"/>
        <c:axId val="595266256"/>
        <c:axId val="595267568"/>
      </c:barChart>
      <c:catAx>
        <c:axId val="595266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595267568"/>
        <c:crosses val="autoZero"/>
        <c:auto val="1"/>
        <c:lblAlgn val="ctr"/>
        <c:lblOffset val="100"/>
        <c:noMultiLvlLbl val="0"/>
      </c:catAx>
      <c:valAx>
        <c:axId val="5952675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595266256"/>
        <c:crosses val="autoZero"/>
        <c:crossBetween val="between"/>
      </c:valAx>
      <c:spPr>
        <a:noFill/>
        <a:ln>
          <a:noFill/>
        </a:ln>
        <a:effectLst/>
      </c:spPr>
    </c:plotArea>
    <c:legend>
      <c:legendPos val="b"/>
      <c:layout>
        <c:manualLayout>
          <c:xMode val="edge"/>
          <c:yMode val="edge"/>
          <c:x val="0.57053267351894343"/>
          <c:y val="4.4394537639316833E-2"/>
          <c:w val="0.3498686049645261"/>
          <c:h val="7.44962531857431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sv-S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713519408483484E-2"/>
          <c:y val="0.1135286467569932"/>
          <c:w val="0.92773114593280215"/>
          <c:h val="0.67000685725095177"/>
        </c:manualLayout>
      </c:layout>
      <c:barChart>
        <c:barDir val="col"/>
        <c:grouping val="clustered"/>
        <c:varyColors val="0"/>
        <c:ser>
          <c:idx val="0"/>
          <c:order val="0"/>
          <c:tx>
            <c:strRef>
              <c:f>Patienter!$K$22</c:f>
              <c:strCache>
                <c:ptCount val="1"/>
                <c:pt idx="0">
                  <c:v>2019</c:v>
                </c:pt>
              </c:strCache>
            </c:strRef>
          </c:tx>
          <c:spPr>
            <a:solidFill>
              <a:srgbClr val="FDE7E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Patienter!$L$20:$Q$21</c:f>
              <c:multiLvlStrCache>
                <c:ptCount val="6"/>
                <c:lvl>
                  <c:pt idx="0">
                    <c:v>Primärvård</c:v>
                  </c:pt>
                  <c:pt idx="1">
                    <c:v>Specialiserad vård</c:v>
                  </c:pt>
                  <c:pt idx="2">
                    <c:v>Primärvård</c:v>
                  </c:pt>
                  <c:pt idx="3">
                    <c:v>Specialiserad vård</c:v>
                  </c:pt>
                  <c:pt idx="4">
                    <c:v>Primärvård</c:v>
                  </c:pt>
                  <c:pt idx="5">
                    <c:v>Specialiserad vård</c:v>
                  </c:pt>
                </c:lvl>
                <c:lvl>
                  <c:pt idx="0">
                    <c:v>Enkla råd</c:v>
                  </c:pt>
                  <c:pt idx="2">
                    <c:v>Rådgivande samtal</c:v>
                  </c:pt>
                  <c:pt idx="4">
                    <c:v>Kvalificerat rådgivande samtal</c:v>
                  </c:pt>
                </c:lvl>
              </c:multiLvlStrCache>
            </c:multiLvlStrRef>
          </c:cat>
          <c:val>
            <c:numRef>
              <c:f>Patienter!$L$22:$Q$22</c:f>
              <c:numCache>
                <c:formatCode>General</c:formatCode>
                <c:ptCount val="6"/>
                <c:pt idx="0">
                  <c:v>2499</c:v>
                </c:pt>
                <c:pt idx="1">
                  <c:v>346</c:v>
                </c:pt>
                <c:pt idx="2">
                  <c:v>3790</c:v>
                </c:pt>
                <c:pt idx="3">
                  <c:v>110</c:v>
                </c:pt>
                <c:pt idx="4">
                  <c:v>1044</c:v>
                </c:pt>
                <c:pt idx="5">
                  <c:v>14</c:v>
                </c:pt>
              </c:numCache>
            </c:numRef>
          </c:val>
          <c:extLst>
            <c:ext xmlns:c16="http://schemas.microsoft.com/office/drawing/2014/chart" uri="{C3380CC4-5D6E-409C-BE32-E72D297353CC}">
              <c16:uniqueId val="{00000000-D040-411B-924D-BB0BC1BDE11D}"/>
            </c:ext>
          </c:extLst>
        </c:ser>
        <c:ser>
          <c:idx val="1"/>
          <c:order val="1"/>
          <c:tx>
            <c:strRef>
              <c:f>Patienter!$K$23</c:f>
              <c:strCache>
                <c:ptCount val="1"/>
                <c:pt idx="0">
                  <c:v>2020</c:v>
                </c:pt>
              </c:strCache>
            </c:strRef>
          </c:tx>
          <c:spPr>
            <a:solidFill>
              <a:srgbClr val="79072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Patienter!$L$20:$Q$21</c:f>
              <c:multiLvlStrCache>
                <c:ptCount val="6"/>
                <c:lvl>
                  <c:pt idx="0">
                    <c:v>Primärvård</c:v>
                  </c:pt>
                  <c:pt idx="1">
                    <c:v>Specialiserad vård</c:v>
                  </c:pt>
                  <c:pt idx="2">
                    <c:v>Primärvård</c:v>
                  </c:pt>
                  <c:pt idx="3">
                    <c:v>Specialiserad vård</c:v>
                  </c:pt>
                  <c:pt idx="4">
                    <c:v>Primärvård</c:v>
                  </c:pt>
                  <c:pt idx="5">
                    <c:v>Specialiserad vård</c:v>
                  </c:pt>
                </c:lvl>
                <c:lvl>
                  <c:pt idx="0">
                    <c:v>Enkla råd</c:v>
                  </c:pt>
                  <c:pt idx="2">
                    <c:v>Rådgivande samtal</c:v>
                  </c:pt>
                  <c:pt idx="4">
                    <c:v>Kvalificerat rådgivande samtal</c:v>
                  </c:pt>
                </c:lvl>
              </c:multiLvlStrCache>
            </c:multiLvlStrRef>
          </c:cat>
          <c:val>
            <c:numRef>
              <c:f>Patienter!$L$23:$Q$23</c:f>
              <c:numCache>
                <c:formatCode>General</c:formatCode>
                <c:ptCount val="6"/>
                <c:pt idx="0">
                  <c:v>1745</c:v>
                </c:pt>
                <c:pt idx="1">
                  <c:v>138</c:v>
                </c:pt>
                <c:pt idx="2">
                  <c:v>2472</c:v>
                </c:pt>
                <c:pt idx="3">
                  <c:v>24</c:v>
                </c:pt>
                <c:pt idx="4">
                  <c:v>572</c:v>
                </c:pt>
                <c:pt idx="5">
                  <c:v>3</c:v>
                </c:pt>
              </c:numCache>
            </c:numRef>
          </c:val>
          <c:extLst>
            <c:ext xmlns:c16="http://schemas.microsoft.com/office/drawing/2014/chart" uri="{C3380CC4-5D6E-409C-BE32-E72D297353CC}">
              <c16:uniqueId val="{00000001-D040-411B-924D-BB0BC1BDE11D}"/>
            </c:ext>
          </c:extLst>
        </c:ser>
        <c:ser>
          <c:idx val="2"/>
          <c:order val="2"/>
          <c:tx>
            <c:strRef>
              <c:f>Patienter!$K$24</c:f>
              <c:strCache>
                <c:ptCount val="1"/>
                <c:pt idx="0">
                  <c:v>2021</c:v>
                </c:pt>
              </c:strCache>
            </c:strRef>
          </c:tx>
          <c:spPr>
            <a:solidFill>
              <a:srgbClr val="FF0000"/>
            </a:solidFill>
            <a:ln>
              <a:noFill/>
            </a:ln>
            <a:effectLst/>
          </c:spPr>
          <c:invertIfNegative val="0"/>
          <c:dLbls>
            <c:dLbl>
              <c:idx val="0"/>
              <c:layout>
                <c:manualLayout>
                  <c:x val="-2.3191804614229967E-17"/>
                  <c:y val="-3.603603603603603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40-411B-924D-BB0BC1BDE11D}"/>
                </c:ext>
              </c:extLst>
            </c:dLbl>
            <c:dLbl>
              <c:idx val="1"/>
              <c:layout>
                <c:manualLayout>
                  <c:x val="0"/>
                  <c:y val="-3.333333333333333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575-4B04-8894-ABF2C344D4EA}"/>
                </c:ext>
              </c:extLst>
            </c:dLbl>
            <c:dLbl>
              <c:idx val="4"/>
              <c:layout>
                <c:manualLayout>
                  <c:x val="-2.5300442757748261E-3"/>
                  <c:y val="-3.939393939393939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575-4B04-8894-ABF2C344D4E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Patienter!$L$20:$Q$21</c:f>
              <c:multiLvlStrCache>
                <c:ptCount val="6"/>
                <c:lvl>
                  <c:pt idx="0">
                    <c:v>Primärvård</c:v>
                  </c:pt>
                  <c:pt idx="1">
                    <c:v>Specialiserad vård</c:v>
                  </c:pt>
                  <c:pt idx="2">
                    <c:v>Primärvård</c:v>
                  </c:pt>
                  <c:pt idx="3">
                    <c:v>Specialiserad vård</c:v>
                  </c:pt>
                  <c:pt idx="4">
                    <c:v>Primärvård</c:v>
                  </c:pt>
                  <c:pt idx="5">
                    <c:v>Specialiserad vård</c:v>
                  </c:pt>
                </c:lvl>
                <c:lvl>
                  <c:pt idx="0">
                    <c:v>Enkla råd</c:v>
                  </c:pt>
                  <c:pt idx="2">
                    <c:v>Rådgivande samtal</c:v>
                  </c:pt>
                  <c:pt idx="4">
                    <c:v>Kvalificerat rådgivande samtal</c:v>
                  </c:pt>
                </c:lvl>
              </c:multiLvlStrCache>
            </c:multiLvlStrRef>
          </c:cat>
          <c:val>
            <c:numRef>
              <c:f>Patienter!$L$24:$Q$24</c:f>
              <c:numCache>
                <c:formatCode>General</c:formatCode>
                <c:ptCount val="6"/>
                <c:pt idx="0">
                  <c:v>1777</c:v>
                </c:pt>
                <c:pt idx="1">
                  <c:v>160</c:v>
                </c:pt>
                <c:pt idx="2">
                  <c:v>2236</c:v>
                </c:pt>
                <c:pt idx="3">
                  <c:v>20</c:v>
                </c:pt>
                <c:pt idx="4">
                  <c:v>544</c:v>
                </c:pt>
                <c:pt idx="5">
                  <c:v>69</c:v>
                </c:pt>
              </c:numCache>
            </c:numRef>
          </c:val>
          <c:extLst>
            <c:ext xmlns:c16="http://schemas.microsoft.com/office/drawing/2014/chart" uri="{C3380CC4-5D6E-409C-BE32-E72D297353CC}">
              <c16:uniqueId val="{00000003-D040-411B-924D-BB0BC1BDE11D}"/>
            </c:ext>
          </c:extLst>
        </c:ser>
        <c:ser>
          <c:idx val="3"/>
          <c:order val="3"/>
          <c:tx>
            <c:strRef>
              <c:f>Patienter!$K$25</c:f>
              <c:strCache>
                <c:ptCount val="1"/>
                <c:pt idx="0">
                  <c:v>2022</c:v>
                </c:pt>
              </c:strCache>
            </c:strRef>
          </c:tx>
          <c:spPr>
            <a:solidFill>
              <a:srgbClr val="FF9DA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Patienter!$L$20:$Q$21</c:f>
              <c:multiLvlStrCache>
                <c:ptCount val="6"/>
                <c:lvl>
                  <c:pt idx="0">
                    <c:v>Primärvård</c:v>
                  </c:pt>
                  <c:pt idx="1">
                    <c:v>Specialiserad vård</c:v>
                  </c:pt>
                  <c:pt idx="2">
                    <c:v>Primärvård</c:v>
                  </c:pt>
                  <c:pt idx="3">
                    <c:v>Specialiserad vård</c:v>
                  </c:pt>
                  <c:pt idx="4">
                    <c:v>Primärvård</c:v>
                  </c:pt>
                  <c:pt idx="5">
                    <c:v>Specialiserad vård</c:v>
                  </c:pt>
                </c:lvl>
                <c:lvl>
                  <c:pt idx="0">
                    <c:v>Enkla råd</c:v>
                  </c:pt>
                  <c:pt idx="2">
                    <c:v>Rådgivande samtal</c:v>
                  </c:pt>
                  <c:pt idx="4">
                    <c:v>Kvalificerat rådgivande samtal</c:v>
                  </c:pt>
                </c:lvl>
              </c:multiLvlStrCache>
            </c:multiLvlStrRef>
          </c:cat>
          <c:val>
            <c:numRef>
              <c:f>Patienter!$L$25:$Q$25</c:f>
              <c:numCache>
                <c:formatCode>General</c:formatCode>
                <c:ptCount val="6"/>
                <c:pt idx="0">
                  <c:v>2813</c:v>
                </c:pt>
                <c:pt idx="1">
                  <c:v>300</c:v>
                </c:pt>
                <c:pt idx="2">
                  <c:v>2748</c:v>
                </c:pt>
                <c:pt idx="3">
                  <c:v>24</c:v>
                </c:pt>
                <c:pt idx="4">
                  <c:v>682</c:v>
                </c:pt>
                <c:pt idx="5">
                  <c:v>69</c:v>
                </c:pt>
              </c:numCache>
            </c:numRef>
          </c:val>
          <c:extLst>
            <c:ext xmlns:c16="http://schemas.microsoft.com/office/drawing/2014/chart" uri="{C3380CC4-5D6E-409C-BE32-E72D297353CC}">
              <c16:uniqueId val="{00000004-D040-411B-924D-BB0BC1BDE11D}"/>
            </c:ext>
          </c:extLst>
        </c:ser>
        <c:ser>
          <c:idx val="4"/>
          <c:order val="4"/>
          <c:tx>
            <c:strRef>
              <c:f>Patienter!$K$26</c:f>
              <c:strCache>
                <c:ptCount val="1"/>
                <c:pt idx="0">
                  <c:v>2023</c:v>
                </c:pt>
              </c:strCache>
            </c:strRef>
          </c:tx>
          <c:spPr>
            <a:solidFill>
              <a:schemeClr val="bg1">
                <a:lumMod val="75000"/>
              </a:schemeClr>
            </a:solidFill>
            <a:ln>
              <a:noFill/>
            </a:ln>
            <a:effectLst/>
          </c:spPr>
          <c:invertIfNegative val="0"/>
          <c:dLbls>
            <c:dLbl>
              <c:idx val="0"/>
              <c:layout>
                <c:manualLayout>
                  <c:x val="-6.3251106894370648E-3"/>
                  <c:y val="-9.090909090909090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575-4B04-8894-ABF2C344D4EA}"/>
                </c:ext>
              </c:extLst>
            </c:dLbl>
            <c:dLbl>
              <c:idx val="1"/>
              <c:layout>
                <c:manualLayout>
                  <c:x val="0"/>
                  <c:y val="-2.424242424242424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575-4B04-8894-ABF2C344D4E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Patienter!$L$20:$Q$21</c:f>
              <c:multiLvlStrCache>
                <c:ptCount val="6"/>
                <c:lvl>
                  <c:pt idx="0">
                    <c:v>Primärvård</c:v>
                  </c:pt>
                  <c:pt idx="1">
                    <c:v>Specialiserad vård</c:v>
                  </c:pt>
                  <c:pt idx="2">
                    <c:v>Primärvård</c:v>
                  </c:pt>
                  <c:pt idx="3">
                    <c:v>Specialiserad vård</c:v>
                  </c:pt>
                  <c:pt idx="4">
                    <c:v>Primärvård</c:v>
                  </c:pt>
                  <c:pt idx="5">
                    <c:v>Specialiserad vård</c:v>
                  </c:pt>
                </c:lvl>
                <c:lvl>
                  <c:pt idx="0">
                    <c:v>Enkla råd</c:v>
                  </c:pt>
                  <c:pt idx="2">
                    <c:v>Rådgivande samtal</c:v>
                  </c:pt>
                  <c:pt idx="4">
                    <c:v>Kvalificerat rådgivande samtal</c:v>
                  </c:pt>
                </c:lvl>
              </c:multiLvlStrCache>
            </c:multiLvlStrRef>
          </c:cat>
          <c:val>
            <c:numRef>
              <c:f>Patienter!$L$26:$Q$26</c:f>
              <c:numCache>
                <c:formatCode>General</c:formatCode>
                <c:ptCount val="6"/>
                <c:pt idx="0">
                  <c:v>4546</c:v>
                </c:pt>
                <c:pt idx="1">
                  <c:v>421</c:v>
                </c:pt>
                <c:pt idx="2">
                  <c:v>4117</c:v>
                </c:pt>
                <c:pt idx="3">
                  <c:v>60</c:v>
                </c:pt>
                <c:pt idx="4">
                  <c:v>1418</c:v>
                </c:pt>
                <c:pt idx="5">
                  <c:v>148</c:v>
                </c:pt>
              </c:numCache>
            </c:numRef>
          </c:val>
          <c:extLst>
            <c:ext xmlns:c16="http://schemas.microsoft.com/office/drawing/2014/chart" uri="{C3380CC4-5D6E-409C-BE32-E72D297353CC}">
              <c16:uniqueId val="{00000005-D040-411B-924D-BB0BC1BDE11D}"/>
            </c:ext>
          </c:extLst>
        </c:ser>
        <c:ser>
          <c:idx val="5"/>
          <c:order val="5"/>
          <c:tx>
            <c:strRef>
              <c:f>Patienter!$K$27</c:f>
              <c:strCache>
                <c:ptCount val="1"/>
                <c:pt idx="0">
                  <c:v>2024</c:v>
                </c:pt>
              </c:strCache>
            </c:strRef>
          </c:tx>
          <c:spPr>
            <a:solidFill>
              <a:schemeClr val="tx1"/>
            </a:solidFill>
            <a:ln>
              <a:noFill/>
            </a:ln>
            <a:effectLst/>
          </c:spPr>
          <c:invertIfNegative val="0"/>
          <c:dLbls>
            <c:dLbl>
              <c:idx val="5"/>
              <c:layout>
                <c:manualLayout>
                  <c:x val="1.2650221378872274E-3"/>
                  <c:y val="-2.424242424242424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575-4B04-8894-ABF2C344D4E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Patienter!$L$20:$Q$21</c:f>
              <c:multiLvlStrCache>
                <c:ptCount val="6"/>
                <c:lvl>
                  <c:pt idx="0">
                    <c:v>Primärvård</c:v>
                  </c:pt>
                  <c:pt idx="1">
                    <c:v>Specialiserad vård</c:v>
                  </c:pt>
                  <c:pt idx="2">
                    <c:v>Primärvård</c:v>
                  </c:pt>
                  <c:pt idx="3">
                    <c:v>Specialiserad vård</c:v>
                  </c:pt>
                  <c:pt idx="4">
                    <c:v>Primärvård</c:v>
                  </c:pt>
                  <c:pt idx="5">
                    <c:v>Specialiserad vård</c:v>
                  </c:pt>
                </c:lvl>
                <c:lvl>
                  <c:pt idx="0">
                    <c:v>Enkla råd</c:v>
                  </c:pt>
                  <c:pt idx="2">
                    <c:v>Rådgivande samtal</c:v>
                  </c:pt>
                  <c:pt idx="4">
                    <c:v>Kvalificerat rådgivande samtal</c:v>
                  </c:pt>
                </c:lvl>
              </c:multiLvlStrCache>
            </c:multiLvlStrRef>
          </c:cat>
          <c:val>
            <c:numRef>
              <c:f>Patienter!$L$27:$Q$27</c:f>
              <c:numCache>
                <c:formatCode>General</c:formatCode>
                <c:ptCount val="6"/>
                <c:pt idx="0">
                  <c:v>5497</c:v>
                </c:pt>
                <c:pt idx="1">
                  <c:v>357</c:v>
                </c:pt>
                <c:pt idx="2">
                  <c:v>4729</c:v>
                </c:pt>
                <c:pt idx="3">
                  <c:v>64</c:v>
                </c:pt>
                <c:pt idx="4">
                  <c:v>1738</c:v>
                </c:pt>
                <c:pt idx="5">
                  <c:v>213</c:v>
                </c:pt>
              </c:numCache>
            </c:numRef>
          </c:val>
          <c:extLst>
            <c:ext xmlns:c16="http://schemas.microsoft.com/office/drawing/2014/chart" uri="{C3380CC4-5D6E-409C-BE32-E72D297353CC}">
              <c16:uniqueId val="{00000006-D040-411B-924D-BB0BC1BDE11D}"/>
            </c:ext>
          </c:extLst>
        </c:ser>
        <c:ser>
          <c:idx val="6"/>
          <c:order val="6"/>
          <c:tx>
            <c:strRef>
              <c:f>Patienter!$K$28</c:f>
              <c:strCache>
                <c:ptCount val="1"/>
                <c:pt idx="0">
                  <c:v>2025</c:v>
                </c:pt>
              </c:strCache>
            </c:strRef>
          </c:tx>
          <c:spPr>
            <a:solidFill>
              <a:schemeClr val="accent1">
                <a:lumMod val="60000"/>
              </a:schemeClr>
            </a:solidFill>
            <a:ln>
              <a:noFill/>
            </a:ln>
            <a:effectLst/>
          </c:spPr>
          <c:invertIfNegative val="0"/>
          <c:dLbls>
            <c:dLbl>
              <c:idx val="2"/>
              <c:layout>
                <c:manualLayout>
                  <c:x val="-6.3251106894370648E-3"/>
                  <c:y val="-2.424242424242424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575-4B04-8894-ABF2C344D4E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Patienter!$L$20:$Q$21</c:f>
              <c:multiLvlStrCache>
                <c:ptCount val="6"/>
                <c:lvl>
                  <c:pt idx="0">
                    <c:v>Primärvård</c:v>
                  </c:pt>
                  <c:pt idx="1">
                    <c:v>Specialiserad vård</c:v>
                  </c:pt>
                  <c:pt idx="2">
                    <c:v>Primärvård</c:v>
                  </c:pt>
                  <c:pt idx="3">
                    <c:v>Specialiserad vård</c:v>
                  </c:pt>
                  <c:pt idx="4">
                    <c:v>Primärvård</c:v>
                  </c:pt>
                  <c:pt idx="5">
                    <c:v>Specialiserad vård</c:v>
                  </c:pt>
                </c:lvl>
                <c:lvl>
                  <c:pt idx="0">
                    <c:v>Enkla råd</c:v>
                  </c:pt>
                  <c:pt idx="2">
                    <c:v>Rådgivande samtal</c:v>
                  </c:pt>
                  <c:pt idx="4">
                    <c:v>Kvalificerat rådgivande samtal</c:v>
                  </c:pt>
                </c:lvl>
              </c:multiLvlStrCache>
            </c:multiLvlStrRef>
          </c:cat>
          <c:val>
            <c:numRef>
              <c:f>Patienter!$L$28:$Q$28</c:f>
              <c:numCache>
                <c:formatCode>General</c:formatCode>
                <c:ptCount val="6"/>
                <c:pt idx="0">
                  <c:v>7116</c:v>
                </c:pt>
                <c:pt idx="1">
                  <c:v>179</c:v>
                </c:pt>
                <c:pt idx="2">
                  <c:v>4850</c:v>
                </c:pt>
                <c:pt idx="3">
                  <c:v>38</c:v>
                </c:pt>
                <c:pt idx="4">
                  <c:v>1992</c:v>
                </c:pt>
                <c:pt idx="5">
                  <c:v>182</c:v>
                </c:pt>
              </c:numCache>
            </c:numRef>
          </c:val>
          <c:extLst>
            <c:ext xmlns:c16="http://schemas.microsoft.com/office/drawing/2014/chart" uri="{C3380CC4-5D6E-409C-BE32-E72D297353CC}">
              <c16:uniqueId val="{00000007-D040-411B-924D-BB0BC1BDE11D}"/>
            </c:ext>
          </c:extLst>
        </c:ser>
        <c:dLbls>
          <c:dLblPos val="outEnd"/>
          <c:showLegendKey val="0"/>
          <c:showVal val="1"/>
          <c:showCatName val="0"/>
          <c:showSerName val="0"/>
          <c:showPercent val="0"/>
          <c:showBubbleSize val="0"/>
        </c:dLbls>
        <c:gapWidth val="219"/>
        <c:overlap val="-27"/>
        <c:axId val="605161016"/>
        <c:axId val="605165280"/>
      </c:barChart>
      <c:catAx>
        <c:axId val="605161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605165280"/>
        <c:crosses val="autoZero"/>
        <c:auto val="1"/>
        <c:lblAlgn val="ctr"/>
        <c:lblOffset val="100"/>
        <c:noMultiLvlLbl val="0"/>
      </c:catAx>
      <c:valAx>
        <c:axId val="60516528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605161016"/>
        <c:crosses val="autoZero"/>
        <c:crossBetween val="between"/>
      </c:valAx>
      <c:spPr>
        <a:noFill/>
        <a:ln>
          <a:noFill/>
        </a:ln>
        <a:effectLst/>
      </c:spPr>
    </c:plotArea>
    <c:legend>
      <c:legendPos val="b"/>
      <c:layout>
        <c:manualLayout>
          <c:xMode val="edge"/>
          <c:yMode val="edge"/>
          <c:x val="0.57201555659669234"/>
          <c:y val="0.27544773119576266"/>
          <c:w val="0.41196880276113496"/>
          <c:h val="5.8411834884275836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'Sammanställning och diagram'!$B$3</c:f>
              <c:strCache>
                <c:ptCount val="1"/>
                <c:pt idx="0">
                  <c:v>2019</c:v>
                </c:pt>
              </c:strCache>
            </c:strRef>
          </c:tx>
          <c:spPr>
            <a:solidFill>
              <a:srgbClr val="901432"/>
            </a:solidFill>
            <a:ln>
              <a:noFill/>
            </a:ln>
            <a:effectLst/>
          </c:spPr>
          <c:invertIfNegative val="0"/>
          <c:cat>
            <c:strRef>
              <c:f>'Sammanställning och diagram'!$A$4:$A$16</c:f>
              <c:strCache>
                <c:ptCount val="13"/>
                <c:pt idx="0">
                  <c:v>Dryck (ej mjölk)</c:v>
                </c:pt>
                <c:pt idx="1">
                  <c:v>Fett och olja</c:v>
                </c:pt>
                <c:pt idx="2">
                  <c:v>Fisk och skaldjur</c:v>
                </c:pt>
                <c:pt idx="3">
                  <c:v>Frukt och bär</c:v>
                </c:pt>
                <c:pt idx="4">
                  <c:v>Grönsaker, rotfrukter och svamp</c:v>
                </c:pt>
                <c:pt idx="5">
                  <c:v>Kött</c:v>
                </c:pt>
                <c:pt idx="6">
                  <c:v>Livsmedelsrätter och ingredienser</c:v>
                </c:pt>
                <c:pt idx="7">
                  <c:v>Mejeriprodukter</c:v>
                </c:pt>
                <c:pt idx="8">
                  <c:v>Nöt, frö eller kärna</c:v>
                </c:pt>
                <c:pt idx="9">
                  <c:v>Socker och söta livsmedel</c:v>
                </c:pt>
                <c:pt idx="10">
                  <c:v>Spannmål och spannmålsprodukter</c:v>
                </c:pt>
                <c:pt idx="11">
                  <c:v>Uppgift saknas</c:v>
                </c:pt>
                <c:pt idx="12">
                  <c:v>Ägg</c:v>
                </c:pt>
              </c:strCache>
            </c:strRef>
          </c:cat>
          <c:val>
            <c:numRef>
              <c:f>'Sammanställning och diagram'!$B$4:$B$16</c:f>
              <c:numCache>
                <c:formatCode>#,##0</c:formatCode>
                <c:ptCount val="13"/>
                <c:pt idx="0">
                  <c:v>281844</c:v>
                </c:pt>
                <c:pt idx="1">
                  <c:v>67077</c:v>
                </c:pt>
                <c:pt idx="2">
                  <c:v>220344</c:v>
                </c:pt>
                <c:pt idx="3">
                  <c:v>40825</c:v>
                </c:pt>
                <c:pt idx="4">
                  <c:v>119611</c:v>
                </c:pt>
                <c:pt idx="5">
                  <c:v>917210</c:v>
                </c:pt>
                <c:pt idx="6">
                  <c:v>45664</c:v>
                </c:pt>
                <c:pt idx="7">
                  <c:v>526998</c:v>
                </c:pt>
                <c:pt idx="8">
                  <c:v>1981</c:v>
                </c:pt>
                <c:pt idx="9">
                  <c:v>21731</c:v>
                </c:pt>
                <c:pt idx="10">
                  <c:v>135373</c:v>
                </c:pt>
                <c:pt idx="11">
                  <c:v>0</c:v>
                </c:pt>
                <c:pt idx="12">
                  <c:v>22178</c:v>
                </c:pt>
              </c:numCache>
            </c:numRef>
          </c:val>
          <c:extLst>
            <c:ext xmlns:c16="http://schemas.microsoft.com/office/drawing/2014/chart" uri="{C3380CC4-5D6E-409C-BE32-E72D297353CC}">
              <c16:uniqueId val="{00000000-0DE4-42D2-8D51-E87A681F74BF}"/>
            </c:ext>
          </c:extLst>
        </c:ser>
        <c:ser>
          <c:idx val="1"/>
          <c:order val="1"/>
          <c:tx>
            <c:strRef>
              <c:f>'Sammanställning och diagram'!$C$3</c:f>
              <c:strCache>
                <c:ptCount val="1"/>
                <c:pt idx="0">
                  <c:v>2020</c:v>
                </c:pt>
              </c:strCache>
            </c:strRef>
          </c:tx>
          <c:spPr>
            <a:solidFill>
              <a:srgbClr val="C43654"/>
            </a:solidFill>
            <a:ln>
              <a:noFill/>
            </a:ln>
            <a:effectLst/>
          </c:spPr>
          <c:invertIfNegative val="0"/>
          <c:cat>
            <c:strRef>
              <c:f>'Sammanställning och diagram'!$A$4:$A$16</c:f>
              <c:strCache>
                <c:ptCount val="13"/>
                <c:pt idx="0">
                  <c:v>Dryck (ej mjölk)</c:v>
                </c:pt>
                <c:pt idx="1">
                  <c:v>Fett och olja</c:v>
                </c:pt>
                <c:pt idx="2">
                  <c:v>Fisk och skaldjur</c:v>
                </c:pt>
                <c:pt idx="3">
                  <c:v>Frukt och bär</c:v>
                </c:pt>
                <c:pt idx="4">
                  <c:v>Grönsaker, rotfrukter och svamp</c:v>
                </c:pt>
                <c:pt idx="5">
                  <c:v>Kött</c:v>
                </c:pt>
                <c:pt idx="6">
                  <c:v>Livsmedelsrätter och ingredienser</c:v>
                </c:pt>
                <c:pt idx="7">
                  <c:v>Mejeriprodukter</c:v>
                </c:pt>
                <c:pt idx="8">
                  <c:v>Nöt, frö eller kärna</c:v>
                </c:pt>
                <c:pt idx="9">
                  <c:v>Socker och söta livsmedel</c:v>
                </c:pt>
                <c:pt idx="10">
                  <c:v>Spannmål och spannmålsprodukter</c:v>
                </c:pt>
                <c:pt idx="11">
                  <c:v>Uppgift saknas</c:v>
                </c:pt>
                <c:pt idx="12">
                  <c:v>Ägg</c:v>
                </c:pt>
              </c:strCache>
            </c:strRef>
          </c:cat>
          <c:val>
            <c:numRef>
              <c:f>'Sammanställning och diagram'!$C$4:$C$16</c:f>
              <c:numCache>
                <c:formatCode>#,##0</c:formatCode>
                <c:ptCount val="13"/>
                <c:pt idx="0">
                  <c:v>261464</c:v>
                </c:pt>
                <c:pt idx="1">
                  <c:v>52742</c:v>
                </c:pt>
                <c:pt idx="2">
                  <c:v>154823</c:v>
                </c:pt>
                <c:pt idx="3">
                  <c:v>30398</c:v>
                </c:pt>
                <c:pt idx="4">
                  <c:v>93916</c:v>
                </c:pt>
                <c:pt idx="5">
                  <c:v>793857</c:v>
                </c:pt>
                <c:pt idx="6">
                  <c:v>38675</c:v>
                </c:pt>
                <c:pt idx="7">
                  <c:v>402673</c:v>
                </c:pt>
                <c:pt idx="8">
                  <c:v>1740</c:v>
                </c:pt>
                <c:pt idx="9">
                  <c:v>22523</c:v>
                </c:pt>
                <c:pt idx="10">
                  <c:v>93170</c:v>
                </c:pt>
                <c:pt idx="11">
                  <c:v>0</c:v>
                </c:pt>
                <c:pt idx="12">
                  <c:v>18864</c:v>
                </c:pt>
              </c:numCache>
            </c:numRef>
          </c:val>
          <c:extLst>
            <c:ext xmlns:c16="http://schemas.microsoft.com/office/drawing/2014/chart" uri="{C3380CC4-5D6E-409C-BE32-E72D297353CC}">
              <c16:uniqueId val="{00000001-0DE4-42D2-8D51-E87A681F74BF}"/>
            </c:ext>
          </c:extLst>
        </c:ser>
        <c:ser>
          <c:idx val="2"/>
          <c:order val="2"/>
          <c:tx>
            <c:strRef>
              <c:f>'Sammanställning och diagram'!$D$3</c:f>
              <c:strCache>
                <c:ptCount val="1"/>
                <c:pt idx="0">
                  <c:v>2021</c:v>
                </c:pt>
              </c:strCache>
            </c:strRef>
          </c:tx>
          <c:spPr>
            <a:solidFill>
              <a:srgbClr val="DE7898"/>
            </a:solidFill>
            <a:ln>
              <a:noFill/>
            </a:ln>
            <a:effectLst/>
          </c:spPr>
          <c:invertIfNegative val="0"/>
          <c:cat>
            <c:strRef>
              <c:f>'Sammanställning och diagram'!$A$4:$A$16</c:f>
              <c:strCache>
                <c:ptCount val="13"/>
                <c:pt idx="0">
                  <c:v>Dryck (ej mjölk)</c:v>
                </c:pt>
                <c:pt idx="1">
                  <c:v>Fett och olja</c:v>
                </c:pt>
                <c:pt idx="2">
                  <c:v>Fisk och skaldjur</c:v>
                </c:pt>
                <c:pt idx="3">
                  <c:v>Frukt och bär</c:v>
                </c:pt>
                <c:pt idx="4">
                  <c:v>Grönsaker, rotfrukter och svamp</c:v>
                </c:pt>
                <c:pt idx="5">
                  <c:v>Kött</c:v>
                </c:pt>
                <c:pt idx="6">
                  <c:v>Livsmedelsrätter och ingredienser</c:v>
                </c:pt>
                <c:pt idx="7">
                  <c:v>Mejeriprodukter</c:v>
                </c:pt>
                <c:pt idx="8">
                  <c:v>Nöt, frö eller kärna</c:v>
                </c:pt>
                <c:pt idx="9">
                  <c:v>Socker och söta livsmedel</c:v>
                </c:pt>
                <c:pt idx="10">
                  <c:v>Spannmål och spannmålsprodukter</c:v>
                </c:pt>
                <c:pt idx="11">
                  <c:v>Uppgift saknas</c:v>
                </c:pt>
                <c:pt idx="12">
                  <c:v>Ägg</c:v>
                </c:pt>
              </c:strCache>
            </c:strRef>
          </c:cat>
          <c:val>
            <c:numRef>
              <c:f>'Sammanställning och diagram'!$D$4:$D$16</c:f>
              <c:numCache>
                <c:formatCode>#,##0</c:formatCode>
                <c:ptCount val="13"/>
                <c:pt idx="0">
                  <c:v>371056</c:v>
                </c:pt>
                <c:pt idx="1">
                  <c:v>51754</c:v>
                </c:pt>
                <c:pt idx="2">
                  <c:v>147702</c:v>
                </c:pt>
                <c:pt idx="3">
                  <c:v>31204</c:v>
                </c:pt>
                <c:pt idx="4">
                  <c:v>96767</c:v>
                </c:pt>
                <c:pt idx="5">
                  <c:v>724231</c:v>
                </c:pt>
                <c:pt idx="6">
                  <c:v>38440</c:v>
                </c:pt>
                <c:pt idx="7">
                  <c:v>436036</c:v>
                </c:pt>
                <c:pt idx="8">
                  <c:v>1949</c:v>
                </c:pt>
                <c:pt idx="9">
                  <c:v>36579</c:v>
                </c:pt>
                <c:pt idx="10">
                  <c:v>131172</c:v>
                </c:pt>
                <c:pt idx="11">
                  <c:v>0</c:v>
                </c:pt>
                <c:pt idx="12">
                  <c:v>20597</c:v>
                </c:pt>
              </c:numCache>
            </c:numRef>
          </c:val>
          <c:extLst>
            <c:ext xmlns:c16="http://schemas.microsoft.com/office/drawing/2014/chart" uri="{C3380CC4-5D6E-409C-BE32-E72D297353CC}">
              <c16:uniqueId val="{00000002-0DE4-42D2-8D51-E87A681F74BF}"/>
            </c:ext>
          </c:extLst>
        </c:ser>
        <c:ser>
          <c:idx val="3"/>
          <c:order val="3"/>
          <c:tx>
            <c:strRef>
              <c:f>'Sammanställning och diagram'!$E$3</c:f>
              <c:strCache>
                <c:ptCount val="1"/>
                <c:pt idx="0">
                  <c:v>2022</c:v>
                </c:pt>
              </c:strCache>
            </c:strRef>
          </c:tx>
          <c:spPr>
            <a:solidFill>
              <a:srgbClr val="E9B5CD"/>
            </a:solidFill>
            <a:ln>
              <a:noFill/>
            </a:ln>
            <a:effectLst/>
          </c:spPr>
          <c:invertIfNegative val="0"/>
          <c:cat>
            <c:strRef>
              <c:f>'Sammanställning och diagram'!$A$4:$A$16</c:f>
              <c:strCache>
                <c:ptCount val="13"/>
                <c:pt idx="0">
                  <c:v>Dryck (ej mjölk)</c:v>
                </c:pt>
                <c:pt idx="1">
                  <c:v>Fett och olja</c:v>
                </c:pt>
                <c:pt idx="2">
                  <c:v>Fisk och skaldjur</c:v>
                </c:pt>
                <c:pt idx="3">
                  <c:v>Frukt och bär</c:v>
                </c:pt>
                <c:pt idx="4">
                  <c:v>Grönsaker, rotfrukter och svamp</c:v>
                </c:pt>
                <c:pt idx="5">
                  <c:v>Kött</c:v>
                </c:pt>
                <c:pt idx="6">
                  <c:v>Livsmedelsrätter och ingredienser</c:v>
                </c:pt>
                <c:pt idx="7">
                  <c:v>Mejeriprodukter</c:v>
                </c:pt>
                <c:pt idx="8">
                  <c:v>Nöt, frö eller kärna</c:v>
                </c:pt>
                <c:pt idx="9">
                  <c:v>Socker och söta livsmedel</c:v>
                </c:pt>
                <c:pt idx="10">
                  <c:v>Spannmål och spannmålsprodukter</c:v>
                </c:pt>
                <c:pt idx="11">
                  <c:v>Uppgift saknas</c:v>
                </c:pt>
                <c:pt idx="12">
                  <c:v>Ägg</c:v>
                </c:pt>
              </c:strCache>
            </c:strRef>
          </c:cat>
          <c:val>
            <c:numRef>
              <c:f>'Sammanställning och diagram'!$E$4:$E$16</c:f>
              <c:numCache>
                <c:formatCode>#,##0</c:formatCode>
                <c:ptCount val="13"/>
                <c:pt idx="0">
                  <c:v>407643</c:v>
                </c:pt>
                <c:pt idx="1">
                  <c:v>53844</c:v>
                </c:pt>
                <c:pt idx="2">
                  <c:v>170003</c:v>
                </c:pt>
                <c:pt idx="3">
                  <c:v>28274</c:v>
                </c:pt>
                <c:pt idx="4">
                  <c:v>102719</c:v>
                </c:pt>
                <c:pt idx="5">
                  <c:v>739825</c:v>
                </c:pt>
                <c:pt idx="6">
                  <c:v>41646</c:v>
                </c:pt>
                <c:pt idx="7">
                  <c:v>459890</c:v>
                </c:pt>
                <c:pt idx="8">
                  <c:v>1732</c:v>
                </c:pt>
                <c:pt idx="9">
                  <c:v>32596</c:v>
                </c:pt>
                <c:pt idx="10">
                  <c:v>109283</c:v>
                </c:pt>
                <c:pt idx="11">
                  <c:v>0</c:v>
                </c:pt>
                <c:pt idx="12">
                  <c:v>19397</c:v>
                </c:pt>
              </c:numCache>
            </c:numRef>
          </c:val>
          <c:extLst>
            <c:ext xmlns:c16="http://schemas.microsoft.com/office/drawing/2014/chart" uri="{C3380CC4-5D6E-409C-BE32-E72D297353CC}">
              <c16:uniqueId val="{00000003-0DE4-42D2-8D51-E87A681F74BF}"/>
            </c:ext>
          </c:extLst>
        </c:ser>
        <c:ser>
          <c:idx val="4"/>
          <c:order val="4"/>
          <c:tx>
            <c:strRef>
              <c:f>'Sammanställning och diagram'!$F$3</c:f>
              <c:strCache>
                <c:ptCount val="1"/>
                <c:pt idx="0">
                  <c:v>2023</c:v>
                </c:pt>
              </c:strCache>
            </c:strRef>
          </c:tx>
          <c:spPr>
            <a:solidFill>
              <a:srgbClr val="FEECF5"/>
            </a:solidFill>
            <a:ln>
              <a:noFill/>
            </a:ln>
            <a:effectLst/>
          </c:spPr>
          <c:invertIfNegative val="0"/>
          <c:cat>
            <c:strRef>
              <c:f>'Sammanställning och diagram'!$A$4:$A$16</c:f>
              <c:strCache>
                <c:ptCount val="13"/>
                <c:pt idx="0">
                  <c:v>Dryck (ej mjölk)</c:v>
                </c:pt>
                <c:pt idx="1">
                  <c:v>Fett och olja</c:v>
                </c:pt>
                <c:pt idx="2">
                  <c:v>Fisk och skaldjur</c:v>
                </c:pt>
                <c:pt idx="3">
                  <c:v>Frukt och bär</c:v>
                </c:pt>
                <c:pt idx="4">
                  <c:v>Grönsaker, rotfrukter och svamp</c:v>
                </c:pt>
                <c:pt idx="5">
                  <c:v>Kött</c:v>
                </c:pt>
                <c:pt idx="6">
                  <c:v>Livsmedelsrätter och ingredienser</c:v>
                </c:pt>
                <c:pt idx="7">
                  <c:v>Mejeriprodukter</c:v>
                </c:pt>
                <c:pt idx="8">
                  <c:v>Nöt, frö eller kärna</c:v>
                </c:pt>
                <c:pt idx="9">
                  <c:v>Socker och söta livsmedel</c:v>
                </c:pt>
                <c:pt idx="10">
                  <c:v>Spannmål och spannmålsprodukter</c:v>
                </c:pt>
                <c:pt idx="11">
                  <c:v>Uppgift saknas</c:v>
                </c:pt>
                <c:pt idx="12">
                  <c:v>Ägg</c:v>
                </c:pt>
              </c:strCache>
            </c:strRef>
          </c:cat>
          <c:val>
            <c:numRef>
              <c:f>'Sammanställning och diagram'!$F$4:$F$16</c:f>
              <c:numCache>
                <c:formatCode>#,##0</c:formatCode>
                <c:ptCount val="13"/>
                <c:pt idx="0">
                  <c:v>396402</c:v>
                </c:pt>
                <c:pt idx="1">
                  <c:v>54206</c:v>
                </c:pt>
                <c:pt idx="2">
                  <c:v>187594</c:v>
                </c:pt>
                <c:pt idx="3">
                  <c:v>29695</c:v>
                </c:pt>
                <c:pt idx="4">
                  <c:v>103471</c:v>
                </c:pt>
                <c:pt idx="5">
                  <c:v>739833</c:v>
                </c:pt>
                <c:pt idx="6">
                  <c:v>42604</c:v>
                </c:pt>
                <c:pt idx="7">
                  <c:v>461741</c:v>
                </c:pt>
                <c:pt idx="8">
                  <c:v>1700</c:v>
                </c:pt>
                <c:pt idx="9">
                  <c:v>32153</c:v>
                </c:pt>
                <c:pt idx="10">
                  <c:v>112138</c:v>
                </c:pt>
                <c:pt idx="11">
                  <c:v>0</c:v>
                </c:pt>
                <c:pt idx="12">
                  <c:v>20196</c:v>
                </c:pt>
              </c:numCache>
            </c:numRef>
          </c:val>
          <c:extLst>
            <c:ext xmlns:c16="http://schemas.microsoft.com/office/drawing/2014/chart" uri="{C3380CC4-5D6E-409C-BE32-E72D297353CC}">
              <c16:uniqueId val="{00000004-0DE4-42D2-8D51-E87A681F74BF}"/>
            </c:ext>
          </c:extLst>
        </c:ser>
        <c:ser>
          <c:idx val="5"/>
          <c:order val="5"/>
          <c:tx>
            <c:strRef>
              <c:f>'Sammanställning och diagram'!$G$3</c:f>
              <c:strCache>
                <c:ptCount val="1"/>
                <c:pt idx="0">
                  <c:v>2024</c:v>
                </c:pt>
              </c:strCache>
            </c:strRef>
          </c:tx>
          <c:spPr>
            <a:solidFill>
              <a:srgbClr val="A0285B"/>
            </a:solidFill>
            <a:ln>
              <a:noFill/>
            </a:ln>
            <a:effectLst/>
          </c:spPr>
          <c:invertIfNegative val="0"/>
          <c:cat>
            <c:strRef>
              <c:f>'Sammanställning och diagram'!$A$4:$A$16</c:f>
              <c:strCache>
                <c:ptCount val="13"/>
                <c:pt idx="0">
                  <c:v>Dryck (ej mjölk)</c:v>
                </c:pt>
                <c:pt idx="1">
                  <c:v>Fett och olja</c:v>
                </c:pt>
                <c:pt idx="2">
                  <c:v>Fisk och skaldjur</c:v>
                </c:pt>
                <c:pt idx="3">
                  <c:v>Frukt och bär</c:v>
                </c:pt>
                <c:pt idx="4">
                  <c:v>Grönsaker, rotfrukter och svamp</c:v>
                </c:pt>
                <c:pt idx="5">
                  <c:v>Kött</c:v>
                </c:pt>
                <c:pt idx="6">
                  <c:v>Livsmedelsrätter och ingredienser</c:v>
                </c:pt>
                <c:pt idx="7">
                  <c:v>Mejeriprodukter</c:v>
                </c:pt>
                <c:pt idx="8">
                  <c:v>Nöt, frö eller kärna</c:v>
                </c:pt>
                <c:pt idx="9">
                  <c:v>Socker och söta livsmedel</c:v>
                </c:pt>
                <c:pt idx="10">
                  <c:v>Spannmål och spannmålsprodukter</c:v>
                </c:pt>
                <c:pt idx="11">
                  <c:v>Uppgift saknas</c:v>
                </c:pt>
                <c:pt idx="12">
                  <c:v>Ägg</c:v>
                </c:pt>
              </c:strCache>
            </c:strRef>
          </c:cat>
          <c:val>
            <c:numRef>
              <c:f>'Sammanställning och diagram'!$G$4:$G$16</c:f>
              <c:numCache>
                <c:formatCode>#,##0</c:formatCode>
                <c:ptCount val="13"/>
                <c:pt idx="0">
                  <c:v>415245</c:v>
                </c:pt>
                <c:pt idx="1">
                  <c:v>45611</c:v>
                </c:pt>
                <c:pt idx="2">
                  <c:v>156977</c:v>
                </c:pt>
                <c:pt idx="3">
                  <c:v>25677</c:v>
                </c:pt>
                <c:pt idx="4">
                  <c:v>88814</c:v>
                </c:pt>
                <c:pt idx="5">
                  <c:v>629099</c:v>
                </c:pt>
                <c:pt idx="6">
                  <c:v>44942</c:v>
                </c:pt>
                <c:pt idx="7">
                  <c:v>441415</c:v>
                </c:pt>
                <c:pt idx="8">
                  <c:v>1219</c:v>
                </c:pt>
                <c:pt idx="9">
                  <c:v>27444</c:v>
                </c:pt>
                <c:pt idx="10">
                  <c:v>105135</c:v>
                </c:pt>
                <c:pt idx="11">
                  <c:v>0</c:v>
                </c:pt>
                <c:pt idx="12">
                  <c:v>18643</c:v>
                </c:pt>
              </c:numCache>
            </c:numRef>
          </c:val>
          <c:extLst>
            <c:ext xmlns:c16="http://schemas.microsoft.com/office/drawing/2014/chart" uri="{C3380CC4-5D6E-409C-BE32-E72D297353CC}">
              <c16:uniqueId val="{00000005-0DE4-42D2-8D51-E87A681F74BF}"/>
            </c:ext>
          </c:extLst>
        </c:ser>
        <c:ser>
          <c:idx val="6"/>
          <c:order val="6"/>
          <c:tx>
            <c:strRef>
              <c:f>'Sammanställning och diagram'!$H$3</c:f>
              <c:strCache>
                <c:ptCount val="1"/>
                <c:pt idx="0">
                  <c:v>2025</c:v>
                </c:pt>
              </c:strCache>
            </c:strRef>
          </c:tx>
          <c:spPr>
            <a:solidFill>
              <a:schemeClr val="tx1"/>
            </a:solidFill>
            <a:ln>
              <a:noFill/>
            </a:ln>
            <a:effectLst/>
          </c:spPr>
          <c:invertIfNegative val="0"/>
          <c:cat>
            <c:strRef>
              <c:f>'Sammanställning och diagram'!$A$4:$A$16</c:f>
              <c:strCache>
                <c:ptCount val="13"/>
                <c:pt idx="0">
                  <c:v>Dryck (ej mjölk)</c:v>
                </c:pt>
                <c:pt idx="1">
                  <c:v>Fett och olja</c:v>
                </c:pt>
                <c:pt idx="2">
                  <c:v>Fisk och skaldjur</c:v>
                </c:pt>
                <c:pt idx="3">
                  <c:v>Frukt och bär</c:v>
                </c:pt>
                <c:pt idx="4">
                  <c:v>Grönsaker, rotfrukter och svamp</c:v>
                </c:pt>
                <c:pt idx="5">
                  <c:v>Kött</c:v>
                </c:pt>
                <c:pt idx="6">
                  <c:v>Livsmedelsrätter och ingredienser</c:v>
                </c:pt>
                <c:pt idx="7">
                  <c:v>Mejeriprodukter</c:v>
                </c:pt>
                <c:pt idx="8">
                  <c:v>Nöt, frö eller kärna</c:v>
                </c:pt>
                <c:pt idx="9">
                  <c:v>Socker och söta livsmedel</c:v>
                </c:pt>
                <c:pt idx="10">
                  <c:v>Spannmål och spannmålsprodukter</c:v>
                </c:pt>
                <c:pt idx="11">
                  <c:v>Uppgift saknas</c:v>
                </c:pt>
                <c:pt idx="12">
                  <c:v>Ägg</c:v>
                </c:pt>
              </c:strCache>
            </c:strRef>
          </c:cat>
          <c:val>
            <c:numRef>
              <c:f>'Sammanställning och diagram'!$H$4:$H$16</c:f>
              <c:numCache>
                <c:formatCode>#,##0</c:formatCode>
                <c:ptCount val="13"/>
                <c:pt idx="0">
                  <c:v>308411</c:v>
                </c:pt>
                <c:pt idx="1">
                  <c:v>43054.5</c:v>
                </c:pt>
                <c:pt idx="2">
                  <c:v>180569.5</c:v>
                </c:pt>
                <c:pt idx="3">
                  <c:v>23306.5</c:v>
                </c:pt>
                <c:pt idx="4">
                  <c:v>86926.5</c:v>
                </c:pt>
                <c:pt idx="5">
                  <c:v>614502</c:v>
                </c:pt>
                <c:pt idx="6">
                  <c:v>44320</c:v>
                </c:pt>
                <c:pt idx="7">
                  <c:v>416240.5</c:v>
                </c:pt>
                <c:pt idx="8">
                  <c:v>1446</c:v>
                </c:pt>
                <c:pt idx="9">
                  <c:v>20786</c:v>
                </c:pt>
                <c:pt idx="10">
                  <c:v>106154</c:v>
                </c:pt>
                <c:pt idx="11">
                  <c:v>0</c:v>
                </c:pt>
                <c:pt idx="12">
                  <c:v>18148</c:v>
                </c:pt>
              </c:numCache>
            </c:numRef>
          </c:val>
          <c:extLst>
            <c:ext xmlns:c16="http://schemas.microsoft.com/office/drawing/2014/chart" uri="{C3380CC4-5D6E-409C-BE32-E72D297353CC}">
              <c16:uniqueId val="{00000006-0DE4-42D2-8D51-E87A681F74BF}"/>
            </c:ext>
          </c:extLst>
        </c:ser>
        <c:dLbls>
          <c:showLegendKey val="0"/>
          <c:showVal val="0"/>
          <c:showCatName val="0"/>
          <c:showSerName val="0"/>
          <c:showPercent val="0"/>
          <c:showBubbleSize val="0"/>
        </c:dLbls>
        <c:gapWidth val="219"/>
        <c:overlap val="-27"/>
        <c:axId val="2015858912"/>
        <c:axId val="2015858256"/>
      </c:barChart>
      <c:catAx>
        <c:axId val="2015858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sv-SE"/>
          </a:p>
        </c:txPr>
        <c:crossAx val="2015858256"/>
        <c:crosses val="autoZero"/>
        <c:auto val="1"/>
        <c:lblAlgn val="ctr"/>
        <c:lblOffset val="100"/>
        <c:noMultiLvlLbl val="0"/>
      </c:catAx>
      <c:valAx>
        <c:axId val="20158582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2015858912"/>
        <c:crosses val="autoZero"/>
        <c:crossBetween val="between"/>
      </c:valAx>
      <c:spPr>
        <a:noFill/>
        <a:ln>
          <a:noFill/>
        </a:ln>
        <a:effectLst/>
      </c:spPr>
    </c:plotArea>
    <c:legend>
      <c:legendPos val="r"/>
      <c:layout>
        <c:manualLayout>
          <c:xMode val="edge"/>
          <c:yMode val="edge"/>
          <c:x val="0.94350217242254553"/>
          <c:y val="0.31550924877783726"/>
          <c:w val="5.3746211517593179E-2"/>
          <c:h val="0.36898124221591777"/>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'Klimatpåverkan kött'!$B$16</c:f>
              <c:strCache>
                <c:ptCount val="1"/>
                <c:pt idx="0">
                  <c:v>2019</c:v>
                </c:pt>
              </c:strCache>
            </c:strRef>
          </c:tx>
          <c:spPr>
            <a:solidFill>
              <a:srgbClr val="901432"/>
            </a:solidFill>
            <a:ln>
              <a:noFill/>
            </a:ln>
            <a:effectLst/>
          </c:spPr>
          <c:invertIfNegative val="0"/>
          <c:cat>
            <c:strRef>
              <c:f>'Klimatpåverkan kött'!$A$17:$A$26</c:f>
              <c:strCache>
                <c:ptCount val="10"/>
                <c:pt idx="0">
                  <c:v>Blandfärs</c:v>
                </c:pt>
                <c:pt idx="1">
                  <c:v>Fågel</c:v>
                </c:pt>
                <c:pt idx="2">
                  <c:v>Griskött</c:v>
                </c:pt>
                <c:pt idx="3">
                  <c:v>Innanmat och inälvsmat</c:v>
                </c:pt>
                <c:pt idx="4">
                  <c:v>Korv eller liknande produkt</c:v>
                </c:pt>
                <c:pt idx="5">
                  <c:v>Köttbullar, hamburgare och liknande</c:v>
                </c:pt>
                <c:pt idx="6">
                  <c:v>Kötträtt</c:v>
                </c:pt>
                <c:pt idx="7">
                  <c:v>Lamm</c:v>
                </c:pt>
                <c:pt idx="8">
                  <c:v>Nötkött</c:v>
                </c:pt>
                <c:pt idx="9">
                  <c:v>Vilt</c:v>
                </c:pt>
              </c:strCache>
            </c:strRef>
          </c:cat>
          <c:val>
            <c:numRef>
              <c:f>'Klimatpåverkan kött'!$B$17:$B$26</c:f>
              <c:numCache>
                <c:formatCode>#,##0</c:formatCode>
                <c:ptCount val="10"/>
                <c:pt idx="0">
                  <c:v>148284</c:v>
                </c:pt>
                <c:pt idx="1">
                  <c:v>50292</c:v>
                </c:pt>
                <c:pt idx="2">
                  <c:v>73062</c:v>
                </c:pt>
                <c:pt idx="3">
                  <c:v>1419</c:v>
                </c:pt>
                <c:pt idx="4">
                  <c:v>47349</c:v>
                </c:pt>
                <c:pt idx="5">
                  <c:v>32104</c:v>
                </c:pt>
                <c:pt idx="6">
                  <c:v>2423</c:v>
                </c:pt>
                <c:pt idx="7">
                  <c:v>14651</c:v>
                </c:pt>
                <c:pt idx="8">
                  <c:v>545954</c:v>
                </c:pt>
                <c:pt idx="9">
                  <c:v>1672</c:v>
                </c:pt>
              </c:numCache>
            </c:numRef>
          </c:val>
          <c:extLst>
            <c:ext xmlns:c16="http://schemas.microsoft.com/office/drawing/2014/chart" uri="{C3380CC4-5D6E-409C-BE32-E72D297353CC}">
              <c16:uniqueId val="{00000000-5318-4871-BCF4-1A6D6B1A4955}"/>
            </c:ext>
          </c:extLst>
        </c:ser>
        <c:ser>
          <c:idx val="1"/>
          <c:order val="1"/>
          <c:tx>
            <c:strRef>
              <c:f>'Klimatpåverkan kött'!$C$16</c:f>
              <c:strCache>
                <c:ptCount val="1"/>
                <c:pt idx="0">
                  <c:v>2020</c:v>
                </c:pt>
              </c:strCache>
            </c:strRef>
          </c:tx>
          <c:spPr>
            <a:solidFill>
              <a:schemeClr val="accent2"/>
            </a:solidFill>
            <a:ln>
              <a:noFill/>
            </a:ln>
            <a:effectLst/>
          </c:spPr>
          <c:invertIfNegative val="0"/>
          <c:dPt>
            <c:idx val="0"/>
            <c:invertIfNegative val="0"/>
            <c:bubble3D val="0"/>
            <c:spPr>
              <a:solidFill>
                <a:srgbClr val="C43654"/>
              </a:solidFill>
              <a:ln>
                <a:noFill/>
              </a:ln>
              <a:effectLst/>
            </c:spPr>
            <c:extLst>
              <c:ext xmlns:c16="http://schemas.microsoft.com/office/drawing/2014/chart" uri="{C3380CC4-5D6E-409C-BE32-E72D297353CC}">
                <c16:uniqueId val="{00000002-5318-4871-BCF4-1A6D6B1A4955}"/>
              </c:ext>
            </c:extLst>
          </c:dPt>
          <c:cat>
            <c:strRef>
              <c:f>'Klimatpåverkan kött'!$A$17:$A$26</c:f>
              <c:strCache>
                <c:ptCount val="10"/>
                <c:pt idx="0">
                  <c:v>Blandfärs</c:v>
                </c:pt>
                <c:pt idx="1">
                  <c:v>Fågel</c:v>
                </c:pt>
                <c:pt idx="2">
                  <c:v>Griskött</c:v>
                </c:pt>
                <c:pt idx="3">
                  <c:v>Innanmat och inälvsmat</c:v>
                </c:pt>
                <c:pt idx="4">
                  <c:v>Korv eller liknande produkt</c:v>
                </c:pt>
                <c:pt idx="5">
                  <c:v>Köttbullar, hamburgare och liknande</c:v>
                </c:pt>
                <c:pt idx="6">
                  <c:v>Kötträtt</c:v>
                </c:pt>
                <c:pt idx="7">
                  <c:v>Lamm</c:v>
                </c:pt>
                <c:pt idx="8">
                  <c:v>Nötkött</c:v>
                </c:pt>
                <c:pt idx="9">
                  <c:v>Vilt</c:v>
                </c:pt>
              </c:strCache>
            </c:strRef>
          </c:cat>
          <c:val>
            <c:numRef>
              <c:f>'Klimatpåverkan kött'!$C$17:$C$26</c:f>
              <c:numCache>
                <c:formatCode>#,##0</c:formatCode>
                <c:ptCount val="10"/>
                <c:pt idx="0">
                  <c:v>108972</c:v>
                </c:pt>
                <c:pt idx="1">
                  <c:v>45663</c:v>
                </c:pt>
                <c:pt idx="2">
                  <c:v>52396</c:v>
                </c:pt>
                <c:pt idx="3">
                  <c:v>990</c:v>
                </c:pt>
                <c:pt idx="4">
                  <c:v>40985</c:v>
                </c:pt>
                <c:pt idx="5">
                  <c:v>21683</c:v>
                </c:pt>
                <c:pt idx="6">
                  <c:v>3428</c:v>
                </c:pt>
                <c:pt idx="7">
                  <c:v>15355</c:v>
                </c:pt>
                <c:pt idx="8">
                  <c:v>501404</c:v>
                </c:pt>
                <c:pt idx="9">
                  <c:v>2981</c:v>
                </c:pt>
              </c:numCache>
            </c:numRef>
          </c:val>
          <c:extLst>
            <c:ext xmlns:c16="http://schemas.microsoft.com/office/drawing/2014/chart" uri="{C3380CC4-5D6E-409C-BE32-E72D297353CC}">
              <c16:uniqueId val="{00000003-5318-4871-BCF4-1A6D6B1A4955}"/>
            </c:ext>
          </c:extLst>
        </c:ser>
        <c:ser>
          <c:idx val="2"/>
          <c:order val="2"/>
          <c:tx>
            <c:strRef>
              <c:f>'Klimatpåverkan kött'!$D$16</c:f>
              <c:strCache>
                <c:ptCount val="1"/>
                <c:pt idx="0">
                  <c:v>2021</c:v>
                </c:pt>
              </c:strCache>
            </c:strRef>
          </c:tx>
          <c:spPr>
            <a:solidFill>
              <a:srgbClr val="DE7898"/>
            </a:solidFill>
            <a:ln>
              <a:noFill/>
            </a:ln>
            <a:effectLst/>
          </c:spPr>
          <c:invertIfNegative val="0"/>
          <c:cat>
            <c:strRef>
              <c:f>'Klimatpåverkan kött'!$A$17:$A$26</c:f>
              <c:strCache>
                <c:ptCount val="10"/>
                <c:pt idx="0">
                  <c:v>Blandfärs</c:v>
                </c:pt>
                <c:pt idx="1">
                  <c:v>Fågel</c:v>
                </c:pt>
                <c:pt idx="2">
                  <c:v>Griskött</c:v>
                </c:pt>
                <c:pt idx="3">
                  <c:v>Innanmat och inälvsmat</c:v>
                </c:pt>
                <c:pt idx="4">
                  <c:v>Korv eller liknande produkt</c:v>
                </c:pt>
                <c:pt idx="5">
                  <c:v>Köttbullar, hamburgare och liknande</c:v>
                </c:pt>
                <c:pt idx="6">
                  <c:v>Kötträtt</c:v>
                </c:pt>
                <c:pt idx="7">
                  <c:v>Lamm</c:v>
                </c:pt>
                <c:pt idx="8">
                  <c:v>Nötkött</c:v>
                </c:pt>
                <c:pt idx="9">
                  <c:v>Vilt</c:v>
                </c:pt>
              </c:strCache>
            </c:strRef>
          </c:cat>
          <c:val>
            <c:numRef>
              <c:f>'Klimatpåverkan kött'!$D$17:$D$26</c:f>
              <c:numCache>
                <c:formatCode>#,##0</c:formatCode>
                <c:ptCount val="10"/>
                <c:pt idx="0">
                  <c:v>84163</c:v>
                </c:pt>
                <c:pt idx="1">
                  <c:v>43652</c:v>
                </c:pt>
                <c:pt idx="2">
                  <c:v>49578</c:v>
                </c:pt>
                <c:pt idx="3">
                  <c:v>625</c:v>
                </c:pt>
                <c:pt idx="4">
                  <c:v>42128</c:v>
                </c:pt>
                <c:pt idx="5">
                  <c:v>20543</c:v>
                </c:pt>
                <c:pt idx="6">
                  <c:v>2224</c:v>
                </c:pt>
                <c:pt idx="7">
                  <c:v>1333</c:v>
                </c:pt>
                <c:pt idx="8">
                  <c:v>478599</c:v>
                </c:pt>
                <c:pt idx="9">
                  <c:v>1386</c:v>
                </c:pt>
              </c:numCache>
            </c:numRef>
          </c:val>
          <c:extLst>
            <c:ext xmlns:c16="http://schemas.microsoft.com/office/drawing/2014/chart" uri="{C3380CC4-5D6E-409C-BE32-E72D297353CC}">
              <c16:uniqueId val="{00000004-5318-4871-BCF4-1A6D6B1A4955}"/>
            </c:ext>
          </c:extLst>
        </c:ser>
        <c:ser>
          <c:idx val="3"/>
          <c:order val="3"/>
          <c:tx>
            <c:strRef>
              <c:f>'Klimatpåverkan kött'!$E$16</c:f>
              <c:strCache>
                <c:ptCount val="1"/>
                <c:pt idx="0">
                  <c:v>2022</c:v>
                </c:pt>
              </c:strCache>
            </c:strRef>
          </c:tx>
          <c:spPr>
            <a:solidFill>
              <a:srgbClr val="E9B5CD"/>
            </a:solidFill>
            <a:ln>
              <a:noFill/>
            </a:ln>
            <a:effectLst/>
          </c:spPr>
          <c:invertIfNegative val="0"/>
          <c:cat>
            <c:strRef>
              <c:f>'Klimatpåverkan kött'!$A$17:$A$26</c:f>
              <c:strCache>
                <c:ptCount val="10"/>
                <c:pt idx="0">
                  <c:v>Blandfärs</c:v>
                </c:pt>
                <c:pt idx="1">
                  <c:v>Fågel</c:v>
                </c:pt>
                <c:pt idx="2">
                  <c:v>Griskött</c:v>
                </c:pt>
                <c:pt idx="3">
                  <c:v>Innanmat och inälvsmat</c:v>
                </c:pt>
                <c:pt idx="4">
                  <c:v>Korv eller liknande produkt</c:v>
                </c:pt>
                <c:pt idx="5">
                  <c:v>Köttbullar, hamburgare och liknande</c:v>
                </c:pt>
                <c:pt idx="6">
                  <c:v>Kötträtt</c:v>
                </c:pt>
                <c:pt idx="7">
                  <c:v>Lamm</c:v>
                </c:pt>
                <c:pt idx="8">
                  <c:v>Nötkött</c:v>
                </c:pt>
                <c:pt idx="9">
                  <c:v>Vilt</c:v>
                </c:pt>
              </c:strCache>
            </c:strRef>
          </c:cat>
          <c:val>
            <c:numRef>
              <c:f>'Klimatpåverkan kött'!$E$17:$E$26</c:f>
              <c:numCache>
                <c:formatCode>#,##0</c:formatCode>
                <c:ptCount val="10"/>
                <c:pt idx="0">
                  <c:v>81799</c:v>
                </c:pt>
                <c:pt idx="1">
                  <c:v>41945</c:v>
                </c:pt>
                <c:pt idx="2">
                  <c:v>60723</c:v>
                </c:pt>
                <c:pt idx="3">
                  <c:v>691</c:v>
                </c:pt>
                <c:pt idx="4">
                  <c:v>35078</c:v>
                </c:pt>
                <c:pt idx="5">
                  <c:v>23963</c:v>
                </c:pt>
                <c:pt idx="6">
                  <c:v>2483</c:v>
                </c:pt>
                <c:pt idx="7">
                  <c:v>1030</c:v>
                </c:pt>
                <c:pt idx="8">
                  <c:v>490099</c:v>
                </c:pt>
                <c:pt idx="9">
                  <c:v>2014</c:v>
                </c:pt>
              </c:numCache>
            </c:numRef>
          </c:val>
          <c:extLst>
            <c:ext xmlns:c16="http://schemas.microsoft.com/office/drawing/2014/chart" uri="{C3380CC4-5D6E-409C-BE32-E72D297353CC}">
              <c16:uniqueId val="{00000005-5318-4871-BCF4-1A6D6B1A4955}"/>
            </c:ext>
          </c:extLst>
        </c:ser>
        <c:ser>
          <c:idx val="4"/>
          <c:order val="4"/>
          <c:tx>
            <c:strRef>
              <c:f>'Klimatpåverkan kött'!$F$16</c:f>
              <c:strCache>
                <c:ptCount val="1"/>
                <c:pt idx="0">
                  <c:v>2023</c:v>
                </c:pt>
              </c:strCache>
            </c:strRef>
          </c:tx>
          <c:spPr>
            <a:solidFill>
              <a:srgbClr val="A0285B"/>
            </a:solidFill>
            <a:ln>
              <a:noFill/>
            </a:ln>
            <a:effectLst/>
          </c:spPr>
          <c:invertIfNegative val="0"/>
          <c:cat>
            <c:strRef>
              <c:f>'Klimatpåverkan kött'!$A$17:$A$26</c:f>
              <c:strCache>
                <c:ptCount val="10"/>
                <c:pt idx="0">
                  <c:v>Blandfärs</c:v>
                </c:pt>
                <c:pt idx="1">
                  <c:v>Fågel</c:v>
                </c:pt>
                <c:pt idx="2">
                  <c:v>Griskött</c:v>
                </c:pt>
                <c:pt idx="3">
                  <c:v>Innanmat och inälvsmat</c:v>
                </c:pt>
                <c:pt idx="4">
                  <c:v>Korv eller liknande produkt</c:v>
                </c:pt>
                <c:pt idx="5">
                  <c:v>Köttbullar, hamburgare och liknande</c:v>
                </c:pt>
                <c:pt idx="6">
                  <c:v>Kötträtt</c:v>
                </c:pt>
                <c:pt idx="7">
                  <c:v>Lamm</c:v>
                </c:pt>
                <c:pt idx="8">
                  <c:v>Nötkött</c:v>
                </c:pt>
                <c:pt idx="9">
                  <c:v>Vilt</c:v>
                </c:pt>
              </c:strCache>
            </c:strRef>
          </c:cat>
          <c:val>
            <c:numRef>
              <c:f>'Klimatpåverkan kött'!$F$17:$F$26</c:f>
              <c:numCache>
                <c:formatCode>#,##0</c:formatCode>
                <c:ptCount val="10"/>
                <c:pt idx="0">
                  <c:v>87404</c:v>
                </c:pt>
                <c:pt idx="1">
                  <c:v>44678</c:v>
                </c:pt>
                <c:pt idx="2">
                  <c:v>62196</c:v>
                </c:pt>
                <c:pt idx="3">
                  <c:v>812</c:v>
                </c:pt>
                <c:pt idx="4">
                  <c:v>39837</c:v>
                </c:pt>
                <c:pt idx="5">
                  <c:v>22775</c:v>
                </c:pt>
                <c:pt idx="6">
                  <c:v>3949</c:v>
                </c:pt>
                <c:pt idx="7">
                  <c:v>1295</c:v>
                </c:pt>
                <c:pt idx="8">
                  <c:v>474188</c:v>
                </c:pt>
                <c:pt idx="9">
                  <c:v>2699</c:v>
                </c:pt>
              </c:numCache>
            </c:numRef>
          </c:val>
          <c:extLst>
            <c:ext xmlns:c16="http://schemas.microsoft.com/office/drawing/2014/chart" uri="{C3380CC4-5D6E-409C-BE32-E72D297353CC}">
              <c16:uniqueId val="{00000006-5318-4871-BCF4-1A6D6B1A4955}"/>
            </c:ext>
          </c:extLst>
        </c:ser>
        <c:ser>
          <c:idx val="5"/>
          <c:order val="5"/>
          <c:tx>
            <c:strRef>
              <c:f>'Klimatpåverkan kött'!$G$16</c:f>
              <c:strCache>
                <c:ptCount val="1"/>
                <c:pt idx="0">
                  <c:v>2024</c:v>
                </c:pt>
              </c:strCache>
            </c:strRef>
          </c:tx>
          <c:spPr>
            <a:solidFill>
              <a:srgbClr val="FEECF5"/>
            </a:solidFill>
            <a:ln>
              <a:noFill/>
            </a:ln>
            <a:effectLst/>
          </c:spPr>
          <c:invertIfNegative val="0"/>
          <c:cat>
            <c:strRef>
              <c:f>'Klimatpåverkan kött'!$A$17:$A$26</c:f>
              <c:strCache>
                <c:ptCount val="10"/>
                <c:pt idx="0">
                  <c:v>Blandfärs</c:v>
                </c:pt>
                <c:pt idx="1">
                  <c:v>Fågel</c:v>
                </c:pt>
                <c:pt idx="2">
                  <c:v>Griskött</c:v>
                </c:pt>
                <c:pt idx="3">
                  <c:v>Innanmat och inälvsmat</c:v>
                </c:pt>
                <c:pt idx="4">
                  <c:v>Korv eller liknande produkt</c:v>
                </c:pt>
                <c:pt idx="5">
                  <c:v>Köttbullar, hamburgare och liknande</c:v>
                </c:pt>
                <c:pt idx="6">
                  <c:v>Kötträtt</c:v>
                </c:pt>
                <c:pt idx="7">
                  <c:v>Lamm</c:v>
                </c:pt>
                <c:pt idx="8">
                  <c:v>Nötkött</c:v>
                </c:pt>
                <c:pt idx="9">
                  <c:v>Vilt</c:v>
                </c:pt>
              </c:strCache>
            </c:strRef>
          </c:cat>
          <c:val>
            <c:numRef>
              <c:f>'Klimatpåverkan kött'!$G$17:$G$26</c:f>
              <c:numCache>
                <c:formatCode>#,##0</c:formatCode>
                <c:ptCount val="10"/>
                <c:pt idx="0">
                  <c:v>51413</c:v>
                </c:pt>
                <c:pt idx="1">
                  <c:v>52847</c:v>
                </c:pt>
                <c:pt idx="2">
                  <c:v>73711</c:v>
                </c:pt>
                <c:pt idx="3">
                  <c:v>797</c:v>
                </c:pt>
                <c:pt idx="4">
                  <c:v>36853</c:v>
                </c:pt>
                <c:pt idx="5">
                  <c:v>45687</c:v>
                </c:pt>
                <c:pt idx="6">
                  <c:v>11521</c:v>
                </c:pt>
                <c:pt idx="8">
                  <c:v>355733</c:v>
                </c:pt>
                <c:pt idx="9">
                  <c:v>537</c:v>
                </c:pt>
              </c:numCache>
            </c:numRef>
          </c:val>
          <c:extLst>
            <c:ext xmlns:c16="http://schemas.microsoft.com/office/drawing/2014/chart" uri="{C3380CC4-5D6E-409C-BE32-E72D297353CC}">
              <c16:uniqueId val="{00000007-5318-4871-BCF4-1A6D6B1A4955}"/>
            </c:ext>
          </c:extLst>
        </c:ser>
        <c:ser>
          <c:idx val="6"/>
          <c:order val="6"/>
          <c:tx>
            <c:strRef>
              <c:f>'Klimatpåverkan kött'!$H$16</c:f>
              <c:strCache>
                <c:ptCount val="1"/>
                <c:pt idx="0">
                  <c:v>2025</c:v>
                </c:pt>
              </c:strCache>
            </c:strRef>
          </c:tx>
          <c:spPr>
            <a:solidFill>
              <a:schemeClr val="tx1"/>
            </a:solidFill>
            <a:ln>
              <a:noFill/>
            </a:ln>
            <a:effectLst/>
          </c:spPr>
          <c:invertIfNegative val="0"/>
          <c:cat>
            <c:strRef>
              <c:f>'Klimatpåverkan kött'!$A$17:$A$26</c:f>
              <c:strCache>
                <c:ptCount val="10"/>
                <c:pt idx="0">
                  <c:v>Blandfärs</c:v>
                </c:pt>
                <c:pt idx="1">
                  <c:v>Fågel</c:v>
                </c:pt>
                <c:pt idx="2">
                  <c:v>Griskött</c:v>
                </c:pt>
                <c:pt idx="3">
                  <c:v>Innanmat och inälvsmat</c:v>
                </c:pt>
                <c:pt idx="4">
                  <c:v>Korv eller liknande produkt</c:v>
                </c:pt>
                <c:pt idx="5">
                  <c:v>Köttbullar, hamburgare och liknande</c:v>
                </c:pt>
                <c:pt idx="6">
                  <c:v>Kötträtt</c:v>
                </c:pt>
                <c:pt idx="7">
                  <c:v>Lamm</c:v>
                </c:pt>
                <c:pt idx="8">
                  <c:v>Nötkött</c:v>
                </c:pt>
                <c:pt idx="9">
                  <c:v>Vilt</c:v>
                </c:pt>
              </c:strCache>
            </c:strRef>
          </c:cat>
          <c:val>
            <c:numRef>
              <c:f>'Klimatpåverkan kött'!$H$17:$H$26</c:f>
              <c:numCache>
                <c:formatCode>#,##0</c:formatCode>
                <c:ptCount val="10"/>
                <c:pt idx="0">
                  <c:v>60561</c:v>
                </c:pt>
                <c:pt idx="1">
                  <c:v>54001</c:v>
                </c:pt>
                <c:pt idx="2">
                  <c:v>79911</c:v>
                </c:pt>
                <c:pt idx="3">
                  <c:v>754</c:v>
                </c:pt>
                <c:pt idx="4">
                  <c:v>30955</c:v>
                </c:pt>
                <c:pt idx="5">
                  <c:v>56311</c:v>
                </c:pt>
                <c:pt idx="6">
                  <c:v>10212</c:v>
                </c:pt>
                <c:pt idx="8">
                  <c:v>321542</c:v>
                </c:pt>
                <c:pt idx="9">
                  <c:v>255</c:v>
                </c:pt>
              </c:numCache>
            </c:numRef>
          </c:val>
          <c:extLst>
            <c:ext xmlns:c16="http://schemas.microsoft.com/office/drawing/2014/chart" uri="{C3380CC4-5D6E-409C-BE32-E72D297353CC}">
              <c16:uniqueId val="{00000008-5318-4871-BCF4-1A6D6B1A4955}"/>
            </c:ext>
          </c:extLst>
        </c:ser>
        <c:dLbls>
          <c:showLegendKey val="0"/>
          <c:showVal val="0"/>
          <c:showCatName val="0"/>
          <c:showSerName val="0"/>
          <c:showPercent val="0"/>
          <c:showBubbleSize val="0"/>
        </c:dLbls>
        <c:gapWidth val="219"/>
        <c:overlap val="-27"/>
        <c:axId val="349690040"/>
        <c:axId val="349685776"/>
      </c:barChart>
      <c:catAx>
        <c:axId val="349690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sv-SE"/>
          </a:p>
        </c:txPr>
        <c:crossAx val="349685776"/>
        <c:crosses val="autoZero"/>
        <c:auto val="1"/>
        <c:lblAlgn val="ctr"/>
        <c:lblOffset val="100"/>
        <c:noMultiLvlLbl val="0"/>
      </c:catAx>
      <c:valAx>
        <c:axId val="3496857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349690040"/>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'Klimatpåverkan kött'!$B$31</c:f>
              <c:strCache>
                <c:ptCount val="1"/>
                <c:pt idx="0">
                  <c:v>2019</c:v>
                </c:pt>
              </c:strCache>
            </c:strRef>
          </c:tx>
          <c:spPr>
            <a:solidFill>
              <a:srgbClr val="A0285B"/>
            </a:solidFill>
            <a:ln>
              <a:noFill/>
            </a:ln>
            <a:effectLst/>
          </c:spPr>
          <c:invertIfNegative val="0"/>
          <c:cat>
            <c:strRef>
              <c:f>'Klimatpåverkan kött'!$A$32:$A$41</c:f>
              <c:strCache>
                <c:ptCount val="10"/>
                <c:pt idx="0">
                  <c:v>Blandfärs</c:v>
                </c:pt>
                <c:pt idx="1">
                  <c:v>Fågel</c:v>
                </c:pt>
                <c:pt idx="2">
                  <c:v>Griskött</c:v>
                </c:pt>
                <c:pt idx="3">
                  <c:v>Innanmat och inälvsmat</c:v>
                </c:pt>
                <c:pt idx="4">
                  <c:v>Korv eller liknande produkt</c:v>
                </c:pt>
                <c:pt idx="5">
                  <c:v>Köttbullar, hamburgare och liknande</c:v>
                </c:pt>
                <c:pt idx="6">
                  <c:v>Kötträtt</c:v>
                </c:pt>
                <c:pt idx="7">
                  <c:v>Lamm</c:v>
                </c:pt>
                <c:pt idx="8">
                  <c:v>Nötkött</c:v>
                </c:pt>
                <c:pt idx="9">
                  <c:v>Vilt</c:v>
                </c:pt>
              </c:strCache>
            </c:strRef>
          </c:cat>
          <c:val>
            <c:numRef>
              <c:f>'Klimatpåverkan kött'!$B$32:$B$41</c:f>
              <c:numCache>
                <c:formatCode>#,##0</c:formatCode>
                <c:ptCount val="10"/>
                <c:pt idx="0">
                  <c:v>9124</c:v>
                </c:pt>
                <c:pt idx="1">
                  <c:v>20107</c:v>
                </c:pt>
                <c:pt idx="2">
                  <c:v>17320</c:v>
                </c:pt>
                <c:pt idx="3">
                  <c:v>747</c:v>
                </c:pt>
                <c:pt idx="4">
                  <c:v>9199</c:v>
                </c:pt>
                <c:pt idx="5">
                  <c:v>2588</c:v>
                </c:pt>
                <c:pt idx="6">
                  <c:v>1385</c:v>
                </c:pt>
                <c:pt idx="7">
                  <c:v>396</c:v>
                </c:pt>
                <c:pt idx="8">
                  <c:v>18722</c:v>
                </c:pt>
                <c:pt idx="9">
                  <c:v>159</c:v>
                </c:pt>
              </c:numCache>
            </c:numRef>
          </c:val>
          <c:extLst>
            <c:ext xmlns:c16="http://schemas.microsoft.com/office/drawing/2014/chart" uri="{C3380CC4-5D6E-409C-BE32-E72D297353CC}">
              <c16:uniqueId val="{00000000-1305-43E8-BADC-B7B6855B232A}"/>
            </c:ext>
          </c:extLst>
        </c:ser>
        <c:ser>
          <c:idx val="1"/>
          <c:order val="1"/>
          <c:tx>
            <c:strRef>
              <c:f>'Klimatpåverkan kött'!$C$31</c:f>
              <c:strCache>
                <c:ptCount val="1"/>
                <c:pt idx="0">
                  <c:v>2020</c:v>
                </c:pt>
              </c:strCache>
            </c:strRef>
          </c:tx>
          <c:spPr>
            <a:solidFill>
              <a:srgbClr val="FEECF5"/>
            </a:solidFill>
            <a:ln>
              <a:noFill/>
            </a:ln>
            <a:effectLst/>
          </c:spPr>
          <c:invertIfNegative val="0"/>
          <c:cat>
            <c:strRef>
              <c:f>'Klimatpåverkan kött'!$A$32:$A$41</c:f>
              <c:strCache>
                <c:ptCount val="10"/>
                <c:pt idx="0">
                  <c:v>Blandfärs</c:v>
                </c:pt>
                <c:pt idx="1">
                  <c:v>Fågel</c:v>
                </c:pt>
                <c:pt idx="2">
                  <c:v>Griskött</c:v>
                </c:pt>
                <c:pt idx="3">
                  <c:v>Innanmat och inälvsmat</c:v>
                </c:pt>
                <c:pt idx="4">
                  <c:v>Korv eller liknande produkt</c:v>
                </c:pt>
                <c:pt idx="5">
                  <c:v>Köttbullar, hamburgare och liknande</c:v>
                </c:pt>
                <c:pt idx="6">
                  <c:v>Kötträtt</c:v>
                </c:pt>
                <c:pt idx="7">
                  <c:v>Lamm</c:v>
                </c:pt>
                <c:pt idx="8">
                  <c:v>Nötkött</c:v>
                </c:pt>
                <c:pt idx="9">
                  <c:v>Vilt</c:v>
                </c:pt>
              </c:strCache>
            </c:strRef>
          </c:cat>
          <c:val>
            <c:numRef>
              <c:f>'Klimatpåverkan kött'!$C$32:$C$41</c:f>
              <c:numCache>
                <c:formatCode>#,##0</c:formatCode>
                <c:ptCount val="10"/>
                <c:pt idx="0">
                  <c:v>6681</c:v>
                </c:pt>
                <c:pt idx="1">
                  <c:v>18303</c:v>
                </c:pt>
                <c:pt idx="2">
                  <c:v>12453</c:v>
                </c:pt>
                <c:pt idx="3">
                  <c:v>521</c:v>
                </c:pt>
                <c:pt idx="4">
                  <c:v>8006</c:v>
                </c:pt>
                <c:pt idx="5">
                  <c:v>1653</c:v>
                </c:pt>
                <c:pt idx="6">
                  <c:v>1800</c:v>
                </c:pt>
                <c:pt idx="7">
                  <c:v>415</c:v>
                </c:pt>
                <c:pt idx="8">
                  <c:v>17313</c:v>
                </c:pt>
                <c:pt idx="9">
                  <c:v>277</c:v>
                </c:pt>
              </c:numCache>
            </c:numRef>
          </c:val>
          <c:extLst>
            <c:ext xmlns:c16="http://schemas.microsoft.com/office/drawing/2014/chart" uri="{C3380CC4-5D6E-409C-BE32-E72D297353CC}">
              <c16:uniqueId val="{00000001-1305-43E8-BADC-B7B6855B232A}"/>
            </c:ext>
          </c:extLst>
        </c:ser>
        <c:ser>
          <c:idx val="2"/>
          <c:order val="2"/>
          <c:tx>
            <c:strRef>
              <c:f>'Klimatpåverkan kött'!$D$31</c:f>
              <c:strCache>
                <c:ptCount val="1"/>
                <c:pt idx="0">
                  <c:v>2021</c:v>
                </c:pt>
              </c:strCache>
            </c:strRef>
          </c:tx>
          <c:spPr>
            <a:solidFill>
              <a:srgbClr val="E9B5CD"/>
            </a:solidFill>
            <a:ln>
              <a:noFill/>
            </a:ln>
            <a:effectLst/>
          </c:spPr>
          <c:invertIfNegative val="0"/>
          <c:cat>
            <c:strRef>
              <c:f>'Klimatpåverkan kött'!$A$32:$A$41</c:f>
              <c:strCache>
                <c:ptCount val="10"/>
                <c:pt idx="0">
                  <c:v>Blandfärs</c:v>
                </c:pt>
                <c:pt idx="1">
                  <c:v>Fågel</c:v>
                </c:pt>
                <c:pt idx="2">
                  <c:v>Griskött</c:v>
                </c:pt>
                <c:pt idx="3">
                  <c:v>Innanmat och inälvsmat</c:v>
                </c:pt>
                <c:pt idx="4">
                  <c:v>Korv eller liknande produkt</c:v>
                </c:pt>
                <c:pt idx="5">
                  <c:v>Köttbullar, hamburgare och liknande</c:v>
                </c:pt>
                <c:pt idx="6">
                  <c:v>Kötträtt</c:v>
                </c:pt>
                <c:pt idx="7">
                  <c:v>Lamm</c:v>
                </c:pt>
                <c:pt idx="8">
                  <c:v>Nötkött</c:v>
                </c:pt>
                <c:pt idx="9">
                  <c:v>Vilt</c:v>
                </c:pt>
              </c:strCache>
            </c:strRef>
          </c:cat>
          <c:val>
            <c:numRef>
              <c:f>'Klimatpåverkan kött'!$D$32:$D$41</c:f>
              <c:numCache>
                <c:formatCode>#,##0</c:formatCode>
                <c:ptCount val="10"/>
                <c:pt idx="0">
                  <c:v>5163</c:v>
                </c:pt>
                <c:pt idx="1">
                  <c:v>17122</c:v>
                </c:pt>
                <c:pt idx="2">
                  <c:v>11918</c:v>
                </c:pt>
                <c:pt idx="3">
                  <c:v>329</c:v>
                </c:pt>
                <c:pt idx="4">
                  <c:v>8410</c:v>
                </c:pt>
                <c:pt idx="5">
                  <c:v>1668</c:v>
                </c:pt>
                <c:pt idx="6">
                  <c:v>1252</c:v>
                </c:pt>
                <c:pt idx="7">
                  <c:v>37</c:v>
                </c:pt>
                <c:pt idx="8">
                  <c:v>16664</c:v>
                </c:pt>
                <c:pt idx="9">
                  <c:v>148</c:v>
                </c:pt>
              </c:numCache>
            </c:numRef>
          </c:val>
          <c:extLst>
            <c:ext xmlns:c16="http://schemas.microsoft.com/office/drawing/2014/chart" uri="{C3380CC4-5D6E-409C-BE32-E72D297353CC}">
              <c16:uniqueId val="{00000002-1305-43E8-BADC-B7B6855B232A}"/>
            </c:ext>
          </c:extLst>
        </c:ser>
        <c:ser>
          <c:idx val="3"/>
          <c:order val="3"/>
          <c:tx>
            <c:strRef>
              <c:f>'Klimatpåverkan kött'!$E$31</c:f>
              <c:strCache>
                <c:ptCount val="1"/>
                <c:pt idx="0">
                  <c:v>2022</c:v>
                </c:pt>
              </c:strCache>
            </c:strRef>
          </c:tx>
          <c:spPr>
            <a:solidFill>
              <a:srgbClr val="DE7898"/>
            </a:solidFill>
            <a:ln>
              <a:noFill/>
            </a:ln>
            <a:effectLst/>
          </c:spPr>
          <c:invertIfNegative val="0"/>
          <c:cat>
            <c:strRef>
              <c:f>'Klimatpåverkan kött'!$A$32:$A$41</c:f>
              <c:strCache>
                <c:ptCount val="10"/>
                <c:pt idx="0">
                  <c:v>Blandfärs</c:v>
                </c:pt>
                <c:pt idx="1">
                  <c:v>Fågel</c:v>
                </c:pt>
                <c:pt idx="2">
                  <c:v>Griskött</c:v>
                </c:pt>
                <c:pt idx="3">
                  <c:v>Innanmat och inälvsmat</c:v>
                </c:pt>
                <c:pt idx="4">
                  <c:v>Korv eller liknande produkt</c:v>
                </c:pt>
                <c:pt idx="5">
                  <c:v>Köttbullar, hamburgare och liknande</c:v>
                </c:pt>
                <c:pt idx="6">
                  <c:v>Kötträtt</c:v>
                </c:pt>
                <c:pt idx="7">
                  <c:v>Lamm</c:v>
                </c:pt>
                <c:pt idx="8">
                  <c:v>Nötkött</c:v>
                </c:pt>
                <c:pt idx="9">
                  <c:v>Vilt</c:v>
                </c:pt>
              </c:strCache>
            </c:strRef>
          </c:cat>
          <c:val>
            <c:numRef>
              <c:f>'Klimatpåverkan kött'!$E$32:$E$41</c:f>
              <c:numCache>
                <c:formatCode>#,##0</c:formatCode>
                <c:ptCount val="10"/>
                <c:pt idx="0">
                  <c:v>5013</c:v>
                </c:pt>
                <c:pt idx="1">
                  <c:v>16794</c:v>
                </c:pt>
                <c:pt idx="2">
                  <c:v>14783</c:v>
                </c:pt>
                <c:pt idx="3">
                  <c:v>364</c:v>
                </c:pt>
                <c:pt idx="4">
                  <c:v>7000</c:v>
                </c:pt>
                <c:pt idx="5">
                  <c:v>1815</c:v>
                </c:pt>
                <c:pt idx="6">
                  <c:v>1242</c:v>
                </c:pt>
                <c:pt idx="7">
                  <c:v>30</c:v>
                </c:pt>
                <c:pt idx="8">
                  <c:v>17183</c:v>
                </c:pt>
                <c:pt idx="9">
                  <c:v>257</c:v>
                </c:pt>
              </c:numCache>
            </c:numRef>
          </c:val>
          <c:extLst>
            <c:ext xmlns:c16="http://schemas.microsoft.com/office/drawing/2014/chart" uri="{C3380CC4-5D6E-409C-BE32-E72D297353CC}">
              <c16:uniqueId val="{00000003-1305-43E8-BADC-B7B6855B232A}"/>
            </c:ext>
          </c:extLst>
        </c:ser>
        <c:ser>
          <c:idx val="4"/>
          <c:order val="4"/>
          <c:tx>
            <c:strRef>
              <c:f>'Klimatpåverkan kött'!$F$31</c:f>
              <c:strCache>
                <c:ptCount val="1"/>
                <c:pt idx="0">
                  <c:v>2023</c:v>
                </c:pt>
              </c:strCache>
            </c:strRef>
          </c:tx>
          <c:spPr>
            <a:solidFill>
              <a:srgbClr val="C43654"/>
            </a:solidFill>
            <a:ln>
              <a:noFill/>
            </a:ln>
            <a:effectLst/>
          </c:spPr>
          <c:invertIfNegative val="0"/>
          <c:cat>
            <c:strRef>
              <c:f>'Klimatpåverkan kött'!$A$32:$A$41</c:f>
              <c:strCache>
                <c:ptCount val="10"/>
                <c:pt idx="0">
                  <c:v>Blandfärs</c:v>
                </c:pt>
                <c:pt idx="1">
                  <c:v>Fågel</c:v>
                </c:pt>
                <c:pt idx="2">
                  <c:v>Griskött</c:v>
                </c:pt>
                <c:pt idx="3">
                  <c:v>Innanmat och inälvsmat</c:v>
                </c:pt>
                <c:pt idx="4">
                  <c:v>Korv eller liknande produkt</c:v>
                </c:pt>
                <c:pt idx="5">
                  <c:v>Köttbullar, hamburgare och liknande</c:v>
                </c:pt>
                <c:pt idx="6">
                  <c:v>Kötträtt</c:v>
                </c:pt>
                <c:pt idx="7">
                  <c:v>Lamm</c:v>
                </c:pt>
                <c:pt idx="8">
                  <c:v>Nötkött</c:v>
                </c:pt>
                <c:pt idx="9">
                  <c:v>Vilt</c:v>
                </c:pt>
              </c:strCache>
            </c:strRef>
          </c:cat>
          <c:val>
            <c:numRef>
              <c:f>'Klimatpåverkan kött'!$F$32:$F$41</c:f>
              <c:numCache>
                <c:formatCode>#,##0</c:formatCode>
                <c:ptCount val="10"/>
                <c:pt idx="0">
                  <c:v>5360</c:v>
                </c:pt>
                <c:pt idx="1">
                  <c:v>17927</c:v>
                </c:pt>
                <c:pt idx="2">
                  <c:v>15223</c:v>
                </c:pt>
                <c:pt idx="3">
                  <c:v>427</c:v>
                </c:pt>
                <c:pt idx="4">
                  <c:v>7921</c:v>
                </c:pt>
                <c:pt idx="5">
                  <c:v>1833</c:v>
                </c:pt>
                <c:pt idx="6">
                  <c:v>1452</c:v>
                </c:pt>
                <c:pt idx="7">
                  <c:v>35</c:v>
                </c:pt>
                <c:pt idx="8">
                  <c:v>16672</c:v>
                </c:pt>
                <c:pt idx="9">
                  <c:v>316</c:v>
                </c:pt>
              </c:numCache>
            </c:numRef>
          </c:val>
          <c:extLst>
            <c:ext xmlns:c16="http://schemas.microsoft.com/office/drawing/2014/chart" uri="{C3380CC4-5D6E-409C-BE32-E72D297353CC}">
              <c16:uniqueId val="{00000004-1305-43E8-BADC-B7B6855B232A}"/>
            </c:ext>
          </c:extLst>
        </c:ser>
        <c:ser>
          <c:idx val="5"/>
          <c:order val="5"/>
          <c:tx>
            <c:strRef>
              <c:f>'Klimatpåverkan kött'!$G$31</c:f>
              <c:strCache>
                <c:ptCount val="1"/>
                <c:pt idx="0">
                  <c:v>2024</c:v>
                </c:pt>
              </c:strCache>
            </c:strRef>
          </c:tx>
          <c:spPr>
            <a:solidFill>
              <a:srgbClr val="901432"/>
            </a:solidFill>
            <a:ln>
              <a:noFill/>
            </a:ln>
            <a:effectLst/>
          </c:spPr>
          <c:invertIfNegative val="0"/>
          <c:cat>
            <c:strRef>
              <c:f>'Klimatpåverkan kött'!$A$32:$A$41</c:f>
              <c:strCache>
                <c:ptCount val="10"/>
                <c:pt idx="0">
                  <c:v>Blandfärs</c:v>
                </c:pt>
                <c:pt idx="1">
                  <c:v>Fågel</c:v>
                </c:pt>
                <c:pt idx="2">
                  <c:v>Griskött</c:v>
                </c:pt>
                <c:pt idx="3">
                  <c:v>Innanmat och inälvsmat</c:v>
                </c:pt>
                <c:pt idx="4">
                  <c:v>Korv eller liknande produkt</c:v>
                </c:pt>
                <c:pt idx="5">
                  <c:v>Köttbullar, hamburgare och liknande</c:v>
                </c:pt>
                <c:pt idx="6">
                  <c:v>Kötträtt</c:v>
                </c:pt>
                <c:pt idx="7">
                  <c:v>Lamm</c:v>
                </c:pt>
                <c:pt idx="8">
                  <c:v>Nötkött</c:v>
                </c:pt>
                <c:pt idx="9">
                  <c:v>Vilt</c:v>
                </c:pt>
              </c:strCache>
            </c:strRef>
          </c:cat>
          <c:val>
            <c:numRef>
              <c:f>'Klimatpåverkan kött'!$G$32:$G$41</c:f>
              <c:numCache>
                <c:formatCode>#,##0</c:formatCode>
                <c:ptCount val="10"/>
                <c:pt idx="0">
                  <c:v>3128</c:v>
                </c:pt>
                <c:pt idx="1">
                  <c:v>20786</c:v>
                </c:pt>
                <c:pt idx="2">
                  <c:v>17293</c:v>
                </c:pt>
                <c:pt idx="3">
                  <c:v>419</c:v>
                </c:pt>
                <c:pt idx="4">
                  <c:v>6860</c:v>
                </c:pt>
                <c:pt idx="5">
                  <c:v>3367</c:v>
                </c:pt>
                <c:pt idx="6">
                  <c:v>3743</c:v>
                </c:pt>
                <c:pt idx="8">
                  <c:v>12523</c:v>
                </c:pt>
                <c:pt idx="9">
                  <c:v>94</c:v>
                </c:pt>
              </c:numCache>
            </c:numRef>
          </c:val>
          <c:extLst>
            <c:ext xmlns:c16="http://schemas.microsoft.com/office/drawing/2014/chart" uri="{C3380CC4-5D6E-409C-BE32-E72D297353CC}">
              <c16:uniqueId val="{00000005-1305-43E8-BADC-B7B6855B232A}"/>
            </c:ext>
          </c:extLst>
        </c:ser>
        <c:ser>
          <c:idx val="6"/>
          <c:order val="6"/>
          <c:tx>
            <c:strRef>
              <c:f>'Klimatpåverkan kött'!$H$31</c:f>
              <c:strCache>
                <c:ptCount val="1"/>
                <c:pt idx="0">
                  <c:v>2025</c:v>
                </c:pt>
              </c:strCache>
            </c:strRef>
          </c:tx>
          <c:spPr>
            <a:solidFill>
              <a:schemeClr val="tx1"/>
            </a:solidFill>
            <a:ln>
              <a:noFill/>
            </a:ln>
            <a:effectLst/>
          </c:spPr>
          <c:invertIfNegative val="0"/>
          <c:cat>
            <c:strRef>
              <c:f>'Klimatpåverkan kött'!$A$32:$A$41</c:f>
              <c:strCache>
                <c:ptCount val="10"/>
                <c:pt idx="0">
                  <c:v>Blandfärs</c:v>
                </c:pt>
                <c:pt idx="1">
                  <c:v>Fågel</c:v>
                </c:pt>
                <c:pt idx="2">
                  <c:v>Griskött</c:v>
                </c:pt>
                <c:pt idx="3">
                  <c:v>Innanmat och inälvsmat</c:v>
                </c:pt>
                <c:pt idx="4">
                  <c:v>Korv eller liknande produkt</c:v>
                </c:pt>
                <c:pt idx="5">
                  <c:v>Köttbullar, hamburgare och liknande</c:v>
                </c:pt>
                <c:pt idx="6">
                  <c:v>Kötträtt</c:v>
                </c:pt>
                <c:pt idx="7">
                  <c:v>Lamm</c:v>
                </c:pt>
                <c:pt idx="8">
                  <c:v>Nötkött</c:v>
                </c:pt>
                <c:pt idx="9">
                  <c:v>Vilt</c:v>
                </c:pt>
              </c:strCache>
            </c:strRef>
          </c:cat>
          <c:val>
            <c:numRef>
              <c:f>'Klimatpåverkan kött'!$H$32:$H$41</c:f>
              <c:numCache>
                <c:formatCode>#,##0</c:formatCode>
                <c:ptCount val="10"/>
                <c:pt idx="0">
                  <c:v>3707</c:v>
                </c:pt>
                <c:pt idx="1">
                  <c:v>21069</c:v>
                </c:pt>
                <c:pt idx="2">
                  <c:v>18613</c:v>
                </c:pt>
                <c:pt idx="3">
                  <c:v>397</c:v>
                </c:pt>
                <c:pt idx="4">
                  <c:v>5939</c:v>
                </c:pt>
                <c:pt idx="5">
                  <c:v>4019</c:v>
                </c:pt>
                <c:pt idx="6">
                  <c:v>3293</c:v>
                </c:pt>
                <c:pt idx="8">
                  <c:v>11106</c:v>
                </c:pt>
                <c:pt idx="9">
                  <c:v>43</c:v>
                </c:pt>
              </c:numCache>
            </c:numRef>
          </c:val>
          <c:extLst>
            <c:ext xmlns:c16="http://schemas.microsoft.com/office/drawing/2014/chart" uri="{C3380CC4-5D6E-409C-BE32-E72D297353CC}">
              <c16:uniqueId val="{00000006-1305-43E8-BADC-B7B6855B232A}"/>
            </c:ext>
          </c:extLst>
        </c:ser>
        <c:dLbls>
          <c:showLegendKey val="0"/>
          <c:showVal val="0"/>
          <c:showCatName val="0"/>
          <c:showSerName val="0"/>
          <c:showPercent val="0"/>
          <c:showBubbleSize val="0"/>
        </c:dLbls>
        <c:gapWidth val="219"/>
        <c:overlap val="-27"/>
        <c:axId val="831775928"/>
        <c:axId val="831775600"/>
      </c:barChart>
      <c:catAx>
        <c:axId val="831775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sv-SE"/>
          </a:p>
        </c:txPr>
        <c:crossAx val="831775600"/>
        <c:crosses val="autoZero"/>
        <c:auto val="1"/>
        <c:lblAlgn val="ctr"/>
        <c:lblOffset val="100"/>
        <c:noMultiLvlLbl val="0"/>
      </c:catAx>
      <c:valAx>
        <c:axId val="8317756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831775928"/>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'Restaurang- café  kioskbesökare'!$B$3</c:f>
              <c:strCache>
                <c:ptCount val="1"/>
                <c:pt idx="0">
                  <c:v>Andel vegetariska restaurangportioner</c:v>
                </c:pt>
              </c:strCache>
            </c:strRef>
          </c:tx>
          <c:spPr>
            <a:solidFill>
              <a:srgbClr val="79072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'Restaurang- café  kioskbesökare'!$A$4:$A$10</c:f>
              <c:numCache>
                <c:formatCode>General</c:formatCode>
                <c:ptCount val="5"/>
                <c:pt idx="0">
                  <c:v>2021</c:v>
                </c:pt>
                <c:pt idx="1">
                  <c:v>2022</c:v>
                </c:pt>
                <c:pt idx="2">
                  <c:v>2023</c:v>
                </c:pt>
                <c:pt idx="3">
                  <c:v>2024</c:v>
                </c:pt>
                <c:pt idx="4">
                  <c:v>2025</c:v>
                </c:pt>
              </c:numCache>
            </c:numRef>
          </c:cat>
          <c:val>
            <c:numRef>
              <c:f>'Restaurang- café  kioskbesökare'!$B$4:$B$10</c:f>
              <c:numCache>
                <c:formatCode>0</c:formatCode>
                <c:ptCount val="5"/>
                <c:pt idx="0">
                  <c:v>17.600000000000001</c:v>
                </c:pt>
                <c:pt idx="1">
                  <c:v>17</c:v>
                </c:pt>
                <c:pt idx="2">
                  <c:v>17</c:v>
                </c:pt>
                <c:pt idx="3">
                  <c:v>15</c:v>
                </c:pt>
                <c:pt idx="4">
                  <c:v>14</c:v>
                </c:pt>
              </c:numCache>
            </c:numRef>
          </c:val>
          <c:extLst>
            <c:ext xmlns:c16="http://schemas.microsoft.com/office/drawing/2014/chart" uri="{C3380CC4-5D6E-409C-BE32-E72D297353CC}">
              <c16:uniqueId val="{00000000-82BA-410A-92D7-041035FE5AEE}"/>
            </c:ext>
          </c:extLst>
        </c:ser>
        <c:dLbls>
          <c:showLegendKey val="0"/>
          <c:showVal val="0"/>
          <c:showCatName val="0"/>
          <c:showSerName val="0"/>
          <c:showPercent val="0"/>
          <c:showBubbleSize val="0"/>
        </c:dLbls>
        <c:gapWidth val="219"/>
        <c:overlap val="-27"/>
        <c:axId val="509659016"/>
        <c:axId val="509657048"/>
      </c:barChart>
      <c:catAx>
        <c:axId val="509659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509657048"/>
        <c:crosses val="autoZero"/>
        <c:auto val="1"/>
        <c:lblAlgn val="ctr"/>
        <c:lblOffset val="100"/>
        <c:noMultiLvlLbl val="0"/>
      </c:catAx>
      <c:valAx>
        <c:axId val="509657048"/>
        <c:scaling>
          <c:orientation val="minMax"/>
          <c:max val="25"/>
          <c:min val="0"/>
        </c:scaling>
        <c:delete val="0"/>
        <c:axPos val="l"/>
        <c:title>
          <c:tx>
            <c:rich>
              <a:bodyPr rot="-54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sv-SE" sz="1200">
                    <a:latin typeface="Arial" panose="020B0604020202020204" pitchFamily="34" charset="0"/>
                    <a:cs typeface="Arial" panose="020B0604020202020204" pitchFamily="34" charset="0"/>
                  </a:rPr>
                  <a:t>%</a:t>
                </a:r>
              </a:p>
            </c:rich>
          </c:tx>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509659016"/>
        <c:crosses val="autoZero"/>
        <c:crossBetween val="between"/>
        <c:majorUnit val="5"/>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sv-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941478923967315E-2"/>
          <c:y val="0.13511839708561019"/>
          <c:w val="0.90624045573973511"/>
          <c:h val="0.52396086852779766"/>
        </c:manualLayout>
      </c:layout>
      <c:barChart>
        <c:barDir val="col"/>
        <c:grouping val="clustered"/>
        <c:varyColors val="0"/>
        <c:ser>
          <c:idx val="0"/>
          <c:order val="0"/>
          <c:tx>
            <c:strRef>
              <c:f>Medarbetare!$C$5</c:f>
              <c:strCache>
                <c:ptCount val="1"/>
                <c:pt idx="0">
                  <c:v>Hälsofika 2021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Medarbetare!$C$6:$C$11</c:f>
            </c:numRef>
          </c:val>
          <c:extLst>
            <c:ext xmlns:c16="http://schemas.microsoft.com/office/drawing/2014/chart" uri="{C3380CC4-5D6E-409C-BE32-E72D297353CC}">
              <c16:uniqueId val="{00000000-2391-47B2-B508-B7D7B71BF27A}"/>
            </c:ext>
          </c:extLst>
        </c:ser>
        <c:ser>
          <c:idx val="1"/>
          <c:order val="1"/>
          <c:tx>
            <c:strRef>
              <c:f>Medarbetare!$D$5</c:f>
              <c:strCache>
                <c:ptCount val="1"/>
                <c:pt idx="0">
                  <c:v>Totalt fika 2021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Medarbetare!$D$6:$D$11</c:f>
            </c:numRef>
          </c:val>
          <c:extLst>
            <c:ext xmlns:c16="http://schemas.microsoft.com/office/drawing/2014/chart" uri="{C3380CC4-5D6E-409C-BE32-E72D297353CC}">
              <c16:uniqueId val="{00000001-2391-47B2-B508-B7D7B71BF27A}"/>
            </c:ext>
          </c:extLst>
        </c:ser>
        <c:ser>
          <c:idx val="2"/>
          <c:order val="2"/>
          <c:tx>
            <c:strRef>
              <c:f>Medarbetare!$E$5</c:f>
              <c:strCache>
                <c:ptCount val="1"/>
                <c:pt idx="0">
                  <c:v>2021</c:v>
                </c:pt>
              </c:strCache>
            </c:strRef>
          </c:tx>
          <c:spPr>
            <a:solidFill>
              <a:srgbClr val="79072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Medarbetare!$E$6:$E$11</c:f>
              <c:numCache>
                <c:formatCode>0%</c:formatCode>
                <c:ptCount val="5"/>
                <c:pt idx="0">
                  <c:v>0.22471053728202464</c:v>
                </c:pt>
                <c:pt idx="1">
                  <c:v>0.16011740831579008</c:v>
                </c:pt>
                <c:pt idx="2">
                  <c:v>0.25367872269748887</c:v>
                </c:pt>
                <c:pt idx="3">
                  <c:v>0.27163676808417708</c:v>
                </c:pt>
              </c:numCache>
            </c:numRef>
          </c:val>
          <c:extLst>
            <c:ext xmlns:c16="http://schemas.microsoft.com/office/drawing/2014/chart" uri="{C3380CC4-5D6E-409C-BE32-E72D297353CC}">
              <c16:uniqueId val="{00000002-2391-47B2-B508-B7D7B71BF27A}"/>
            </c:ext>
          </c:extLst>
        </c:ser>
        <c:ser>
          <c:idx val="3"/>
          <c:order val="3"/>
          <c:tx>
            <c:strRef>
              <c:f>Medarbetare!$F$5</c:f>
              <c:strCache>
                <c:ptCount val="1"/>
                <c:pt idx="0">
                  <c:v>Hälsofika T1 2022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Medarbetare!$F$6:$F$11</c:f>
            </c:numRef>
          </c:val>
          <c:extLst>
            <c:ext xmlns:c16="http://schemas.microsoft.com/office/drawing/2014/chart" uri="{C3380CC4-5D6E-409C-BE32-E72D297353CC}">
              <c16:uniqueId val="{00000003-2391-47B2-B508-B7D7B71BF27A}"/>
            </c:ext>
          </c:extLst>
        </c:ser>
        <c:ser>
          <c:idx val="4"/>
          <c:order val="4"/>
          <c:tx>
            <c:strRef>
              <c:f>Medarbetare!$G$5</c:f>
              <c:strCache>
                <c:ptCount val="1"/>
                <c:pt idx="0">
                  <c:v>Totalt fika 
T1 2022</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Medarbetare!$G$6:$G$11</c:f>
            </c:numRef>
          </c:val>
          <c:extLst>
            <c:ext xmlns:c16="http://schemas.microsoft.com/office/drawing/2014/chart" uri="{C3380CC4-5D6E-409C-BE32-E72D297353CC}">
              <c16:uniqueId val="{00000004-2391-47B2-B508-B7D7B71BF27A}"/>
            </c:ext>
          </c:extLst>
        </c:ser>
        <c:ser>
          <c:idx val="5"/>
          <c:order val="5"/>
          <c:tx>
            <c:strRef>
              <c:f>Medarbetare!$H$5</c:f>
              <c:strCache>
                <c:ptCount val="1"/>
                <c:pt idx="0">
                  <c:v>T1 2022</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Medarbetare!$H$6:$H$11</c:f>
            </c:numRef>
          </c:val>
          <c:extLst>
            <c:ext xmlns:c16="http://schemas.microsoft.com/office/drawing/2014/chart" uri="{C3380CC4-5D6E-409C-BE32-E72D297353CC}">
              <c16:uniqueId val="{00000005-2391-47B2-B508-B7D7B71BF27A}"/>
            </c:ext>
          </c:extLst>
        </c:ser>
        <c:ser>
          <c:idx val="6"/>
          <c:order val="6"/>
          <c:tx>
            <c:strRef>
              <c:f>Medarbetare!$I$5</c:f>
              <c:strCache>
                <c:ptCount val="1"/>
                <c:pt idx="0">
                  <c:v>Hälsofika Ack T2 2022</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Medarbetare!$I$6:$I$11</c:f>
            </c:numRef>
          </c:val>
          <c:extLst>
            <c:ext xmlns:c16="http://schemas.microsoft.com/office/drawing/2014/chart" uri="{C3380CC4-5D6E-409C-BE32-E72D297353CC}">
              <c16:uniqueId val="{00000006-2391-47B2-B508-B7D7B71BF27A}"/>
            </c:ext>
          </c:extLst>
        </c:ser>
        <c:ser>
          <c:idx val="7"/>
          <c:order val="7"/>
          <c:tx>
            <c:strRef>
              <c:f>Medarbetare!$J$5</c:f>
              <c:strCache>
                <c:ptCount val="1"/>
                <c:pt idx="0">
                  <c:v>Totalt fika 
Ack T2 2022</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Medarbetare!$J$6:$J$11</c:f>
            </c:numRef>
          </c:val>
          <c:extLst>
            <c:ext xmlns:c16="http://schemas.microsoft.com/office/drawing/2014/chart" uri="{C3380CC4-5D6E-409C-BE32-E72D297353CC}">
              <c16:uniqueId val="{00000007-2391-47B2-B508-B7D7B71BF27A}"/>
            </c:ext>
          </c:extLst>
        </c:ser>
        <c:ser>
          <c:idx val="8"/>
          <c:order val="8"/>
          <c:tx>
            <c:strRef>
              <c:f>Medarbetare!$K$5</c:f>
              <c:strCache>
                <c:ptCount val="1"/>
                <c:pt idx="0">
                  <c:v>T2 2022</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Medarbetare!$K$6:$K$11</c:f>
            </c:numRef>
          </c:val>
          <c:extLst>
            <c:ext xmlns:c16="http://schemas.microsoft.com/office/drawing/2014/chart" uri="{C3380CC4-5D6E-409C-BE32-E72D297353CC}">
              <c16:uniqueId val="{00000008-2391-47B2-B508-B7D7B71BF27A}"/>
            </c:ext>
          </c:extLst>
        </c:ser>
        <c:ser>
          <c:idx val="9"/>
          <c:order val="9"/>
          <c:tx>
            <c:strRef>
              <c:f>Medarbetare!$L$5</c:f>
              <c:strCache>
                <c:ptCount val="1"/>
                <c:pt idx="0">
                  <c:v>Hälsofika Ack T3 2022</c:v>
                </c:pt>
              </c:strCache>
            </c:strRef>
          </c:tx>
          <c:spPr>
            <a:solidFill>
              <a:schemeClr val="accent4">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Medarbetare!$L$6:$L$11</c:f>
            </c:numRef>
          </c:val>
          <c:extLst>
            <c:ext xmlns:c16="http://schemas.microsoft.com/office/drawing/2014/chart" uri="{C3380CC4-5D6E-409C-BE32-E72D297353CC}">
              <c16:uniqueId val="{00000009-2391-47B2-B508-B7D7B71BF27A}"/>
            </c:ext>
          </c:extLst>
        </c:ser>
        <c:ser>
          <c:idx val="10"/>
          <c:order val="10"/>
          <c:tx>
            <c:strRef>
              <c:f>Medarbetare!$M$5</c:f>
              <c:strCache>
                <c:ptCount val="1"/>
                <c:pt idx="0">
                  <c:v>Totalt fika 
Ack T3 2022</c:v>
                </c:pt>
              </c:strCache>
            </c:strRef>
          </c:tx>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Medarbetare!$M$6:$M$11</c:f>
            </c:numRef>
          </c:val>
          <c:extLst>
            <c:ext xmlns:c16="http://schemas.microsoft.com/office/drawing/2014/chart" uri="{C3380CC4-5D6E-409C-BE32-E72D297353CC}">
              <c16:uniqueId val="{0000000A-2391-47B2-B508-B7D7B71BF27A}"/>
            </c:ext>
          </c:extLst>
        </c:ser>
        <c:ser>
          <c:idx val="11"/>
          <c:order val="11"/>
          <c:tx>
            <c:strRef>
              <c:f>Medarbetare!$N$5</c:f>
              <c:strCache>
                <c:ptCount val="1"/>
                <c:pt idx="0">
                  <c:v>2022</c:v>
                </c:pt>
              </c:strCache>
            </c:strRef>
          </c:tx>
          <c:spPr>
            <a:solidFill>
              <a:srgbClr val="CE114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Medarbetare!$N$6:$N$11</c:f>
              <c:numCache>
                <c:formatCode>0%</c:formatCode>
                <c:ptCount val="5"/>
                <c:pt idx="0">
                  <c:v>0.34668025805268904</c:v>
                </c:pt>
                <c:pt idx="1">
                  <c:v>0.2500927634925818</c:v>
                </c:pt>
                <c:pt idx="2">
                  <c:v>0.39190157749713916</c:v>
                </c:pt>
                <c:pt idx="3">
                  <c:v>0.41424237728357277</c:v>
                </c:pt>
              </c:numCache>
            </c:numRef>
          </c:val>
          <c:extLst>
            <c:ext xmlns:c16="http://schemas.microsoft.com/office/drawing/2014/chart" uri="{C3380CC4-5D6E-409C-BE32-E72D297353CC}">
              <c16:uniqueId val="{0000000B-2391-47B2-B508-B7D7B71BF27A}"/>
            </c:ext>
          </c:extLst>
        </c:ser>
        <c:ser>
          <c:idx val="12"/>
          <c:order val="12"/>
          <c:tx>
            <c:strRef>
              <c:f>Medarbetare!$O$5</c:f>
              <c:strCache>
                <c:ptCount val="1"/>
                <c:pt idx="0">
                  <c:v>Hälsofika 2023</c:v>
                </c:pt>
              </c:strCache>
            </c:strRef>
          </c:tx>
          <c:spPr>
            <a:solidFill>
              <a:schemeClr val="accent1">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Medarbetare!$O$6:$O$11</c:f>
            </c:numRef>
          </c:val>
          <c:extLst>
            <c:ext xmlns:c16="http://schemas.microsoft.com/office/drawing/2014/chart" uri="{C3380CC4-5D6E-409C-BE32-E72D297353CC}">
              <c16:uniqueId val="{0000000C-2391-47B2-B508-B7D7B71BF27A}"/>
            </c:ext>
          </c:extLst>
        </c:ser>
        <c:ser>
          <c:idx val="13"/>
          <c:order val="13"/>
          <c:tx>
            <c:strRef>
              <c:f>Medarbetare!$P$5</c:f>
              <c:strCache>
                <c:ptCount val="1"/>
                <c:pt idx="0">
                  <c:v>Totalt fika 2023</c:v>
                </c:pt>
              </c:strCache>
            </c:strRef>
          </c:tx>
          <c:spPr>
            <a:solidFill>
              <a:schemeClr val="accent2">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Medarbetare!$P$6:$P$11</c:f>
            </c:numRef>
          </c:val>
          <c:extLst>
            <c:ext xmlns:c16="http://schemas.microsoft.com/office/drawing/2014/chart" uri="{C3380CC4-5D6E-409C-BE32-E72D297353CC}">
              <c16:uniqueId val="{0000000D-2391-47B2-B508-B7D7B71BF27A}"/>
            </c:ext>
          </c:extLst>
        </c:ser>
        <c:ser>
          <c:idx val="14"/>
          <c:order val="14"/>
          <c:tx>
            <c:strRef>
              <c:f>Medarbetare!$Q$5</c:f>
              <c:strCache>
                <c:ptCount val="1"/>
                <c:pt idx="0">
                  <c:v>2023</c:v>
                </c:pt>
              </c:strCache>
            </c:strRef>
          </c:tx>
          <c:spPr>
            <a:solidFill>
              <a:srgbClr val="FF9DA2"/>
            </a:solidFill>
            <a:ln>
              <a:noFill/>
            </a:ln>
            <a:effectLst/>
          </c:spPr>
          <c:invertIfNegative val="0"/>
          <c:dLbls>
            <c:dLbl>
              <c:idx val="3"/>
              <c:layout>
                <c:manualLayout>
                  <c:x val="-1.4485427117895711E-16"/>
                  <c:y val="-2.5039123630672927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E-2391-47B2-B508-B7D7B71BF27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Medarbetare!$Q$6:$Q$11</c:f>
              <c:numCache>
                <c:formatCode>0%</c:formatCode>
                <c:ptCount val="5"/>
                <c:pt idx="0">
                  <c:v>0.43673132337142062</c:v>
                </c:pt>
                <c:pt idx="1">
                  <c:v>0.42795160239169844</c:v>
                </c:pt>
                <c:pt idx="2">
                  <c:v>0.45607357989699876</c:v>
                </c:pt>
                <c:pt idx="3">
                  <c:v>0.4252118541415742</c:v>
                </c:pt>
              </c:numCache>
            </c:numRef>
          </c:val>
          <c:extLst>
            <c:ext xmlns:c16="http://schemas.microsoft.com/office/drawing/2014/chart" uri="{C3380CC4-5D6E-409C-BE32-E72D297353CC}">
              <c16:uniqueId val="{0000000F-2391-47B2-B508-B7D7B71BF27A}"/>
            </c:ext>
          </c:extLst>
        </c:ser>
        <c:ser>
          <c:idx val="15"/>
          <c:order val="15"/>
          <c:tx>
            <c:strRef>
              <c:f>Medarbetare!$R$5</c:f>
              <c:strCache>
                <c:ptCount val="1"/>
                <c:pt idx="0">
                  <c:v>Hälsofika 2024</c:v>
                </c:pt>
              </c:strCache>
            </c:strRef>
          </c:tx>
          <c:spPr>
            <a:solidFill>
              <a:schemeClr val="accent4">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Medarbetare!$R$6:$R$11</c:f>
            </c:numRef>
          </c:val>
          <c:extLst>
            <c:ext xmlns:c16="http://schemas.microsoft.com/office/drawing/2014/chart" uri="{C3380CC4-5D6E-409C-BE32-E72D297353CC}">
              <c16:uniqueId val="{00000010-2391-47B2-B508-B7D7B71BF27A}"/>
            </c:ext>
          </c:extLst>
        </c:ser>
        <c:ser>
          <c:idx val="16"/>
          <c:order val="16"/>
          <c:tx>
            <c:strRef>
              <c:f>Medarbetare!$S$5</c:f>
              <c:strCache>
                <c:ptCount val="1"/>
                <c:pt idx="0">
                  <c:v>Totalt fika 2024</c:v>
                </c:pt>
              </c:strCache>
            </c:strRef>
          </c:tx>
          <c:spPr>
            <a:solidFill>
              <a:schemeClr val="accent5">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Medarbetare!$S$6:$S$11</c:f>
            </c:numRef>
          </c:val>
          <c:extLst>
            <c:ext xmlns:c16="http://schemas.microsoft.com/office/drawing/2014/chart" uri="{C3380CC4-5D6E-409C-BE32-E72D297353CC}">
              <c16:uniqueId val="{00000011-2391-47B2-B508-B7D7B71BF27A}"/>
            </c:ext>
          </c:extLst>
        </c:ser>
        <c:ser>
          <c:idx val="17"/>
          <c:order val="17"/>
          <c:tx>
            <c:strRef>
              <c:f>Medarbetare!$T$5</c:f>
              <c:strCache>
                <c:ptCount val="1"/>
                <c:pt idx="0">
                  <c:v>2024</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Medarbetare!$T$6:$T$11</c:f>
              <c:numCache>
                <c:formatCode>0%</c:formatCode>
                <c:ptCount val="5"/>
                <c:pt idx="0">
                  <c:v>0.3710750294868474</c:v>
                </c:pt>
                <c:pt idx="1">
                  <c:v>0.38779560023476256</c:v>
                </c:pt>
                <c:pt idx="2">
                  <c:v>0.33085061488257389</c:v>
                </c:pt>
                <c:pt idx="3">
                  <c:v>0.39760982029115788</c:v>
                </c:pt>
              </c:numCache>
            </c:numRef>
          </c:val>
          <c:extLst>
            <c:ext xmlns:c16="http://schemas.microsoft.com/office/drawing/2014/chart" uri="{C3380CC4-5D6E-409C-BE32-E72D297353CC}">
              <c16:uniqueId val="{00000012-2391-47B2-B508-B7D7B71BF27A}"/>
            </c:ext>
          </c:extLst>
        </c:ser>
        <c:ser>
          <c:idx val="18"/>
          <c:order val="18"/>
          <c:tx>
            <c:strRef>
              <c:f>Medarbetare!$U$5</c:f>
              <c:strCache>
                <c:ptCount val="1"/>
                <c:pt idx="0">
                  <c:v>Hälsofika 2025</c:v>
                </c:pt>
              </c:strCache>
            </c:strRef>
          </c:tx>
          <c:spPr>
            <a:solidFill>
              <a:schemeClr val="accent1">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Medarbetare!$U$6:$U$11</c:f>
            </c:numRef>
          </c:val>
          <c:extLst>
            <c:ext xmlns:c16="http://schemas.microsoft.com/office/drawing/2014/chart" uri="{C3380CC4-5D6E-409C-BE32-E72D297353CC}">
              <c16:uniqueId val="{00000013-2391-47B2-B508-B7D7B71BF27A}"/>
            </c:ext>
          </c:extLst>
        </c:ser>
        <c:ser>
          <c:idx val="19"/>
          <c:order val="19"/>
          <c:tx>
            <c:strRef>
              <c:f>Medarbetare!$V$5</c:f>
              <c:strCache>
                <c:ptCount val="1"/>
                <c:pt idx="0">
                  <c:v>Totalt fika 2025</c:v>
                </c:pt>
              </c:strCache>
            </c:strRef>
          </c:tx>
          <c:spPr>
            <a:solidFill>
              <a:schemeClr val="accent2">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Medarbetare!$V$6:$V$11</c:f>
            </c:numRef>
          </c:val>
          <c:extLst>
            <c:ext xmlns:c16="http://schemas.microsoft.com/office/drawing/2014/chart" uri="{C3380CC4-5D6E-409C-BE32-E72D297353CC}">
              <c16:uniqueId val="{00000014-2391-47B2-B508-B7D7B71BF27A}"/>
            </c:ext>
          </c:extLst>
        </c:ser>
        <c:ser>
          <c:idx val="20"/>
          <c:order val="20"/>
          <c:tx>
            <c:strRef>
              <c:f>Medarbetare!$W$5</c:f>
              <c:strCache>
                <c:ptCount val="1"/>
                <c:pt idx="0">
                  <c:v>2025</c:v>
                </c:pt>
              </c:strCache>
            </c:strRef>
          </c:tx>
          <c:spPr>
            <a:solidFill>
              <a:schemeClr val="accent3">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Medarbetare!$B$6:$B$11</c:f>
              <c:strCache>
                <c:ptCount val="4"/>
                <c:pt idx="0">
                  <c:v>Totalt område måltid</c:v>
                </c:pt>
                <c:pt idx="1">
                  <c:v>Ryhovsområdet</c:v>
                </c:pt>
                <c:pt idx="2">
                  <c:v>Matglädje - Eksjö</c:v>
                </c:pt>
                <c:pt idx="3">
                  <c:v>Värnamo</c:v>
                </c:pt>
              </c:strCache>
            </c:strRef>
          </c:cat>
          <c:val>
            <c:numRef>
              <c:f>Medarbetare!$W$6:$W$11</c:f>
              <c:numCache>
                <c:formatCode>0%</c:formatCode>
                <c:ptCount val="5"/>
                <c:pt idx="0">
                  <c:v>0.25480317817724524</c:v>
                </c:pt>
                <c:pt idx="1">
                  <c:v>0.27085722396954515</c:v>
                </c:pt>
                <c:pt idx="2">
                  <c:v>0.20430735890477697</c:v>
                </c:pt>
                <c:pt idx="3">
                  <c:v>0.35247737231678933</c:v>
                </c:pt>
              </c:numCache>
            </c:numRef>
          </c:val>
          <c:extLst>
            <c:ext xmlns:c16="http://schemas.microsoft.com/office/drawing/2014/chart" uri="{C3380CC4-5D6E-409C-BE32-E72D297353CC}">
              <c16:uniqueId val="{00000015-2391-47B2-B508-B7D7B71BF27A}"/>
            </c:ext>
          </c:extLst>
        </c:ser>
        <c:dLbls>
          <c:dLblPos val="outEnd"/>
          <c:showLegendKey val="0"/>
          <c:showVal val="1"/>
          <c:showCatName val="0"/>
          <c:showSerName val="0"/>
          <c:showPercent val="0"/>
          <c:showBubbleSize val="0"/>
        </c:dLbls>
        <c:gapWidth val="219"/>
        <c:overlap val="-27"/>
        <c:axId val="695376864"/>
        <c:axId val="695372600"/>
      </c:barChart>
      <c:catAx>
        <c:axId val="695376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695372600"/>
        <c:crosses val="autoZero"/>
        <c:auto val="1"/>
        <c:lblAlgn val="ctr"/>
        <c:lblOffset val="100"/>
        <c:noMultiLvlLbl val="0"/>
      </c:catAx>
      <c:valAx>
        <c:axId val="695372600"/>
        <c:scaling>
          <c:orientation val="minMax"/>
          <c:max val="0.8"/>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695376864"/>
        <c:crosses val="autoZero"/>
        <c:crossBetween val="between"/>
      </c:valAx>
      <c:spPr>
        <a:noFill/>
        <a:ln>
          <a:noFill/>
        </a:ln>
        <a:effectLst/>
      </c:spPr>
    </c:plotArea>
    <c:legend>
      <c:legendPos val="r"/>
      <c:layout>
        <c:manualLayout>
          <c:xMode val="edge"/>
          <c:yMode val="edge"/>
          <c:x val="0.84149550438487342"/>
          <c:y val="0.25810949687627077"/>
          <c:w val="8.8432998785574216E-2"/>
          <c:h val="0.3016573632521287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sv-S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Invånare!$P$5</c:f>
              <c:strCache>
                <c:ptCount val="1"/>
                <c:pt idx="0">
                  <c:v>2019</c:v>
                </c:pt>
              </c:strCache>
            </c:strRef>
          </c:tx>
          <c:spPr>
            <a:solidFill>
              <a:srgbClr val="79072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Invånare!$Q$4:$T$4</c:f>
              <c:strCache>
                <c:ptCount val="4"/>
                <c:pt idx="0">
                  <c:v>40 år</c:v>
                </c:pt>
                <c:pt idx="1">
                  <c:v>50 år</c:v>
                </c:pt>
                <c:pt idx="2">
                  <c:v>60 år</c:v>
                </c:pt>
                <c:pt idx="3">
                  <c:v>70 år</c:v>
                </c:pt>
              </c:strCache>
            </c:strRef>
          </c:cat>
          <c:val>
            <c:numRef>
              <c:f>Invånare!$Q$5:$T$5</c:f>
              <c:numCache>
                <c:formatCode>0%</c:formatCode>
                <c:ptCount val="4"/>
                <c:pt idx="0">
                  <c:v>0.32600000000000001</c:v>
                </c:pt>
                <c:pt idx="1">
                  <c:v>0.34699999999999998</c:v>
                </c:pt>
                <c:pt idx="2">
                  <c:v>0.38200000000000001</c:v>
                </c:pt>
                <c:pt idx="3">
                  <c:v>0.44800000000000001</c:v>
                </c:pt>
              </c:numCache>
            </c:numRef>
          </c:val>
          <c:extLst>
            <c:ext xmlns:c16="http://schemas.microsoft.com/office/drawing/2014/chart" uri="{C3380CC4-5D6E-409C-BE32-E72D297353CC}">
              <c16:uniqueId val="{00000000-74F6-4E5D-8DB7-3FFB95DC3B19}"/>
            </c:ext>
          </c:extLst>
        </c:ser>
        <c:ser>
          <c:idx val="1"/>
          <c:order val="1"/>
          <c:tx>
            <c:strRef>
              <c:f>Invånare!$P$6</c:f>
              <c:strCache>
                <c:ptCount val="1"/>
                <c:pt idx="0">
                  <c:v>2020</c:v>
                </c:pt>
              </c:strCache>
            </c:strRef>
          </c:tx>
          <c:spPr>
            <a:solidFill>
              <a:srgbClr val="CE114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Invånare!$Q$4:$T$4</c:f>
              <c:strCache>
                <c:ptCount val="4"/>
                <c:pt idx="0">
                  <c:v>40 år</c:v>
                </c:pt>
                <c:pt idx="1">
                  <c:v>50 år</c:v>
                </c:pt>
                <c:pt idx="2">
                  <c:v>60 år</c:v>
                </c:pt>
                <c:pt idx="3">
                  <c:v>70 år</c:v>
                </c:pt>
              </c:strCache>
            </c:strRef>
          </c:cat>
          <c:val>
            <c:numRef>
              <c:f>Invånare!$Q$6:$T$6</c:f>
              <c:numCache>
                <c:formatCode>0%</c:formatCode>
                <c:ptCount val="4"/>
                <c:pt idx="0">
                  <c:v>0.23599999999999999</c:v>
                </c:pt>
                <c:pt idx="1">
                  <c:v>0.27100000000000002</c:v>
                </c:pt>
                <c:pt idx="2">
                  <c:v>0.28599999999999998</c:v>
                </c:pt>
                <c:pt idx="3">
                  <c:v>0.31</c:v>
                </c:pt>
              </c:numCache>
            </c:numRef>
          </c:val>
          <c:extLst>
            <c:ext xmlns:c16="http://schemas.microsoft.com/office/drawing/2014/chart" uri="{C3380CC4-5D6E-409C-BE32-E72D297353CC}">
              <c16:uniqueId val="{00000001-74F6-4E5D-8DB7-3FFB95DC3B19}"/>
            </c:ext>
          </c:extLst>
        </c:ser>
        <c:ser>
          <c:idx val="2"/>
          <c:order val="2"/>
          <c:tx>
            <c:strRef>
              <c:f>Invånare!$P$7</c:f>
              <c:strCache>
                <c:ptCount val="1"/>
                <c:pt idx="0">
                  <c:v>2021</c:v>
                </c:pt>
              </c:strCache>
            </c:strRef>
          </c:tx>
          <c:spPr>
            <a:solidFill>
              <a:srgbClr val="FF9DA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Invånare!$Q$4:$T$4</c:f>
              <c:strCache>
                <c:ptCount val="4"/>
                <c:pt idx="0">
                  <c:v>40 år</c:v>
                </c:pt>
                <c:pt idx="1">
                  <c:v>50 år</c:v>
                </c:pt>
                <c:pt idx="2">
                  <c:v>60 år</c:v>
                </c:pt>
                <c:pt idx="3">
                  <c:v>70 år</c:v>
                </c:pt>
              </c:strCache>
            </c:strRef>
          </c:cat>
          <c:val>
            <c:numRef>
              <c:f>Invånare!$Q$7:$T$7</c:f>
              <c:numCache>
                <c:formatCode>0%</c:formatCode>
                <c:ptCount val="4"/>
                <c:pt idx="0">
                  <c:v>0.155</c:v>
                </c:pt>
                <c:pt idx="1">
                  <c:v>0.17299999999999999</c:v>
                </c:pt>
                <c:pt idx="2">
                  <c:v>0.28599999999999998</c:v>
                </c:pt>
                <c:pt idx="3">
                  <c:v>0.186</c:v>
                </c:pt>
              </c:numCache>
            </c:numRef>
          </c:val>
          <c:extLst>
            <c:ext xmlns:c16="http://schemas.microsoft.com/office/drawing/2014/chart" uri="{C3380CC4-5D6E-409C-BE32-E72D297353CC}">
              <c16:uniqueId val="{00000002-74F6-4E5D-8DB7-3FFB95DC3B19}"/>
            </c:ext>
          </c:extLst>
        </c:ser>
        <c:ser>
          <c:idx val="3"/>
          <c:order val="3"/>
          <c:tx>
            <c:strRef>
              <c:f>Invånare!$P$8</c:f>
              <c:strCache>
                <c:ptCount val="1"/>
                <c:pt idx="0">
                  <c:v>2022</c:v>
                </c:pt>
              </c:strCache>
            </c:strRef>
          </c:tx>
          <c:spPr>
            <a:solidFill>
              <a:srgbClr val="EF404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Invånare!$Q$4:$T$4</c:f>
              <c:strCache>
                <c:ptCount val="4"/>
                <c:pt idx="0">
                  <c:v>40 år</c:v>
                </c:pt>
                <c:pt idx="1">
                  <c:v>50 år</c:v>
                </c:pt>
                <c:pt idx="2">
                  <c:v>60 år</c:v>
                </c:pt>
                <c:pt idx="3">
                  <c:v>70 år</c:v>
                </c:pt>
              </c:strCache>
            </c:strRef>
          </c:cat>
          <c:val>
            <c:numRef>
              <c:f>Invånare!$Q$8:$T$8</c:f>
              <c:numCache>
                <c:formatCode>0%</c:formatCode>
                <c:ptCount val="4"/>
                <c:pt idx="0">
                  <c:v>0.1836405529953917</c:v>
                </c:pt>
                <c:pt idx="1">
                  <c:v>0.2438217122683142</c:v>
                </c:pt>
                <c:pt idx="2">
                  <c:v>0.23858823529411766</c:v>
                </c:pt>
                <c:pt idx="3">
                  <c:v>0.22920021470746108</c:v>
                </c:pt>
              </c:numCache>
            </c:numRef>
          </c:val>
          <c:extLst>
            <c:ext xmlns:c16="http://schemas.microsoft.com/office/drawing/2014/chart" uri="{C3380CC4-5D6E-409C-BE32-E72D297353CC}">
              <c16:uniqueId val="{00000003-74F6-4E5D-8DB7-3FFB95DC3B19}"/>
            </c:ext>
          </c:extLst>
        </c:ser>
        <c:ser>
          <c:idx val="4"/>
          <c:order val="4"/>
          <c:tx>
            <c:strRef>
              <c:f>Invånare!$P$9</c:f>
              <c:strCache>
                <c:ptCount val="1"/>
                <c:pt idx="0">
                  <c:v>2023</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Invånare!$Q$4:$T$4</c:f>
              <c:strCache>
                <c:ptCount val="4"/>
                <c:pt idx="0">
                  <c:v>40 år</c:v>
                </c:pt>
                <c:pt idx="1">
                  <c:v>50 år</c:v>
                </c:pt>
                <c:pt idx="2">
                  <c:v>60 år</c:v>
                </c:pt>
                <c:pt idx="3">
                  <c:v>70 år</c:v>
                </c:pt>
              </c:strCache>
            </c:strRef>
          </c:cat>
          <c:val>
            <c:numRef>
              <c:f>Invånare!$Q$9:$T$9</c:f>
              <c:numCache>
                <c:formatCode>0%</c:formatCode>
                <c:ptCount val="4"/>
                <c:pt idx="0">
                  <c:v>0.26032482598607887</c:v>
                </c:pt>
                <c:pt idx="1">
                  <c:v>0.29036544850498341</c:v>
                </c:pt>
                <c:pt idx="2">
                  <c:v>0.2731935771632471</c:v>
                </c:pt>
                <c:pt idx="3">
                  <c:v>0.34249471458773784</c:v>
                </c:pt>
              </c:numCache>
            </c:numRef>
          </c:val>
          <c:extLst>
            <c:ext xmlns:c16="http://schemas.microsoft.com/office/drawing/2014/chart" uri="{C3380CC4-5D6E-409C-BE32-E72D297353CC}">
              <c16:uniqueId val="{00000004-74F6-4E5D-8DB7-3FFB95DC3B19}"/>
            </c:ext>
          </c:extLst>
        </c:ser>
        <c:ser>
          <c:idx val="5"/>
          <c:order val="5"/>
          <c:tx>
            <c:strRef>
              <c:f>Invånare!$P$10</c:f>
              <c:strCache>
                <c:ptCount val="1"/>
                <c:pt idx="0">
                  <c:v>2024</c:v>
                </c:pt>
              </c:strCache>
            </c:strRef>
          </c:tx>
          <c:spPr>
            <a:solidFill>
              <a:schemeClr val="tx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Invånare!$Q$4:$T$4</c:f>
              <c:strCache>
                <c:ptCount val="4"/>
                <c:pt idx="0">
                  <c:v>40 år</c:v>
                </c:pt>
                <c:pt idx="1">
                  <c:v>50 år</c:v>
                </c:pt>
                <c:pt idx="2">
                  <c:v>60 år</c:v>
                </c:pt>
                <c:pt idx="3">
                  <c:v>70 år</c:v>
                </c:pt>
              </c:strCache>
            </c:strRef>
          </c:cat>
          <c:val>
            <c:numRef>
              <c:f>Invånare!$Q$10:$T$10</c:f>
              <c:numCache>
                <c:formatCode>0%</c:formatCode>
                <c:ptCount val="4"/>
                <c:pt idx="0">
                  <c:v>0.23501577287066247</c:v>
                </c:pt>
                <c:pt idx="1">
                  <c:v>0.26036298453954737</c:v>
                </c:pt>
                <c:pt idx="2">
                  <c:v>0.2847043701799486</c:v>
                </c:pt>
                <c:pt idx="3">
                  <c:v>0.29666221628838452</c:v>
                </c:pt>
              </c:numCache>
            </c:numRef>
          </c:val>
          <c:extLst>
            <c:ext xmlns:c16="http://schemas.microsoft.com/office/drawing/2014/chart" uri="{C3380CC4-5D6E-409C-BE32-E72D297353CC}">
              <c16:uniqueId val="{00000005-74F6-4E5D-8DB7-3FFB95DC3B19}"/>
            </c:ext>
          </c:extLst>
        </c:ser>
        <c:ser>
          <c:idx val="6"/>
          <c:order val="6"/>
          <c:tx>
            <c:strRef>
              <c:f>Invånare!$P$11</c:f>
              <c:strCache>
                <c:ptCount val="1"/>
                <c:pt idx="0">
                  <c:v>2025</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Invånare!$Q$4:$T$4</c:f>
              <c:strCache>
                <c:ptCount val="4"/>
                <c:pt idx="0">
                  <c:v>40 år</c:v>
                </c:pt>
                <c:pt idx="1">
                  <c:v>50 år</c:v>
                </c:pt>
                <c:pt idx="2">
                  <c:v>60 år</c:v>
                </c:pt>
                <c:pt idx="3">
                  <c:v>70 år</c:v>
                </c:pt>
              </c:strCache>
            </c:strRef>
          </c:cat>
          <c:val>
            <c:numRef>
              <c:f>Invånare!$Q$11:$T$11</c:f>
              <c:numCache>
                <c:formatCode>0%</c:formatCode>
                <c:ptCount val="4"/>
                <c:pt idx="0">
                  <c:v>0.24099999999999999</c:v>
                </c:pt>
                <c:pt idx="1">
                  <c:v>0.32800000000000001</c:v>
                </c:pt>
                <c:pt idx="2">
                  <c:v>0.30399999999999999</c:v>
                </c:pt>
                <c:pt idx="3">
                  <c:v>0.29799999999999999</c:v>
                </c:pt>
              </c:numCache>
            </c:numRef>
          </c:val>
          <c:extLst>
            <c:ext xmlns:c16="http://schemas.microsoft.com/office/drawing/2014/chart" uri="{C3380CC4-5D6E-409C-BE32-E72D297353CC}">
              <c16:uniqueId val="{00000006-74F6-4E5D-8DB7-3FFB95DC3B19}"/>
            </c:ext>
          </c:extLst>
        </c:ser>
        <c:dLbls>
          <c:dLblPos val="outEnd"/>
          <c:showLegendKey val="0"/>
          <c:showVal val="1"/>
          <c:showCatName val="0"/>
          <c:showSerName val="0"/>
          <c:showPercent val="0"/>
          <c:showBubbleSize val="0"/>
        </c:dLbls>
        <c:gapWidth val="219"/>
        <c:overlap val="-27"/>
        <c:axId val="605161016"/>
        <c:axId val="605165280"/>
      </c:barChart>
      <c:catAx>
        <c:axId val="605161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605165280"/>
        <c:crosses val="autoZero"/>
        <c:auto val="1"/>
        <c:lblAlgn val="ctr"/>
        <c:lblOffset val="100"/>
        <c:noMultiLvlLbl val="0"/>
      </c:catAx>
      <c:valAx>
        <c:axId val="605165280"/>
        <c:scaling>
          <c:orientation val="minMax"/>
          <c:max val="0.8"/>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6051610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sv-S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127992899130831E-2"/>
          <c:y val="7.1312844204457451E-2"/>
          <c:w val="0.88989271607409426"/>
          <c:h val="0.83411563656311849"/>
        </c:manualLayout>
      </c:layout>
      <c:barChart>
        <c:barDir val="col"/>
        <c:grouping val="clustered"/>
        <c:varyColors val="0"/>
        <c:dLbls>
          <c:dLblPos val="outEnd"/>
          <c:showLegendKey val="0"/>
          <c:showVal val="1"/>
          <c:showCatName val="0"/>
          <c:showSerName val="0"/>
          <c:showPercent val="0"/>
          <c:showBubbleSize val="0"/>
        </c:dLbls>
        <c:gapWidth val="219"/>
        <c:overlap val="-27"/>
        <c:axId val="595275112"/>
        <c:axId val="595278392"/>
      </c:barChart>
      <c:catAx>
        <c:axId val="595275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595278392"/>
        <c:crosses val="autoZero"/>
        <c:auto val="1"/>
        <c:lblAlgn val="ctr"/>
        <c:lblOffset val="100"/>
        <c:noMultiLvlLbl val="0"/>
      </c:catAx>
      <c:valAx>
        <c:axId val="595278392"/>
        <c:scaling>
          <c:orientation val="minMax"/>
          <c:max val="0.70000000000000007"/>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59527511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sv-S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sv-SE"/>
              <a:t>Andel förstagångsföräldrar som deltagit i hälsosamtal</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sv-SE"/>
        </a:p>
      </c:txPr>
    </c:title>
    <c:autoTitleDeleted val="0"/>
    <c:plotArea>
      <c:layout/>
      <c:barChart>
        <c:barDir val="col"/>
        <c:grouping val="clustered"/>
        <c:varyColors val="0"/>
        <c:ser>
          <c:idx val="0"/>
          <c:order val="0"/>
          <c:tx>
            <c:strRef>
              <c:f>Invånare!$E$27</c:f>
              <c:strCache>
                <c:ptCount val="1"/>
                <c:pt idx="0">
                  <c:v>Andel
deltagare</c:v>
                </c:pt>
              </c:strCache>
            </c:strRef>
          </c:tx>
          <c:spPr>
            <a:solidFill>
              <a:srgbClr val="790721"/>
            </a:solidFill>
            <a:ln>
              <a:noFill/>
            </a:ln>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0-56B0-4BD7-B78A-0F381118971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Invånare!$B$28:$B$34</c:f>
              <c:numCache>
                <c:formatCode>General</c:formatCode>
                <c:ptCount val="7"/>
                <c:pt idx="0">
                  <c:v>2019</c:v>
                </c:pt>
                <c:pt idx="1">
                  <c:v>2020</c:v>
                </c:pt>
                <c:pt idx="2">
                  <c:v>2021</c:v>
                </c:pt>
                <c:pt idx="3">
                  <c:v>2022</c:v>
                </c:pt>
                <c:pt idx="4">
                  <c:v>2023</c:v>
                </c:pt>
                <c:pt idx="5">
                  <c:v>2024</c:v>
                </c:pt>
                <c:pt idx="6">
                  <c:v>2025</c:v>
                </c:pt>
              </c:numCache>
            </c:numRef>
          </c:cat>
          <c:val>
            <c:numRef>
              <c:f>Invånare!$E$28:$E$34</c:f>
              <c:numCache>
                <c:formatCode>0%</c:formatCode>
                <c:ptCount val="7"/>
                <c:pt idx="0">
                  <c:v>0.3</c:v>
                </c:pt>
                <c:pt idx="1">
                  <c:v>0.41599999999999998</c:v>
                </c:pt>
                <c:pt idx="2">
                  <c:v>0.435</c:v>
                </c:pt>
                <c:pt idx="3">
                  <c:v>0.44005358338914935</c:v>
                </c:pt>
                <c:pt idx="4">
                  <c:v>0</c:v>
                </c:pt>
                <c:pt idx="5">
                  <c:v>0.43300330033003298</c:v>
                </c:pt>
                <c:pt idx="6">
                  <c:v>0.53</c:v>
                </c:pt>
              </c:numCache>
            </c:numRef>
          </c:val>
          <c:extLst>
            <c:ext xmlns:c16="http://schemas.microsoft.com/office/drawing/2014/chart" uri="{C3380CC4-5D6E-409C-BE32-E72D297353CC}">
              <c16:uniqueId val="{00000001-56B0-4BD7-B78A-0F381118971C}"/>
            </c:ext>
          </c:extLst>
        </c:ser>
        <c:dLbls>
          <c:dLblPos val="outEnd"/>
          <c:showLegendKey val="0"/>
          <c:showVal val="1"/>
          <c:showCatName val="0"/>
          <c:showSerName val="0"/>
          <c:showPercent val="0"/>
          <c:showBubbleSize val="0"/>
        </c:dLbls>
        <c:gapWidth val="219"/>
        <c:overlap val="-27"/>
        <c:axId val="595275112"/>
        <c:axId val="595278392"/>
      </c:barChart>
      <c:catAx>
        <c:axId val="595275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595278392"/>
        <c:crosses val="autoZero"/>
        <c:auto val="1"/>
        <c:lblAlgn val="ctr"/>
        <c:lblOffset val="100"/>
        <c:noMultiLvlLbl val="0"/>
      </c:catAx>
      <c:valAx>
        <c:axId val="595278392"/>
        <c:scaling>
          <c:orientation val="minMax"/>
          <c:max val="0.70000000000000007"/>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59527511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9E57BE-6F8E-41A8-AAB0-3D37B669DA70}" type="datetimeFigureOut">
              <a:rPr lang="sv-SE" smtClean="0"/>
              <a:t>2026-04-21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48704B-E6AF-4C66-88B6-B76772BB7469}" type="slidenum">
              <a:rPr lang="sv-SE" smtClean="0"/>
              <a:t>‹#›</a:t>
            </a:fld>
            <a:endParaRPr lang="sv-SE"/>
          </a:p>
        </p:txBody>
      </p:sp>
    </p:spTree>
    <p:extLst>
      <p:ext uri="{BB962C8B-B14F-4D97-AF65-F5344CB8AC3E}">
        <p14:creationId xmlns:p14="http://schemas.microsoft.com/office/powerpoint/2010/main" val="1506843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smtClean="0"/>
          </a:p>
        </p:txBody>
      </p:sp>
      <p:sp>
        <p:nvSpPr>
          <p:cNvPr id="4" name="Platshållare för bildnummer 3"/>
          <p:cNvSpPr>
            <a:spLocks noGrp="1"/>
          </p:cNvSpPr>
          <p:nvPr>
            <p:ph type="sldNum" sz="quarter" idx="10"/>
          </p:nvPr>
        </p:nvSpPr>
        <p:spPr/>
        <p:txBody>
          <a:bodyPr/>
          <a:lstStyle/>
          <a:p>
            <a:fld id="{6048704B-E6AF-4C66-88B6-B76772BB7469}" type="slidenum">
              <a:rPr lang="sv-SE" smtClean="0"/>
              <a:t>1</a:t>
            </a:fld>
            <a:endParaRPr lang="sv-SE"/>
          </a:p>
        </p:txBody>
      </p:sp>
    </p:spTree>
    <p:extLst>
      <p:ext uri="{BB962C8B-B14F-4D97-AF65-F5344CB8AC3E}">
        <p14:creationId xmlns:p14="http://schemas.microsoft.com/office/powerpoint/2010/main" val="3310149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smtClean="0">
                <a:solidFill>
                  <a:srgbClr val="FF0000"/>
                </a:solidFill>
                <a:effectLst/>
                <a:latin typeface="+mn-lt"/>
                <a:ea typeface="+mn-ea"/>
                <a:cs typeface="+mn-cs"/>
              </a:rPr>
              <a:t>2025 var det 40 personer som svarat på enkäten. </a:t>
            </a:r>
          </a:p>
          <a:p>
            <a:r>
              <a:rPr lang="sv-SE" sz="1200" b="0" i="0" kern="1200" dirty="0" smtClean="0">
                <a:solidFill>
                  <a:srgbClr val="FF0000"/>
                </a:solidFill>
                <a:effectLst/>
                <a:latin typeface="+mn-lt"/>
                <a:ea typeface="+mn-ea"/>
                <a:cs typeface="+mn-cs"/>
              </a:rPr>
              <a:t>2024 var det 49 personer</a:t>
            </a:r>
          </a:p>
          <a:p>
            <a:r>
              <a:rPr lang="sv-SE" sz="1200" b="0" kern="1200" dirty="0" smtClean="0">
                <a:solidFill>
                  <a:schemeClr val="tx1"/>
                </a:solidFill>
                <a:effectLst/>
                <a:latin typeface="+mn-lt"/>
                <a:ea typeface="+mn-ea"/>
                <a:cs typeface="+mn-cs"/>
              </a:rPr>
              <a:t>2023 var det 35 personer. </a:t>
            </a:r>
          </a:p>
          <a:p>
            <a:r>
              <a:rPr lang="sv-SE" sz="1200" b="0" kern="1200" dirty="0" smtClean="0">
                <a:solidFill>
                  <a:schemeClr val="tx1"/>
                </a:solidFill>
                <a:effectLst/>
                <a:latin typeface="+mn-lt"/>
                <a:ea typeface="+mn-ea"/>
                <a:cs typeface="+mn-cs"/>
              </a:rPr>
              <a:t>2022 var det 32 personer. </a:t>
            </a:r>
          </a:p>
          <a:p>
            <a:r>
              <a:rPr lang="sv-SE" sz="1200" b="0" kern="1200" dirty="0" smtClean="0">
                <a:solidFill>
                  <a:schemeClr val="tx1"/>
                </a:solidFill>
                <a:effectLst/>
                <a:latin typeface="+mn-lt"/>
                <a:ea typeface="+mn-ea"/>
                <a:cs typeface="+mn-cs"/>
              </a:rPr>
              <a:t>2021 var det 5 personer. </a:t>
            </a:r>
          </a:p>
        </p:txBody>
      </p:sp>
      <p:sp>
        <p:nvSpPr>
          <p:cNvPr id="4" name="Platshållare för bildnummer 3"/>
          <p:cNvSpPr>
            <a:spLocks noGrp="1"/>
          </p:cNvSpPr>
          <p:nvPr>
            <p:ph type="sldNum" sz="quarter" idx="10"/>
          </p:nvPr>
        </p:nvSpPr>
        <p:spPr/>
        <p:txBody>
          <a:bodyPr/>
          <a:lstStyle/>
          <a:p>
            <a:fld id="{6048704B-E6AF-4C66-88B6-B76772BB7469}" type="slidenum">
              <a:rPr lang="sv-SE" smtClean="0"/>
              <a:t>10</a:t>
            </a:fld>
            <a:endParaRPr lang="sv-SE"/>
          </a:p>
        </p:txBody>
      </p:sp>
    </p:spTree>
    <p:extLst>
      <p:ext uri="{BB962C8B-B14F-4D97-AF65-F5344CB8AC3E}">
        <p14:creationId xmlns:p14="http://schemas.microsoft.com/office/powerpoint/2010/main" val="1898874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kern="1200" dirty="0" smtClean="0">
                <a:solidFill>
                  <a:schemeClr val="tx1"/>
                </a:solidFill>
                <a:effectLst/>
                <a:latin typeface="+mn-lt"/>
                <a:ea typeface="+mn-ea"/>
                <a:cs typeface="+mn-cs"/>
              </a:rPr>
              <a:t>Antalet dokumenterade åtgärdskoder har ökat även under 2025. </a:t>
            </a:r>
          </a:p>
        </p:txBody>
      </p:sp>
      <p:sp>
        <p:nvSpPr>
          <p:cNvPr id="4" name="Platshållare för bildnummer 3"/>
          <p:cNvSpPr>
            <a:spLocks noGrp="1"/>
          </p:cNvSpPr>
          <p:nvPr>
            <p:ph type="sldNum" sz="quarter" idx="10"/>
          </p:nvPr>
        </p:nvSpPr>
        <p:spPr/>
        <p:txBody>
          <a:bodyPr/>
          <a:lstStyle/>
          <a:p>
            <a:fld id="{6048704B-E6AF-4C66-88B6-B76772BB7469}" type="slidenum">
              <a:rPr lang="sv-SE" smtClean="0"/>
              <a:t>11</a:t>
            </a:fld>
            <a:endParaRPr lang="sv-SE"/>
          </a:p>
        </p:txBody>
      </p:sp>
    </p:spTree>
    <p:extLst>
      <p:ext uri="{BB962C8B-B14F-4D97-AF65-F5344CB8AC3E}">
        <p14:creationId xmlns:p14="http://schemas.microsoft.com/office/powerpoint/2010/main" val="2195282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048704B-E6AF-4C66-88B6-B76772BB7469}" type="slidenum">
              <a:rPr lang="sv-SE" smtClean="0"/>
              <a:t>12</a:t>
            </a:fld>
            <a:endParaRPr lang="sv-SE"/>
          </a:p>
        </p:txBody>
      </p:sp>
    </p:spTree>
    <p:extLst>
      <p:ext uri="{BB962C8B-B14F-4D97-AF65-F5344CB8AC3E}">
        <p14:creationId xmlns:p14="http://schemas.microsoft.com/office/powerpoint/2010/main" val="3274736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048704B-E6AF-4C66-88B6-B76772BB7469}" type="slidenum">
              <a:rPr lang="sv-SE" smtClean="0"/>
              <a:t>13</a:t>
            </a:fld>
            <a:endParaRPr lang="sv-SE"/>
          </a:p>
        </p:txBody>
      </p:sp>
    </p:spTree>
    <p:extLst>
      <p:ext uri="{BB962C8B-B14F-4D97-AF65-F5344CB8AC3E}">
        <p14:creationId xmlns:p14="http://schemas.microsoft.com/office/powerpoint/2010/main" val="151941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I hållbarhetsprogrammet finns målet att klimatpåverkan per kg livsmedel ska minska jämfört med 2019. </a:t>
            </a:r>
            <a:r>
              <a:rPr lang="sv-SE" sz="1200" kern="1200" dirty="0" smtClean="0">
                <a:solidFill>
                  <a:schemeClr val="tx1"/>
                </a:solidFill>
                <a:effectLst/>
                <a:latin typeface="+mn-lt"/>
                <a:ea typeface="+mn-ea"/>
                <a:cs typeface="+mn-cs"/>
              </a:rPr>
              <a:t>Dessvärre lyckades det inte uppnås som helhet, även om det finns positiva undantag. Stora Segerstad landade på 1,6 kg till exempel. Klimatpåverkan per kg livsmedel är oförändrad sen föregående år och har ökat något sen 2019. Menyplaneringen sker utifrån att produkterna ska finnas tillgängliga som svensk och ekologisk. En klimatsymbol används för patienternas meny. </a:t>
            </a:r>
            <a:r>
              <a:rPr lang="sv-SE" dirty="0" smtClean="0"/>
              <a:t>Arbetet med att </a:t>
            </a:r>
            <a:r>
              <a:rPr lang="sv-SE" dirty="0" err="1" smtClean="0"/>
              <a:t>klimatanpassa</a:t>
            </a:r>
            <a:r>
              <a:rPr lang="sv-SE" dirty="0" smtClean="0"/>
              <a:t> menyer samt i vilken utsträckning gäster och medarbetare väljer hållbara alternativ ger avtryck i detta mätetal. </a:t>
            </a:r>
          </a:p>
          <a:p>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Data har justerats retroaktivt sedan föregående år, efter kvalitetssäkring med ursprungskällan.</a:t>
            </a:r>
            <a:endParaRPr lang="sv-SE" dirty="0" smtClean="0"/>
          </a:p>
        </p:txBody>
      </p:sp>
      <p:sp>
        <p:nvSpPr>
          <p:cNvPr id="4" name="Platshållare för bildnummer 3"/>
          <p:cNvSpPr>
            <a:spLocks noGrp="1"/>
          </p:cNvSpPr>
          <p:nvPr>
            <p:ph type="sldNum" sz="quarter" idx="10"/>
          </p:nvPr>
        </p:nvSpPr>
        <p:spPr/>
        <p:txBody>
          <a:bodyPr/>
          <a:lstStyle/>
          <a:p>
            <a:fld id="{6048704B-E6AF-4C66-88B6-B76772BB7469}" type="slidenum">
              <a:rPr lang="sv-SE" smtClean="0"/>
              <a:t>2</a:t>
            </a:fld>
            <a:endParaRPr lang="sv-SE"/>
          </a:p>
        </p:txBody>
      </p:sp>
    </p:spTree>
    <p:extLst>
      <p:ext uri="{BB962C8B-B14F-4D97-AF65-F5344CB8AC3E}">
        <p14:creationId xmlns:p14="http://schemas.microsoft.com/office/powerpoint/2010/main" val="4054811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Klimatpåverkan från livsmedel som område måltid</a:t>
            </a:r>
            <a:r>
              <a:rPr lang="sv-SE" baseline="0" dirty="0" smtClean="0"/>
              <a:t> använder </a:t>
            </a:r>
            <a:r>
              <a:rPr lang="sv-SE" dirty="0" smtClean="0"/>
              <a:t>kommer huvudsakligen från kött</a:t>
            </a:r>
            <a:r>
              <a:rPr lang="sv-SE" baseline="0" dirty="0" smtClean="0"/>
              <a:t> och mejeriprodukter.  Klimatpåverkan från kött har minskat relativt kraftigt under 2024. Det beror på att område måltid Ryhov har minskat användningen av nötkött och blandfärs till förmån för framför allt fågel och gris. </a:t>
            </a:r>
            <a:endParaRPr lang="sv-SE" dirty="0"/>
          </a:p>
        </p:txBody>
      </p:sp>
      <p:sp>
        <p:nvSpPr>
          <p:cNvPr id="4" name="Platshållare för bildnummer 3"/>
          <p:cNvSpPr>
            <a:spLocks noGrp="1"/>
          </p:cNvSpPr>
          <p:nvPr>
            <p:ph type="sldNum" sz="quarter" idx="10"/>
          </p:nvPr>
        </p:nvSpPr>
        <p:spPr/>
        <p:txBody>
          <a:bodyPr/>
          <a:lstStyle/>
          <a:p>
            <a:fld id="{6048704B-E6AF-4C66-88B6-B76772BB7469}" type="slidenum">
              <a:rPr lang="sv-SE" smtClean="0"/>
              <a:t>3</a:t>
            </a:fld>
            <a:endParaRPr lang="sv-SE"/>
          </a:p>
        </p:txBody>
      </p:sp>
    </p:spTree>
    <p:extLst>
      <p:ext uri="{BB962C8B-B14F-4D97-AF65-F5344CB8AC3E}">
        <p14:creationId xmlns:p14="http://schemas.microsoft.com/office/powerpoint/2010/main" val="4281863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Inom livsmedelsgruppen kött domineras</a:t>
            </a:r>
            <a:r>
              <a:rPr lang="sv-SE" baseline="0" dirty="0" smtClean="0"/>
              <a:t> klimatpåverkan av användning av nötkött. Som framgår av diagrammet har klimatpåverkan till följd av användning av nötkött och blandfärs minskat kraftigt. </a:t>
            </a:r>
            <a:endParaRPr lang="sv-SE" dirty="0"/>
          </a:p>
        </p:txBody>
      </p:sp>
      <p:sp>
        <p:nvSpPr>
          <p:cNvPr id="4" name="Platshållare för bildnummer 3"/>
          <p:cNvSpPr>
            <a:spLocks noGrp="1"/>
          </p:cNvSpPr>
          <p:nvPr>
            <p:ph type="sldNum" sz="quarter" idx="10"/>
          </p:nvPr>
        </p:nvSpPr>
        <p:spPr/>
        <p:txBody>
          <a:bodyPr/>
          <a:lstStyle/>
          <a:p>
            <a:fld id="{6048704B-E6AF-4C66-88B6-B76772BB7469}" type="slidenum">
              <a:rPr lang="sv-SE" smtClean="0"/>
              <a:t>4</a:t>
            </a:fld>
            <a:endParaRPr lang="sv-SE"/>
          </a:p>
        </p:txBody>
      </p:sp>
    </p:spTree>
    <p:extLst>
      <p:ext uri="{BB962C8B-B14F-4D97-AF65-F5344CB8AC3E}">
        <p14:creationId xmlns:p14="http://schemas.microsoft.com/office/powerpoint/2010/main" val="3441029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Diagrammet förklarar tidigare bilder</a:t>
            </a:r>
            <a:r>
              <a:rPr lang="sv-SE" baseline="0" dirty="0" smtClean="0"/>
              <a:t> som visar minskad klimatpåverkan från kött. Minskningen har uppnåtts genom att minska användningen av nötkött och blandfärs och istället öka framför allt användningen av fågel och griskött. Även färdigrätter baserade på kött har ökat men detta är en tillfällig lösning med anledning av ombyggnationen av centralköket.</a:t>
            </a:r>
            <a:endParaRPr lang="sv-SE" dirty="0"/>
          </a:p>
        </p:txBody>
      </p:sp>
      <p:sp>
        <p:nvSpPr>
          <p:cNvPr id="4" name="Platshållare för bildnummer 3"/>
          <p:cNvSpPr>
            <a:spLocks noGrp="1"/>
          </p:cNvSpPr>
          <p:nvPr>
            <p:ph type="sldNum" sz="quarter" idx="10"/>
          </p:nvPr>
        </p:nvSpPr>
        <p:spPr/>
        <p:txBody>
          <a:bodyPr/>
          <a:lstStyle/>
          <a:p>
            <a:fld id="{6048704B-E6AF-4C66-88B6-B76772BB7469}" type="slidenum">
              <a:rPr lang="sv-SE" smtClean="0"/>
              <a:t>5</a:t>
            </a:fld>
            <a:endParaRPr lang="sv-SE"/>
          </a:p>
        </p:txBody>
      </p:sp>
    </p:spTree>
    <p:extLst>
      <p:ext uri="{BB962C8B-B14F-4D97-AF65-F5344CB8AC3E}">
        <p14:creationId xmlns:p14="http://schemas.microsoft.com/office/powerpoint/2010/main" val="3329636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smtClean="0">
                <a:solidFill>
                  <a:schemeClr val="tx1"/>
                </a:solidFill>
                <a:effectLst/>
                <a:latin typeface="+mn-lt"/>
                <a:ea typeface="+mn-ea"/>
                <a:cs typeface="+mn-cs"/>
              </a:rPr>
              <a:t>Vi ser att utvecklingen med menyn och att hitta storsäljare så som raggmunk, schnitzel, rödspätta, kroppkakor, pannbiff, kåldolmar, kålpudding påverkar och konkurrerar med vegetariskt. För att nå målet på 20% fortsätter vi att vara aktiva och byter ut rätter i menyn samt lanserar nyheter för att locka fler att testa vegetariskt.</a:t>
            </a:r>
          </a:p>
          <a:p>
            <a:r>
              <a:rPr lang="sv-SE" sz="1200" kern="1200" dirty="0" smtClean="0">
                <a:solidFill>
                  <a:schemeClr val="tx1"/>
                </a:solidFill>
                <a:effectLst/>
                <a:latin typeface="+mn-lt"/>
                <a:ea typeface="+mn-ea"/>
                <a:cs typeface="+mn-cs"/>
              </a:rPr>
              <a:t>Under 2026 kommer andel vegetariska måltider kunna följas upp från samtliga tre sjukhusområden.</a:t>
            </a:r>
            <a:endParaRPr lang="sv-SE" dirty="0"/>
          </a:p>
        </p:txBody>
      </p:sp>
      <p:sp>
        <p:nvSpPr>
          <p:cNvPr id="4" name="Platshållare för bildnummer 3"/>
          <p:cNvSpPr>
            <a:spLocks noGrp="1"/>
          </p:cNvSpPr>
          <p:nvPr>
            <p:ph type="sldNum" sz="quarter" idx="10"/>
          </p:nvPr>
        </p:nvSpPr>
        <p:spPr/>
        <p:txBody>
          <a:bodyPr/>
          <a:lstStyle/>
          <a:p>
            <a:fld id="{6048704B-E6AF-4C66-88B6-B76772BB7469}" type="slidenum">
              <a:rPr lang="sv-SE" smtClean="0"/>
              <a:t>6</a:t>
            </a:fld>
            <a:endParaRPr lang="sv-SE"/>
          </a:p>
        </p:txBody>
      </p:sp>
    </p:spTree>
    <p:extLst>
      <p:ext uri="{BB962C8B-B14F-4D97-AF65-F5344CB8AC3E}">
        <p14:creationId xmlns:p14="http://schemas.microsoft.com/office/powerpoint/2010/main" val="736631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Trenden har fortsatt att</a:t>
            </a:r>
            <a:r>
              <a:rPr lang="sv-SE" baseline="0" dirty="0" smtClean="0"/>
              <a:t> gå åt fel håll gällande beställning av hälsofika, för samtliga sjukhus.</a:t>
            </a:r>
            <a:endParaRPr lang="sv-SE" dirty="0"/>
          </a:p>
        </p:txBody>
      </p:sp>
      <p:sp>
        <p:nvSpPr>
          <p:cNvPr id="4" name="Platshållare för bildnummer 3"/>
          <p:cNvSpPr>
            <a:spLocks noGrp="1"/>
          </p:cNvSpPr>
          <p:nvPr>
            <p:ph type="sldNum" sz="quarter" idx="10"/>
          </p:nvPr>
        </p:nvSpPr>
        <p:spPr/>
        <p:txBody>
          <a:bodyPr/>
          <a:lstStyle/>
          <a:p>
            <a:fld id="{6048704B-E6AF-4C66-88B6-B76772BB7469}" type="slidenum">
              <a:rPr lang="sv-SE" smtClean="0"/>
              <a:t>7</a:t>
            </a:fld>
            <a:endParaRPr lang="sv-SE"/>
          </a:p>
        </p:txBody>
      </p:sp>
    </p:spTree>
    <p:extLst>
      <p:ext uri="{BB962C8B-B14F-4D97-AF65-F5344CB8AC3E}">
        <p14:creationId xmlns:p14="http://schemas.microsoft.com/office/powerpoint/2010/main" val="2653219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kern="1200" dirty="0" smtClean="0">
                <a:solidFill>
                  <a:schemeClr val="tx1"/>
                </a:solidFill>
                <a:effectLst/>
                <a:latin typeface="+mn-lt"/>
                <a:ea typeface="+mn-ea"/>
                <a:cs typeface="+mn-cs"/>
              </a:rPr>
              <a:t>Enligt dokumentation i Cosmic visar</a:t>
            </a:r>
            <a:r>
              <a:rPr lang="sv-SE" sz="1200" b="0" kern="1200" baseline="0" dirty="0" smtClean="0">
                <a:solidFill>
                  <a:schemeClr val="tx1"/>
                </a:solidFill>
                <a:effectLst/>
                <a:latin typeface="+mn-lt"/>
                <a:ea typeface="+mn-ea"/>
                <a:cs typeface="+mn-cs"/>
              </a:rPr>
              <a:t> siffrorna på en något lägre andel hälsosamtal 2025 jämfört med 2024</a:t>
            </a:r>
            <a:r>
              <a:rPr lang="sv-SE" sz="1200" b="0" kern="1200" dirty="0" smtClean="0">
                <a:solidFill>
                  <a:schemeClr val="tx1"/>
                </a:solidFill>
                <a:effectLst/>
                <a:latin typeface="+mn-lt"/>
                <a:ea typeface="+mn-ea"/>
                <a:cs typeface="+mn-cs"/>
              </a:rPr>
              <a:t>. Tidigare år (tom</a:t>
            </a:r>
            <a:r>
              <a:rPr lang="sv-SE" sz="1200" b="0" kern="1200" baseline="0" dirty="0" smtClean="0">
                <a:solidFill>
                  <a:schemeClr val="tx1"/>
                </a:solidFill>
                <a:effectLst/>
                <a:latin typeface="+mn-lt"/>
                <a:ea typeface="+mn-ea"/>
                <a:cs typeface="+mn-cs"/>
              </a:rPr>
              <a:t> 2023) </a:t>
            </a:r>
            <a:r>
              <a:rPr lang="sv-SE" sz="1200" b="0" kern="1200" dirty="0" smtClean="0">
                <a:solidFill>
                  <a:schemeClr val="tx1"/>
                </a:solidFill>
                <a:effectLst/>
                <a:latin typeface="+mn-lt"/>
                <a:ea typeface="+mn-ea"/>
                <a:cs typeface="+mn-cs"/>
              </a:rPr>
              <a:t>har data hämtats både från webbstödet och Cosmic. </a:t>
            </a:r>
            <a:endParaRPr lang="sv-SE" sz="1200" b="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6048704B-E6AF-4C66-88B6-B76772BB7469}" type="slidenum">
              <a:rPr lang="sv-SE" smtClean="0"/>
              <a:t>8</a:t>
            </a:fld>
            <a:endParaRPr lang="sv-SE"/>
          </a:p>
        </p:txBody>
      </p:sp>
    </p:spTree>
    <p:extLst>
      <p:ext uri="{BB962C8B-B14F-4D97-AF65-F5344CB8AC3E}">
        <p14:creationId xmlns:p14="http://schemas.microsoft.com/office/powerpoint/2010/main" val="2448703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kern="1200" dirty="0" smtClean="0">
                <a:solidFill>
                  <a:schemeClr val="tx1"/>
                </a:solidFill>
                <a:effectLst/>
                <a:latin typeface="+mn-lt"/>
                <a:ea typeface="+mn-ea"/>
                <a:cs typeface="+mn-cs"/>
              </a:rPr>
              <a:t>Andelen genomförda hälsosamtal är högre jämfört med tidigare år. Siffrorna är hämtade från dokumentation i Cosmic (uppgifter saknas för 2023 på grund av byte av journalsystem). </a:t>
            </a:r>
            <a:r>
              <a:rPr lang="sv-SE" sz="1200" b="0" kern="1200" dirty="0" smtClean="0">
                <a:solidFill>
                  <a:schemeClr val="tx1"/>
                </a:solidFill>
                <a:effectLst/>
                <a:latin typeface="+mn-lt"/>
                <a:ea typeface="+mn-ea"/>
                <a:cs typeface="+mn-cs"/>
              </a:rPr>
              <a:t>För 2024 och 2025 är </a:t>
            </a:r>
            <a:r>
              <a:rPr lang="sv-SE" sz="1200" b="0" kern="1200" smtClean="0">
                <a:solidFill>
                  <a:schemeClr val="tx1"/>
                </a:solidFill>
                <a:effectLst/>
                <a:latin typeface="+mn-lt"/>
                <a:ea typeface="+mn-ea"/>
                <a:cs typeface="+mn-cs"/>
              </a:rPr>
              <a:t>siffrorna preliminära.</a:t>
            </a:r>
            <a:r>
              <a:rPr lang="sv-SE" sz="1200" b="0" kern="1200" baseline="0" smtClean="0">
                <a:solidFill>
                  <a:schemeClr val="tx1"/>
                </a:solidFill>
                <a:effectLst/>
                <a:latin typeface="+mn-lt"/>
                <a:ea typeface="+mn-ea"/>
                <a:cs typeface="+mn-cs"/>
              </a:rPr>
              <a:t> </a:t>
            </a:r>
            <a:endParaRPr lang="sv-SE" sz="1200" b="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6048704B-E6AF-4C66-88B6-B76772BB7469}" type="slidenum">
              <a:rPr lang="sv-SE" smtClean="0"/>
              <a:t>9</a:t>
            </a:fld>
            <a:endParaRPr lang="sv-SE"/>
          </a:p>
        </p:txBody>
      </p:sp>
    </p:spTree>
    <p:extLst>
      <p:ext uri="{BB962C8B-B14F-4D97-AF65-F5344CB8AC3E}">
        <p14:creationId xmlns:p14="http://schemas.microsoft.com/office/powerpoint/2010/main" val="269675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2.png"/><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emf"/><Relationship Id="rId4" Type="http://schemas.openxmlformats.org/officeDocument/2006/relationships/image" Target="../media/image10.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ida">
    <p:bg>
      <p:bgPr>
        <a:solidFill>
          <a:srgbClr val="AE1738"/>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3B30222-82BC-AE48-A936-EC0D8BCB9F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a:effectLst/>
        </p:spPr>
      </p:pic>
      <p:sp>
        <p:nvSpPr>
          <p:cNvPr id="2" name="Rubrik 1"/>
          <p:cNvSpPr>
            <a:spLocks noGrp="1"/>
          </p:cNvSpPr>
          <p:nvPr>
            <p:ph type="ctrTitle" hasCustomPrompt="1"/>
          </p:nvPr>
        </p:nvSpPr>
        <p:spPr>
          <a:xfrm>
            <a:off x="2160000" y="1080000"/>
            <a:ext cx="7920000" cy="3240000"/>
          </a:xfrm>
        </p:spPr>
        <p:txBody>
          <a:bodyPr anchor="ctr">
            <a:noAutofit/>
          </a:bodyPr>
          <a:lstStyle>
            <a:lvl1pPr algn="ctr">
              <a:lnSpc>
                <a:spcPct val="100000"/>
              </a:lnSpc>
              <a:defRPr sz="4800" b="1" cap="none" baseline="0">
                <a:solidFill>
                  <a:schemeClr val="bg1"/>
                </a:solidFill>
              </a:defRPr>
            </a:lvl1pPr>
          </a:lstStyle>
          <a:p>
            <a:r>
              <a:rPr lang="sv-SE" dirty="0"/>
              <a:t>Här skriver du in titeln på din presentation</a:t>
            </a:r>
          </a:p>
        </p:txBody>
      </p:sp>
      <p:sp>
        <p:nvSpPr>
          <p:cNvPr id="3" name="Underrubrik 2"/>
          <p:cNvSpPr>
            <a:spLocks noGrp="1"/>
          </p:cNvSpPr>
          <p:nvPr>
            <p:ph type="subTitle" idx="1" hasCustomPrompt="1"/>
          </p:nvPr>
        </p:nvSpPr>
        <p:spPr>
          <a:xfrm>
            <a:off x="2160000" y="4320000"/>
            <a:ext cx="7920000" cy="1440000"/>
          </a:xfrm>
          <a:prstGeom prst="rect">
            <a:avLst/>
          </a:prstGeom>
        </p:spPr>
        <p:txBody>
          <a:bodyPr anchor="t">
            <a:noAutofit/>
          </a:bodyPr>
          <a:lstStyle>
            <a:lvl1pPr marL="0" indent="0" algn="ctr">
              <a:lnSpc>
                <a:spcPct val="100000"/>
              </a:lnSpc>
              <a:buNone/>
              <a:defRPr sz="2200" b="1"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Här placerar du undertiteln</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Tree>
    <p:extLst>
      <p:ext uri="{BB962C8B-B14F-4D97-AF65-F5344CB8AC3E}">
        <p14:creationId xmlns:p14="http://schemas.microsoft.com/office/powerpoint/2010/main" val="28308104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vslut">
    <p:bg>
      <p:bgPr>
        <a:solidFill>
          <a:srgbClr val="AE1738"/>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3B30222-82BC-AE48-A936-EC0D8BCB9F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a:effectLst/>
        </p:spPr>
      </p:pic>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981876" y="5382466"/>
            <a:ext cx="2252571" cy="564115"/>
          </a:xfrm>
          <a:prstGeom prst="rect">
            <a:avLst/>
          </a:prstGeom>
        </p:spPr>
      </p:pic>
      <p:sp>
        <p:nvSpPr>
          <p:cNvPr id="5" name="textruta 4"/>
          <p:cNvSpPr txBox="1"/>
          <p:nvPr userDrawn="1"/>
        </p:nvSpPr>
        <p:spPr>
          <a:xfrm>
            <a:off x="3403077" y="3330102"/>
            <a:ext cx="5400000" cy="432000"/>
          </a:xfrm>
          <a:prstGeom prst="rect">
            <a:avLst/>
          </a:prstGeom>
          <a:noFill/>
        </p:spPr>
        <p:txBody>
          <a:bodyPr wrap="square" rtlCol="0">
            <a:spAutoFit/>
          </a:bodyPr>
          <a:lstStyle/>
          <a:p>
            <a:pPr algn="ctr"/>
            <a:r>
              <a:rPr lang="sv-SE" sz="2200" b="1" dirty="0">
                <a:solidFill>
                  <a:schemeClr val="bg1"/>
                </a:solidFill>
              </a:rPr>
              <a:t>Region Jönköpings</a:t>
            </a:r>
            <a:r>
              <a:rPr lang="sv-SE" sz="2200" b="1" baseline="0" dirty="0">
                <a:solidFill>
                  <a:schemeClr val="bg1"/>
                </a:solidFill>
              </a:rPr>
              <a:t> län</a:t>
            </a:r>
            <a:endParaRPr lang="sv-SE" sz="2200" b="1" dirty="0">
              <a:solidFill>
                <a:schemeClr val="bg1"/>
              </a:solidFill>
            </a:endParaRPr>
          </a:p>
        </p:txBody>
      </p:sp>
      <p:sp>
        <p:nvSpPr>
          <p:cNvPr id="22" name="textruta 21"/>
          <p:cNvSpPr txBox="1"/>
          <p:nvPr userDrawn="1"/>
        </p:nvSpPr>
        <p:spPr>
          <a:xfrm>
            <a:off x="3405425" y="3731272"/>
            <a:ext cx="5400000" cy="400110"/>
          </a:xfrm>
          <a:prstGeom prst="rect">
            <a:avLst/>
          </a:prstGeom>
          <a:noFill/>
        </p:spPr>
        <p:txBody>
          <a:bodyPr wrap="square" rtlCol="0">
            <a:spAutoFit/>
          </a:bodyPr>
          <a:lstStyle/>
          <a:p>
            <a:pPr algn="ctr"/>
            <a:r>
              <a:rPr lang="sv-SE" sz="2000" b="0" u="none" dirty="0">
                <a:solidFill>
                  <a:schemeClr val="bg1"/>
                </a:solidFill>
              </a:rPr>
              <a:t>www.rjl.se</a:t>
            </a:r>
          </a:p>
        </p:txBody>
      </p:sp>
      <p:pic>
        <p:nvPicPr>
          <p:cNvPr id="21" name="Bildobjekt 20">
            <a:extLst>
              <a:ext uri="{FF2B5EF4-FFF2-40B4-BE49-F238E27FC236}">
                <a16:creationId xmlns:a16="http://schemas.microsoft.com/office/drawing/2014/main" id="{9C4A87F3-A64E-4FC1-ABDC-78C60D96F3D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27570" y="2016541"/>
            <a:ext cx="3736856" cy="1271019"/>
          </a:xfrm>
          <a:prstGeom prst="rect">
            <a:avLst/>
          </a:prstGeom>
        </p:spPr>
      </p:pic>
    </p:spTree>
    <p:extLst>
      <p:ext uri="{BB962C8B-B14F-4D97-AF65-F5344CB8AC3E}">
        <p14:creationId xmlns:p14="http://schemas.microsoft.com/office/powerpoint/2010/main" val="31322086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vslut för utskrift">
    <p:spTree>
      <p:nvGrpSpPr>
        <p:cNvPr id="1" name=""/>
        <p:cNvGrpSpPr/>
        <p:nvPr/>
      </p:nvGrpSpPr>
      <p:grpSpPr>
        <a:xfrm>
          <a:off x="0" y="0"/>
          <a:ext cx="0" cy="0"/>
          <a:chOff x="0" y="0"/>
          <a:chExt cx="0" cy="0"/>
        </a:xfrm>
      </p:grpSpPr>
      <p:grpSp>
        <p:nvGrpSpPr>
          <p:cNvPr id="12" name="Grupp 11"/>
          <p:cNvGrpSpPr/>
          <p:nvPr userDrawn="1"/>
        </p:nvGrpSpPr>
        <p:grpSpPr>
          <a:xfrm>
            <a:off x="3937444" y="1977174"/>
            <a:ext cx="4333836" cy="761546"/>
            <a:chOff x="3862028" y="1977174"/>
            <a:chExt cx="4333836" cy="761546"/>
          </a:xfrm>
        </p:grpSpPr>
        <p:sp>
          <p:nvSpPr>
            <p:cNvPr id="13" name="Ellips 12">
              <a:extLst>
                <a:ext uri="{FF2B5EF4-FFF2-40B4-BE49-F238E27FC236}">
                  <a16:creationId xmlns:a16="http://schemas.microsoft.com/office/drawing/2014/main" id="{7BEA6346-EE7D-DF4F-8BEA-2C7A0BE6A973}"/>
                </a:ext>
              </a:extLst>
            </p:cNvPr>
            <p:cNvSpPr>
              <a:spLocks noChangeAspect="1"/>
            </p:cNvSpPr>
            <p:nvPr userDrawn="1"/>
          </p:nvSpPr>
          <p:spPr>
            <a:xfrm>
              <a:off x="3862028" y="1977174"/>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Bildobjekt 13">
              <a:extLst>
                <a:ext uri="{FF2B5EF4-FFF2-40B4-BE49-F238E27FC236}">
                  <a16:creationId xmlns:a16="http://schemas.microsoft.com/office/drawing/2014/main" id="{2C8866A6-1447-4C4D-8601-CED83278E7FF}"/>
                </a:ext>
              </a:extLst>
            </p:cNvPr>
            <p:cNvPicPr>
              <a:picLocks noChangeAspect="1"/>
            </p:cNvPicPr>
            <p:nvPr userDrawn="1"/>
          </p:nvPicPr>
          <p:blipFill>
            <a:blip r:embed="rId2"/>
            <a:stretch>
              <a:fillRect/>
            </a:stretch>
          </p:blipFill>
          <p:spPr>
            <a:xfrm>
              <a:off x="4132190" y="2159547"/>
              <a:ext cx="211077" cy="409124"/>
            </a:xfrm>
            <a:prstGeom prst="rect">
              <a:avLst/>
            </a:prstGeom>
          </p:spPr>
        </p:pic>
        <p:sp>
          <p:nvSpPr>
            <p:cNvPr id="15" name="Ellips 14">
              <a:extLst>
                <a:ext uri="{FF2B5EF4-FFF2-40B4-BE49-F238E27FC236}">
                  <a16:creationId xmlns:a16="http://schemas.microsoft.com/office/drawing/2014/main" id="{0352A41F-5C1B-2547-A459-0E5CA6601C66}"/>
                </a:ext>
              </a:extLst>
            </p:cNvPr>
            <p:cNvSpPr>
              <a:spLocks noChangeAspect="1"/>
            </p:cNvSpPr>
            <p:nvPr userDrawn="1"/>
          </p:nvSpPr>
          <p:spPr>
            <a:xfrm>
              <a:off x="5052792" y="1977176"/>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6" name="Bildobjekt 15">
              <a:extLst>
                <a:ext uri="{FF2B5EF4-FFF2-40B4-BE49-F238E27FC236}">
                  <a16:creationId xmlns:a16="http://schemas.microsoft.com/office/drawing/2014/main" id="{69370DD6-C6D8-0E4A-8750-557EAC2A755E}"/>
                </a:ext>
              </a:extLst>
            </p:cNvPr>
            <p:cNvPicPr>
              <a:picLocks noChangeAspect="1"/>
            </p:cNvPicPr>
            <p:nvPr userDrawn="1"/>
          </p:nvPicPr>
          <p:blipFill>
            <a:blip r:embed="rId3"/>
            <a:stretch>
              <a:fillRect/>
            </a:stretch>
          </p:blipFill>
          <p:spPr>
            <a:xfrm>
              <a:off x="5258248" y="2122547"/>
              <a:ext cx="411730" cy="409124"/>
            </a:xfrm>
            <a:prstGeom prst="rect">
              <a:avLst/>
            </a:prstGeom>
          </p:spPr>
        </p:pic>
        <p:sp>
          <p:nvSpPr>
            <p:cNvPr id="17" name="Ellips 16">
              <a:extLst>
                <a:ext uri="{FF2B5EF4-FFF2-40B4-BE49-F238E27FC236}">
                  <a16:creationId xmlns:a16="http://schemas.microsoft.com/office/drawing/2014/main" id="{834B6F64-F2EF-9E4B-927B-2D5F4354138D}"/>
                </a:ext>
              </a:extLst>
            </p:cNvPr>
            <p:cNvSpPr>
              <a:spLocks noChangeAspect="1"/>
            </p:cNvSpPr>
            <p:nvPr userDrawn="1"/>
          </p:nvSpPr>
          <p:spPr>
            <a:xfrm>
              <a:off x="6243556" y="1977175"/>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8" name="Bildobjekt 17">
              <a:extLst>
                <a:ext uri="{FF2B5EF4-FFF2-40B4-BE49-F238E27FC236}">
                  <a16:creationId xmlns:a16="http://schemas.microsoft.com/office/drawing/2014/main" id="{8096E689-BAD4-F647-90E4-CF3B5232A2A7}"/>
                </a:ext>
              </a:extLst>
            </p:cNvPr>
            <p:cNvPicPr>
              <a:picLocks noChangeAspect="1"/>
            </p:cNvPicPr>
            <p:nvPr userDrawn="1"/>
          </p:nvPicPr>
          <p:blipFill>
            <a:blip r:embed="rId4"/>
            <a:stretch>
              <a:fillRect/>
            </a:stretch>
          </p:blipFill>
          <p:spPr>
            <a:xfrm>
              <a:off x="6420257" y="2148720"/>
              <a:ext cx="406519" cy="406519"/>
            </a:xfrm>
            <a:prstGeom prst="rect">
              <a:avLst/>
            </a:prstGeom>
          </p:spPr>
        </p:pic>
        <p:sp>
          <p:nvSpPr>
            <p:cNvPr id="19" name="Ellips 18">
              <a:extLst>
                <a:ext uri="{FF2B5EF4-FFF2-40B4-BE49-F238E27FC236}">
                  <a16:creationId xmlns:a16="http://schemas.microsoft.com/office/drawing/2014/main" id="{FBABADBC-30EF-DE42-938F-7E556DECD178}"/>
                </a:ext>
              </a:extLst>
            </p:cNvPr>
            <p:cNvSpPr>
              <a:spLocks noChangeAspect="1"/>
            </p:cNvSpPr>
            <p:nvPr userDrawn="1"/>
          </p:nvSpPr>
          <p:spPr>
            <a:xfrm>
              <a:off x="7434320" y="1977174"/>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0" name="Bildobjekt 19">
              <a:extLst>
                <a:ext uri="{FF2B5EF4-FFF2-40B4-BE49-F238E27FC236}">
                  <a16:creationId xmlns:a16="http://schemas.microsoft.com/office/drawing/2014/main" id="{6A5E258B-24A3-404D-9100-DE9E0AAF9DF1}"/>
                </a:ext>
              </a:extLst>
            </p:cNvPr>
            <p:cNvPicPr>
              <a:picLocks noChangeAspect="1"/>
            </p:cNvPicPr>
            <p:nvPr userDrawn="1"/>
          </p:nvPicPr>
          <p:blipFill>
            <a:blip r:embed="rId5">
              <a:alphaModFix/>
            </a:blip>
            <a:stretch>
              <a:fillRect/>
            </a:stretch>
          </p:blipFill>
          <p:spPr>
            <a:xfrm>
              <a:off x="7567532" y="2162152"/>
              <a:ext cx="495119" cy="406519"/>
            </a:xfrm>
            <a:prstGeom prst="rect">
              <a:avLst/>
            </a:prstGeom>
          </p:spPr>
        </p:pic>
      </p:grpSp>
      <p:sp>
        <p:nvSpPr>
          <p:cNvPr id="5" name="textruta 4"/>
          <p:cNvSpPr txBox="1"/>
          <p:nvPr userDrawn="1"/>
        </p:nvSpPr>
        <p:spPr>
          <a:xfrm>
            <a:off x="3403077" y="3330102"/>
            <a:ext cx="5400000" cy="432000"/>
          </a:xfrm>
          <a:prstGeom prst="rect">
            <a:avLst/>
          </a:prstGeom>
          <a:noFill/>
        </p:spPr>
        <p:txBody>
          <a:bodyPr wrap="square" rtlCol="0">
            <a:spAutoFit/>
          </a:bodyPr>
          <a:lstStyle/>
          <a:p>
            <a:pPr algn="ctr"/>
            <a:r>
              <a:rPr lang="sv-SE" sz="2200" b="1" dirty="0">
                <a:solidFill>
                  <a:srgbClr val="B1063A"/>
                </a:solidFill>
              </a:rPr>
              <a:t>Region Jönköpings</a:t>
            </a:r>
            <a:r>
              <a:rPr lang="sv-SE" sz="2200" b="1" baseline="0" dirty="0">
                <a:solidFill>
                  <a:srgbClr val="B1063A"/>
                </a:solidFill>
              </a:rPr>
              <a:t> län</a:t>
            </a:r>
            <a:endParaRPr lang="sv-SE" sz="2200" b="1" dirty="0">
              <a:solidFill>
                <a:srgbClr val="B1063A"/>
              </a:solidFill>
            </a:endParaRPr>
          </a:p>
        </p:txBody>
      </p:sp>
      <p:sp>
        <p:nvSpPr>
          <p:cNvPr id="22" name="textruta 21"/>
          <p:cNvSpPr txBox="1"/>
          <p:nvPr userDrawn="1"/>
        </p:nvSpPr>
        <p:spPr>
          <a:xfrm>
            <a:off x="3405425" y="3731272"/>
            <a:ext cx="5400000" cy="400110"/>
          </a:xfrm>
          <a:prstGeom prst="rect">
            <a:avLst/>
          </a:prstGeom>
          <a:noFill/>
        </p:spPr>
        <p:txBody>
          <a:bodyPr wrap="square" rtlCol="0">
            <a:spAutoFit/>
          </a:bodyPr>
          <a:lstStyle/>
          <a:p>
            <a:pPr algn="ctr"/>
            <a:r>
              <a:rPr lang="sv-SE" sz="2000" b="0" u="none" dirty="0">
                <a:solidFill>
                  <a:srgbClr val="B1063A"/>
                </a:solidFill>
              </a:rPr>
              <a:t>www.rjl.se</a:t>
            </a:r>
          </a:p>
        </p:txBody>
      </p:sp>
      <p:pic>
        <p:nvPicPr>
          <p:cNvPr id="21" name="Bildobjekt 20">
            <a:extLst>
              <a:ext uri="{FF2B5EF4-FFF2-40B4-BE49-F238E27FC236}">
                <a16:creationId xmlns:a16="http://schemas.microsoft.com/office/drawing/2014/main" id="{894FDCCA-D973-4BBB-B66D-650C5760AF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012496" y="5331408"/>
            <a:ext cx="2181162" cy="542465"/>
          </a:xfrm>
          <a:prstGeom prst="rect">
            <a:avLst/>
          </a:prstGeom>
        </p:spPr>
      </p:pic>
      <p:pic>
        <p:nvPicPr>
          <p:cNvPr id="23" name="Bildobjekt 22">
            <a:extLst>
              <a:ext uri="{FF2B5EF4-FFF2-40B4-BE49-F238E27FC236}">
                <a16:creationId xmlns:a16="http://schemas.microsoft.com/office/drawing/2014/main" id="{1F1C37D8-7E59-4532-B401-60F8D5005BD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4649" y="2025310"/>
            <a:ext cx="3736856" cy="1271019"/>
          </a:xfrm>
          <a:prstGeom prst="rect">
            <a:avLst/>
          </a:prstGeom>
        </p:spPr>
      </p:pic>
    </p:spTree>
    <p:extLst>
      <p:ext uri="{BB962C8B-B14F-4D97-AF65-F5344CB8AC3E}">
        <p14:creationId xmlns:p14="http://schemas.microsoft.com/office/powerpoint/2010/main" val="31724107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sida för utskrift">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4109FD55-718D-438B-8297-319021B74331}"/>
              </a:ext>
            </a:extLst>
          </p:cNvPr>
          <p:cNvPicPr>
            <a:picLocks noChangeAspect="1"/>
          </p:cNvPicPr>
          <p:nvPr userDrawn="1"/>
        </p:nvPicPr>
        <p:blipFill rotWithShape="1">
          <a:blip r:embed="rId2">
            <a:alphaModFix amt="55000"/>
          </a:blip>
          <a:srcRect l="-4818" t="21737" r="62723" b="30128"/>
          <a:stretch/>
        </p:blipFill>
        <p:spPr>
          <a:xfrm>
            <a:off x="5807968" y="-11875"/>
            <a:ext cx="6384032" cy="6875813"/>
          </a:xfrm>
          <a:prstGeom prst="rect">
            <a:avLst/>
          </a:prstGeom>
          <a:noFill/>
          <a:effectLst/>
        </p:spPr>
      </p:pic>
      <p:sp>
        <p:nvSpPr>
          <p:cNvPr id="2" name="Rubrik 1"/>
          <p:cNvSpPr>
            <a:spLocks noGrp="1"/>
          </p:cNvSpPr>
          <p:nvPr>
            <p:ph type="ctrTitle" hasCustomPrompt="1"/>
          </p:nvPr>
        </p:nvSpPr>
        <p:spPr>
          <a:xfrm>
            <a:off x="2160000" y="1080000"/>
            <a:ext cx="7920000" cy="3240000"/>
          </a:xfrm>
        </p:spPr>
        <p:txBody>
          <a:bodyPr anchor="ctr">
            <a:noAutofit/>
          </a:bodyPr>
          <a:lstStyle>
            <a:lvl1pPr algn="ctr">
              <a:lnSpc>
                <a:spcPct val="100000"/>
              </a:lnSpc>
              <a:defRPr sz="4800" b="1" cap="none" baseline="0">
                <a:solidFill>
                  <a:srgbClr val="B1063A"/>
                </a:solidFill>
              </a:defRPr>
            </a:lvl1pPr>
          </a:lstStyle>
          <a:p>
            <a:r>
              <a:rPr lang="sv-SE" dirty="0"/>
              <a:t>Här skriver du in titeln på din presentation</a:t>
            </a:r>
          </a:p>
        </p:txBody>
      </p:sp>
      <p:sp>
        <p:nvSpPr>
          <p:cNvPr id="3" name="Underrubrik 2"/>
          <p:cNvSpPr>
            <a:spLocks noGrp="1"/>
          </p:cNvSpPr>
          <p:nvPr>
            <p:ph type="subTitle" idx="1" hasCustomPrompt="1"/>
          </p:nvPr>
        </p:nvSpPr>
        <p:spPr>
          <a:xfrm>
            <a:off x="2160000" y="4320000"/>
            <a:ext cx="7920000" cy="1440000"/>
          </a:xfrm>
          <a:prstGeom prst="rect">
            <a:avLst/>
          </a:prstGeom>
        </p:spPr>
        <p:txBody>
          <a:bodyPr anchor="t">
            <a:noAutofit/>
          </a:bodyPr>
          <a:lstStyle>
            <a:lvl1pPr marL="0" indent="0" algn="ctr">
              <a:lnSpc>
                <a:spcPct val="100000"/>
              </a:lnSpc>
              <a:buNone/>
              <a:defRPr sz="2200" b="1" cap="none" baseline="0">
                <a:solidFill>
                  <a:srgbClr val="B1063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Här placerar du undertiteln</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Tree>
    <p:extLst>
      <p:ext uri="{BB962C8B-B14F-4D97-AF65-F5344CB8AC3E}">
        <p14:creationId xmlns:p14="http://schemas.microsoft.com/office/powerpoint/2010/main" val="38157007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82112B"/>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ADEDBF6-7D1C-7243-942C-5D79C3651C8B}"/>
              </a:ext>
            </a:extLst>
          </p:cNvPr>
          <p:cNvPicPr>
            <a:picLocks noChangeAspect="1"/>
          </p:cNvPicPr>
          <p:nvPr userDrawn="1"/>
        </p:nvPicPr>
        <p:blipFill rotWithShape="1">
          <a:blip r:embed="rId2">
            <a:alphaModFix amt="55000"/>
          </a:blip>
          <a:srcRect l="-4818" t="21696" r="62723" b="28424"/>
          <a:stretch/>
        </p:blipFill>
        <p:spPr>
          <a:xfrm>
            <a:off x="5807968" y="0"/>
            <a:ext cx="6384032" cy="6858000"/>
          </a:xfrm>
          <a:prstGeom prst="rect">
            <a:avLst/>
          </a:prstGeom>
          <a:noFill/>
        </p:spPr>
      </p:pic>
      <p:sp>
        <p:nvSpPr>
          <p:cNvPr id="2" name="Rubrik 1"/>
          <p:cNvSpPr>
            <a:spLocks noGrp="1"/>
          </p:cNvSpPr>
          <p:nvPr>
            <p:ph type="title" hasCustomPrompt="1"/>
          </p:nvPr>
        </p:nvSpPr>
        <p:spPr>
          <a:xfrm>
            <a:off x="2160000" y="522244"/>
            <a:ext cx="7920000" cy="5400000"/>
          </a:xfrm>
        </p:spPr>
        <p:txBody>
          <a:bodyPr anchor="ctr">
            <a:noAutofit/>
          </a:bodyPr>
          <a:lstStyle>
            <a:lvl1pPr algn="ctr">
              <a:lnSpc>
                <a:spcPct val="100000"/>
              </a:lnSpc>
              <a:defRPr sz="4000" b="1">
                <a:solidFill>
                  <a:schemeClr val="bg1"/>
                </a:solidFill>
              </a:defRPr>
            </a:lvl1pPr>
          </a:lstStyle>
          <a:p>
            <a:r>
              <a:rPr lang="sv-SE" dirty="0"/>
              <a:t>Avsnittsrubrik</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
        <p:nvSpPr>
          <p:cNvPr id="5"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bg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3101517842"/>
      </p:ext>
    </p:extLst>
  </p:cSld>
  <p:clrMapOvr>
    <a:masterClrMapping/>
  </p:clrMapOvr>
  <p:hf hd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2" name="Rubrik 1"/>
          <p:cNvSpPr>
            <a:spLocks noGrp="1"/>
          </p:cNvSpPr>
          <p:nvPr>
            <p:ph type="title"/>
          </p:nvPr>
        </p:nvSpPr>
        <p:spPr>
          <a:xfrm>
            <a:off x="1080025" y="900000"/>
            <a:ext cx="9360000" cy="1296000"/>
          </a:xfrm>
        </p:spPr>
        <p:txBody>
          <a:bodyPr anchor="ctr">
            <a:noAutofit/>
          </a:bodyPr>
          <a:lstStyle>
            <a:lvl1pPr>
              <a:lnSpc>
                <a:spcPct val="100000"/>
              </a:lnSpc>
              <a:defRPr b="1"/>
            </a:lvl1pPr>
          </a:lstStyle>
          <a:p>
            <a:r>
              <a:rPr lang="sv-SE" smtClean="0"/>
              <a:t>Klicka här för att ändra format</a:t>
            </a:r>
            <a:endParaRPr lang="sv-SE" dirty="0"/>
          </a:p>
        </p:txBody>
      </p:sp>
      <p:sp>
        <p:nvSpPr>
          <p:cNvPr id="6" name="Platshållare för sidfot 5"/>
          <p:cNvSpPr>
            <a:spLocks noGrp="1"/>
          </p:cNvSpPr>
          <p:nvPr>
            <p:ph type="ftr" sz="quarter" idx="11"/>
          </p:nvPr>
        </p:nvSpPr>
        <p:spPr>
          <a:xfrm>
            <a:off x="1080000" y="6228000"/>
            <a:ext cx="3600000" cy="365125"/>
          </a:xfrm>
        </p:spPr>
        <p:txBody>
          <a:bodyPr/>
          <a:lstStyle>
            <a:lvl1pPr>
              <a:defRPr>
                <a:solidFill>
                  <a:schemeClr val="tx1"/>
                </a:solidFill>
              </a:defRPr>
            </a:lvl1pPr>
          </a:lstStyle>
          <a:p>
            <a:r>
              <a:rPr lang="sv-SE"/>
              <a:t>Presentationsrubrik</a:t>
            </a:r>
          </a:p>
        </p:txBody>
      </p:sp>
      <p:sp>
        <p:nvSpPr>
          <p:cNvPr id="7" name="Platshållare för bildnummer 6"/>
          <p:cNvSpPr>
            <a:spLocks noGrp="1"/>
          </p:cNvSpPr>
          <p:nvPr>
            <p:ph type="sldNum" sz="quarter" idx="12"/>
          </p:nvPr>
        </p:nvSpPr>
        <p:spPr/>
        <p:txBody>
          <a:bodyPr/>
          <a:lstStyle>
            <a:lvl1pPr>
              <a:defRPr>
                <a:solidFill>
                  <a:schemeClr val="tx1"/>
                </a:solidFill>
              </a:defRPr>
            </a:lvl1pPr>
          </a:lstStyle>
          <a:p>
            <a:fld id="{8EEB9E62-4301-493A-8C73-0409F1A2D539}" type="slidenum">
              <a:rPr lang="sv-SE" smtClean="0"/>
              <a:pPr/>
              <a:t>‹#›</a:t>
            </a:fld>
            <a:endParaRPr lang="sv-SE"/>
          </a:p>
        </p:txBody>
      </p:sp>
      <p:pic>
        <p:nvPicPr>
          <p:cNvPr id="8" name="Bildobjekt 7">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5" name="Platshållare för datum 4"/>
          <p:cNvSpPr>
            <a:spLocks noGrp="1"/>
          </p:cNvSpPr>
          <p:nvPr>
            <p:ph type="dt" sz="half" idx="10"/>
          </p:nvPr>
        </p:nvSpPr>
        <p:spPr>
          <a:xfrm>
            <a:off x="4860000" y="6228000"/>
            <a:ext cx="2484000" cy="365125"/>
          </a:xfrm>
        </p:spPr>
        <p:txBody>
          <a:bodyPr/>
          <a:lstStyle>
            <a:lvl1pPr>
              <a:defRPr>
                <a:solidFill>
                  <a:schemeClr val="tx1"/>
                </a:solidFill>
              </a:defRPr>
            </a:lvl1pPr>
          </a:lstStyle>
          <a:p>
            <a:r>
              <a:rPr lang="sv-SE"/>
              <a:t>Avsnittsrubrik</a:t>
            </a:r>
          </a:p>
        </p:txBody>
      </p:sp>
      <p:sp>
        <p:nvSpPr>
          <p:cNvPr id="9" name="Platshållare för text 8"/>
          <p:cNvSpPr>
            <a:spLocks noGrp="1"/>
          </p:cNvSpPr>
          <p:nvPr>
            <p:ph type="body" sz="quarter" idx="13" hasCustomPrompt="1"/>
          </p:nvPr>
        </p:nvSpPr>
        <p:spPr>
          <a:xfrm>
            <a:off x="1079888" y="2196000"/>
            <a:ext cx="9359900" cy="3780000"/>
          </a:xfrm>
        </p:spPr>
        <p:txBody>
          <a:bodyPr>
            <a:noAutofit/>
          </a:bodyPr>
          <a:lstStyle>
            <a:lvl1pPr>
              <a:lnSpc>
                <a:spcPts val="3400"/>
              </a:lnSpc>
              <a:defRPr sz="2200"/>
            </a:lvl1pPr>
            <a:lvl2pPr>
              <a:lnSpc>
                <a:spcPct val="100000"/>
              </a:lnSpc>
              <a:spcAft>
                <a:spcPts val="1200"/>
              </a:spcAft>
              <a:buFont typeface="Arial" panose="020B0604020202020204" pitchFamily="34" charset="0"/>
              <a:buChar char="•"/>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2875201940"/>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sida">
    <p:spTree>
      <p:nvGrpSpPr>
        <p:cNvPr id="1" name=""/>
        <p:cNvGrpSpPr/>
        <p:nvPr/>
      </p:nvGrpSpPr>
      <p:grpSpPr>
        <a:xfrm>
          <a:off x="0" y="0"/>
          <a:ext cx="0" cy="0"/>
          <a:chOff x="0" y="0"/>
          <a:chExt cx="0" cy="0"/>
        </a:xfrm>
      </p:grpSpPr>
      <p:sp>
        <p:nvSpPr>
          <p:cNvPr id="2" name="Rubrik 1"/>
          <p:cNvSpPr>
            <a:spLocks noGrp="1"/>
          </p:cNvSpPr>
          <p:nvPr>
            <p:ph type="title"/>
          </p:nvPr>
        </p:nvSpPr>
        <p:spPr>
          <a:xfrm>
            <a:off x="1078050" y="900000"/>
            <a:ext cx="9360000" cy="1296000"/>
          </a:xfrm>
        </p:spPr>
        <p:txBody>
          <a:bodyPr anchor="ctr">
            <a:noAutofit/>
          </a:bodyPr>
          <a:lstStyle>
            <a:lvl1pPr>
              <a:lnSpc>
                <a:spcPct val="100000"/>
              </a:lnSpc>
              <a:defRPr/>
            </a:lvl1p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r>
              <a:rPr lang="sv-SE"/>
              <a:t>Avsnittsrubrik</a:t>
            </a:r>
          </a:p>
        </p:txBody>
      </p:sp>
      <p:sp>
        <p:nvSpPr>
          <p:cNvPr id="5" name="Platshållare för sidfot 4"/>
          <p:cNvSpPr>
            <a:spLocks noGrp="1"/>
          </p:cNvSpPr>
          <p:nvPr>
            <p:ph type="ftr" sz="quarter" idx="11"/>
          </p:nvPr>
        </p:nvSpPr>
        <p:spPr>
          <a:xfrm>
            <a:off x="1080000" y="6228000"/>
            <a:ext cx="3600000" cy="365125"/>
          </a:xfrm>
        </p:spPr>
        <p:txBody>
          <a:bodyPr/>
          <a:lstStyle/>
          <a:p>
            <a:r>
              <a:rPr lang="sv-SE"/>
              <a:t>Presentationsrubrik</a:t>
            </a:r>
          </a:p>
        </p:txBody>
      </p:sp>
      <p:sp>
        <p:nvSpPr>
          <p:cNvPr id="6" name="Platshållare för bildnummer 5"/>
          <p:cNvSpPr>
            <a:spLocks noGrp="1"/>
          </p:cNvSpPr>
          <p:nvPr>
            <p:ph type="sldNum" sz="quarter" idx="12"/>
          </p:nvPr>
        </p:nvSpPr>
        <p:spPr/>
        <p:txBody>
          <a:bodyPr/>
          <a:lstStyle/>
          <a:p>
            <a:fld id="{8EEB9E62-4301-493A-8C73-0409F1A2D539}" type="slidenum">
              <a:rPr lang="sv-SE" smtClean="0"/>
              <a:t>‹#›</a:t>
            </a:fld>
            <a:endParaRPr lang="sv-SE"/>
          </a:p>
        </p:txBody>
      </p:sp>
      <p:pic>
        <p:nvPicPr>
          <p:cNvPr id="9" name="Bildobjekt 8">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8" name="Platshållare för text 7"/>
          <p:cNvSpPr>
            <a:spLocks noGrp="1"/>
          </p:cNvSpPr>
          <p:nvPr>
            <p:ph type="body" sz="quarter" idx="13"/>
          </p:nvPr>
        </p:nvSpPr>
        <p:spPr>
          <a:xfrm>
            <a:off x="1077913" y="2196000"/>
            <a:ext cx="9359900" cy="3780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1"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4278308319"/>
      </p:ext>
    </p:extLst>
  </p:cSld>
  <p:clrMapOvr>
    <a:masterClrMapping/>
  </p:clrMapOvr>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vänster/grafik + text">
    <p:spTree>
      <p:nvGrpSpPr>
        <p:cNvPr id="1" name=""/>
        <p:cNvGrpSpPr/>
        <p:nvPr/>
      </p:nvGrpSpPr>
      <p:grpSpPr>
        <a:xfrm>
          <a:off x="0" y="0"/>
          <a:ext cx="0" cy="0"/>
          <a:chOff x="0" y="0"/>
          <a:chExt cx="0" cy="0"/>
        </a:xfrm>
      </p:grpSpPr>
      <p:sp>
        <p:nvSpPr>
          <p:cNvPr id="2" name="Rubrik 1"/>
          <p:cNvSpPr>
            <a:spLocks noGrp="1"/>
          </p:cNvSpPr>
          <p:nvPr>
            <p:ph type="title"/>
          </p:nvPr>
        </p:nvSpPr>
        <p:spPr>
          <a:xfrm>
            <a:off x="6116838" y="553660"/>
            <a:ext cx="5184000" cy="1728000"/>
          </a:xfrm>
        </p:spPr>
        <p:txBody>
          <a:bodyPr anchor="ctr">
            <a:noAutofit/>
          </a:bodyPr>
          <a:lstStyle>
            <a:lvl1pPr>
              <a:lnSpc>
                <a:spcPct val="100000"/>
              </a:lnSpc>
              <a:defRPr/>
            </a:lvl1pPr>
          </a:lstStyle>
          <a:p>
            <a:r>
              <a:rPr lang="sv-SE" smtClean="0"/>
              <a:t>Klicka här för att ändra format</a:t>
            </a:r>
            <a:endParaRPr lang="sv-SE" dirty="0"/>
          </a:p>
        </p:txBody>
      </p:sp>
      <p:sp>
        <p:nvSpPr>
          <p:cNvPr id="7" name="Platshållare för datum 6"/>
          <p:cNvSpPr>
            <a:spLocks noGrp="1"/>
          </p:cNvSpPr>
          <p:nvPr>
            <p:ph type="dt" sz="half" idx="10"/>
          </p:nvPr>
        </p:nvSpPr>
        <p:spPr>
          <a:xfrm>
            <a:off x="1080000" y="6228000"/>
            <a:ext cx="2484000" cy="365125"/>
          </a:xfrm>
        </p:spPr>
        <p:txBody>
          <a:bodyPr/>
          <a:lstStyle>
            <a:lvl1pPr algn="l">
              <a:defRPr/>
            </a:lvl1pPr>
          </a:lstStyle>
          <a:p>
            <a:r>
              <a:rPr lang="sv-SE"/>
              <a:t>Avsnittsrubrik</a:t>
            </a:r>
          </a:p>
        </p:txBody>
      </p:sp>
      <p:sp>
        <p:nvSpPr>
          <p:cNvPr id="8" name="Platshållare för sidfot 7"/>
          <p:cNvSpPr>
            <a:spLocks noGrp="1"/>
          </p:cNvSpPr>
          <p:nvPr>
            <p:ph type="ftr" sz="quarter" idx="11"/>
          </p:nvPr>
        </p:nvSpPr>
        <p:spPr>
          <a:xfrm>
            <a:off x="6116838" y="6228000"/>
            <a:ext cx="3960000" cy="365125"/>
          </a:xfrm>
        </p:spPr>
        <p:txBody>
          <a:bodyPr/>
          <a:lstStyle>
            <a:lvl1pPr algn="l">
              <a:defRPr/>
            </a:lvl1pPr>
          </a:lstStyle>
          <a:p>
            <a:r>
              <a:rPr lang="sv-SE"/>
              <a:t>Presentationsrubrik</a:t>
            </a:r>
          </a:p>
        </p:txBody>
      </p:sp>
      <p:sp>
        <p:nvSpPr>
          <p:cNvPr id="9" name="Platshållare för bildnummer 8"/>
          <p:cNvSpPr>
            <a:spLocks noGrp="1"/>
          </p:cNvSpPr>
          <p:nvPr>
            <p:ph type="sldNum" sz="quarter" idx="12"/>
          </p:nvPr>
        </p:nvSpPr>
        <p:spPr/>
        <p:txBody>
          <a:bodyPr/>
          <a:lstStyle/>
          <a:p>
            <a:fld id="{8EEB9E62-4301-493A-8C73-0409F1A2D539}" type="slidenum">
              <a:rPr lang="sv-SE" smtClean="0"/>
              <a:t>‹#›</a:t>
            </a:fld>
            <a:endParaRPr lang="sv-SE"/>
          </a:p>
        </p:txBody>
      </p:sp>
      <p:sp>
        <p:nvSpPr>
          <p:cNvPr id="11" name="Platshållare för bild 10"/>
          <p:cNvSpPr>
            <a:spLocks noGrp="1"/>
          </p:cNvSpPr>
          <p:nvPr>
            <p:ph type="pic" sz="quarter" idx="13" hasCustomPrompt="1"/>
          </p:nvPr>
        </p:nvSpPr>
        <p:spPr>
          <a:xfrm>
            <a:off x="0" y="0"/>
            <a:ext cx="54864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smtClean="0">
                <a:solidFill>
                  <a:schemeClr val="tx1"/>
                </a:solidFill>
                <a:latin typeface="+mn-lt"/>
                <a:ea typeface="+mn-ea"/>
                <a:cs typeface="+mn-cs"/>
              </a:defRPr>
            </a:lvl1pPr>
          </a:lstStyle>
          <a:p>
            <a:r>
              <a:rPr lang="sv-SE" dirty="0"/>
              <a:t>Klicka på symbolen för bild för att lägga till foto eller grafik</a:t>
            </a:r>
          </a:p>
        </p:txBody>
      </p:sp>
      <p:pic>
        <p:nvPicPr>
          <p:cNvPr id="12" name="Bildobjekt 11">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4" name="Platshållare för text 3"/>
          <p:cNvSpPr>
            <a:spLocks noGrp="1"/>
          </p:cNvSpPr>
          <p:nvPr>
            <p:ph type="body" sz="quarter" idx="14"/>
          </p:nvPr>
        </p:nvSpPr>
        <p:spPr>
          <a:xfrm>
            <a:off x="6120000" y="2304000"/>
            <a:ext cx="5184775" cy="3888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4307346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öger/grafik + text">
    <p:spTree>
      <p:nvGrpSpPr>
        <p:cNvPr id="1" name=""/>
        <p:cNvGrpSpPr/>
        <p:nvPr/>
      </p:nvGrpSpPr>
      <p:grpSpPr>
        <a:xfrm>
          <a:off x="0" y="0"/>
          <a:ext cx="0" cy="0"/>
          <a:chOff x="0" y="0"/>
          <a:chExt cx="0" cy="0"/>
        </a:xfrm>
      </p:grpSpPr>
      <p:sp>
        <p:nvSpPr>
          <p:cNvPr id="2" name="Rubrik 1"/>
          <p:cNvSpPr>
            <a:spLocks noGrp="1"/>
          </p:cNvSpPr>
          <p:nvPr>
            <p:ph type="title"/>
          </p:nvPr>
        </p:nvSpPr>
        <p:spPr>
          <a:xfrm>
            <a:off x="912000" y="553660"/>
            <a:ext cx="5184000" cy="1728000"/>
          </a:xfrm>
        </p:spPr>
        <p:txBody>
          <a:bodyPr anchor="ctr">
            <a:noAutofit/>
          </a:bodyPr>
          <a:lstStyle>
            <a:lvl1pPr>
              <a:lnSpc>
                <a:spcPct val="100000"/>
              </a:lnSpc>
              <a:defRPr/>
            </a:lvl1pPr>
          </a:lstStyle>
          <a:p>
            <a:r>
              <a:rPr lang="sv-SE" smtClean="0"/>
              <a:t>Klicka här för att ändra format</a:t>
            </a:r>
            <a:endParaRPr lang="sv-SE" dirty="0"/>
          </a:p>
        </p:txBody>
      </p:sp>
      <p:sp>
        <p:nvSpPr>
          <p:cNvPr id="7" name="Platshållare för datum 6"/>
          <p:cNvSpPr>
            <a:spLocks noGrp="1"/>
          </p:cNvSpPr>
          <p:nvPr>
            <p:ph type="dt" sz="half" idx="10"/>
          </p:nvPr>
        </p:nvSpPr>
        <p:spPr>
          <a:xfrm>
            <a:off x="1080000" y="6228000"/>
            <a:ext cx="2484000" cy="365125"/>
          </a:xfrm>
        </p:spPr>
        <p:txBody>
          <a:bodyPr/>
          <a:lstStyle>
            <a:lvl1pPr algn="l">
              <a:defRPr/>
            </a:lvl1pPr>
          </a:lstStyle>
          <a:p>
            <a:r>
              <a:rPr lang="sv-SE"/>
              <a:t>Avsnittsrubrik</a:t>
            </a:r>
          </a:p>
        </p:txBody>
      </p:sp>
      <p:sp>
        <p:nvSpPr>
          <p:cNvPr id="8" name="Platshållare för sidfot 7"/>
          <p:cNvSpPr>
            <a:spLocks noGrp="1"/>
          </p:cNvSpPr>
          <p:nvPr>
            <p:ph type="ftr" sz="quarter" idx="11"/>
          </p:nvPr>
        </p:nvSpPr>
        <p:spPr>
          <a:xfrm>
            <a:off x="6116838" y="6228000"/>
            <a:ext cx="3960000" cy="365125"/>
          </a:xfrm>
        </p:spPr>
        <p:txBody>
          <a:bodyPr/>
          <a:lstStyle>
            <a:lvl1pPr algn="l">
              <a:defRPr/>
            </a:lvl1pPr>
          </a:lstStyle>
          <a:p>
            <a:r>
              <a:rPr lang="sv-SE"/>
              <a:t>Presentationsrubrik</a:t>
            </a:r>
          </a:p>
        </p:txBody>
      </p:sp>
      <p:sp>
        <p:nvSpPr>
          <p:cNvPr id="9" name="Platshållare för bildnummer 8"/>
          <p:cNvSpPr>
            <a:spLocks noGrp="1"/>
          </p:cNvSpPr>
          <p:nvPr>
            <p:ph type="sldNum" sz="quarter" idx="12"/>
          </p:nvPr>
        </p:nvSpPr>
        <p:spPr/>
        <p:txBody>
          <a:bodyPr/>
          <a:lstStyle/>
          <a:p>
            <a:fld id="{8EEB9E62-4301-493A-8C73-0409F1A2D539}" type="slidenum">
              <a:rPr lang="sv-SE" smtClean="0"/>
              <a:t>‹#›</a:t>
            </a:fld>
            <a:endParaRPr lang="sv-SE"/>
          </a:p>
        </p:txBody>
      </p:sp>
      <p:sp>
        <p:nvSpPr>
          <p:cNvPr id="11" name="Platshållare för bild 10"/>
          <p:cNvSpPr>
            <a:spLocks noGrp="1"/>
          </p:cNvSpPr>
          <p:nvPr>
            <p:ph type="pic" sz="quarter" idx="13" hasCustomPrompt="1"/>
          </p:nvPr>
        </p:nvSpPr>
        <p:spPr>
          <a:xfrm>
            <a:off x="6705600" y="0"/>
            <a:ext cx="54864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smtClean="0">
                <a:solidFill>
                  <a:schemeClr val="tx1"/>
                </a:solidFill>
                <a:latin typeface="+mn-lt"/>
                <a:ea typeface="+mn-ea"/>
                <a:cs typeface="+mn-cs"/>
              </a:defRPr>
            </a:lvl1pPr>
          </a:lstStyle>
          <a:p>
            <a:r>
              <a:rPr lang="sv-SE" dirty="0"/>
              <a:t>Klicka på symbolen för bild för att lägga till foto eller grafik</a:t>
            </a:r>
          </a:p>
        </p:txBody>
      </p:sp>
      <p:pic>
        <p:nvPicPr>
          <p:cNvPr id="12" name="Bildobjekt 11">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4" name="Platshållare för text 3"/>
          <p:cNvSpPr>
            <a:spLocks noGrp="1"/>
          </p:cNvSpPr>
          <p:nvPr>
            <p:ph type="body" sz="quarter" idx="14"/>
          </p:nvPr>
        </p:nvSpPr>
        <p:spPr>
          <a:xfrm>
            <a:off x="912000" y="2304000"/>
            <a:ext cx="5184775" cy="3888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12600438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to eller grafik helsida">
    <p:spTree>
      <p:nvGrpSpPr>
        <p:cNvPr id="1" name=""/>
        <p:cNvGrpSpPr/>
        <p:nvPr/>
      </p:nvGrpSpPr>
      <p:grpSpPr>
        <a:xfrm>
          <a:off x="0" y="0"/>
          <a:ext cx="0" cy="0"/>
          <a:chOff x="0" y="0"/>
          <a:chExt cx="0" cy="0"/>
        </a:xfrm>
      </p:grpSpPr>
      <p:sp>
        <p:nvSpPr>
          <p:cNvPr id="4" name="Platshållare för innehåll 3"/>
          <p:cNvSpPr>
            <a:spLocks noGrp="1"/>
          </p:cNvSpPr>
          <p:nvPr>
            <p:ph sz="quarter" idx="15" hasCustomPrompt="1"/>
          </p:nvPr>
        </p:nvSpPr>
        <p:spPr>
          <a:xfrm>
            <a:off x="0" y="1"/>
            <a:ext cx="121920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a:solidFill>
                  <a:schemeClr val="tx1"/>
                </a:solidFill>
                <a:latin typeface="+mn-lt"/>
                <a:ea typeface="+mn-ea"/>
                <a:cs typeface="+mn-cs"/>
              </a:defRPr>
            </a:lvl1pPr>
          </a:lstStyle>
          <a:p>
            <a:pPr marL="0" lvl="0" indent="0" algn="l" defTabSz="914400" rtl="0" eaLnBrk="1" latinLnBrk="0" hangingPunct="1">
              <a:lnSpc>
                <a:spcPct val="100000"/>
              </a:lnSpc>
              <a:spcBef>
                <a:spcPts val="0"/>
              </a:spcBef>
              <a:spcAft>
                <a:spcPts val="1800"/>
              </a:spcAft>
              <a:buClr>
                <a:srgbClr val="B1063A"/>
              </a:buClr>
              <a:buFontTx/>
              <a:buNone/>
            </a:pPr>
            <a:r>
              <a:rPr lang="sv-SE" dirty="0"/>
              <a:t>Klicka på symbolen för bild för att lägga till foto eller grafik</a:t>
            </a:r>
          </a:p>
        </p:txBody>
      </p:sp>
      <p:sp>
        <p:nvSpPr>
          <p:cNvPr id="3" name="Platshållare för bild 6"/>
          <p:cNvSpPr>
            <a:spLocks noGrp="1"/>
          </p:cNvSpPr>
          <p:nvPr>
            <p:ph type="pic" sz="quarter" idx="16"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3180611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gram/grafik med rubrik">
    <p:spTree>
      <p:nvGrpSpPr>
        <p:cNvPr id="1" name=""/>
        <p:cNvGrpSpPr/>
        <p:nvPr/>
      </p:nvGrpSpPr>
      <p:grpSpPr>
        <a:xfrm>
          <a:off x="0" y="0"/>
          <a:ext cx="0" cy="0"/>
          <a:chOff x="0" y="0"/>
          <a:chExt cx="0" cy="0"/>
        </a:xfrm>
      </p:grpSpPr>
      <p:sp>
        <p:nvSpPr>
          <p:cNvPr id="3" name="Platshållare för innehåll 2"/>
          <p:cNvSpPr>
            <a:spLocks noGrp="1"/>
          </p:cNvSpPr>
          <p:nvPr>
            <p:ph sz="quarter" idx="10" hasCustomPrompt="1"/>
          </p:nvPr>
        </p:nvSpPr>
        <p:spPr>
          <a:xfrm>
            <a:off x="1440000" y="2196000"/>
            <a:ext cx="9360000" cy="3780000"/>
          </a:xfrm>
        </p:spPr>
        <p:txBody>
          <a:bodyPr/>
          <a:lstStyle>
            <a:lvl1pPr marL="0" indent="0">
              <a:buFontTx/>
              <a:buNone/>
              <a:defRPr/>
            </a:lvl1pPr>
          </a:lstStyle>
          <a:p>
            <a:pPr lvl="0"/>
            <a:r>
              <a:rPr lang="sv-SE" dirty="0"/>
              <a:t>Klicka på den ikon du vill använda</a:t>
            </a:r>
          </a:p>
        </p:txBody>
      </p:sp>
      <p:sp>
        <p:nvSpPr>
          <p:cNvPr id="4" name="Rubrik 1"/>
          <p:cNvSpPr>
            <a:spLocks noGrp="1"/>
          </p:cNvSpPr>
          <p:nvPr>
            <p:ph type="title"/>
          </p:nvPr>
        </p:nvSpPr>
        <p:spPr>
          <a:xfrm>
            <a:off x="1440000" y="900000"/>
            <a:ext cx="9360000" cy="1296000"/>
          </a:xfrm>
        </p:spPr>
        <p:txBody>
          <a:bodyPr anchor="ctr">
            <a:noAutofit/>
          </a:bodyPr>
          <a:lstStyle>
            <a:lvl1pPr>
              <a:lnSpc>
                <a:spcPct val="100000"/>
              </a:lnSpc>
              <a:defRPr b="1"/>
            </a:lvl1pPr>
          </a:lstStyle>
          <a:p>
            <a:r>
              <a:rPr lang="sv-SE" smtClean="0"/>
              <a:t>Klicka här för att ändra format</a:t>
            </a:r>
            <a:endParaRPr lang="sv-SE" dirty="0"/>
          </a:p>
        </p:txBody>
      </p:sp>
      <p:sp>
        <p:nvSpPr>
          <p:cNvPr id="5" name="Platshållare för sidfot 5"/>
          <p:cNvSpPr>
            <a:spLocks noGrp="1"/>
          </p:cNvSpPr>
          <p:nvPr>
            <p:ph type="ftr" sz="quarter" idx="11"/>
          </p:nvPr>
        </p:nvSpPr>
        <p:spPr>
          <a:xfrm>
            <a:off x="1080000" y="6228000"/>
            <a:ext cx="3600000" cy="365125"/>
          </a:xfrm>
        </p:spPr>
        <p:txBody>
          <a:bodyPr/>
          <a:lstStyle>
            <a:lvl1pPr>
              <a:defRPr>
                <a:solidFill>
                  <a:schemeClr val="tx1"/>
                </a:solidFill>
              </a:defRPr>
            </a:lvl1pPr>
          </a:lstStyle>
          <a:p>
            <a:r>
              <a:rPr lang="sv-SE"/>
              <a:t>Presentationsrubrik</a:t>
            </a:r>
          </a:p>
        </p:txBody>
      </p:sp>
      <p:sp>
        <p:nvSpPr>
          <p:cNvPr id="6" name="Platshållare för bildnummer 6"/>
          <p:cNvSpPr>
            <a:spLocks noGrp="1"/>
          </p:cNvSpPr>
          <p:nvPr>
            <p:ph type="sldNum" sz="quarter" idx="12"/>
          </p:nvPr>
        </p:nvSpPr>
        <p:spPr>
          <a:xfrm>
            <a:off x="432000" y="6228000"/>
            <a:ext cx="522000" cy="365125"/>
          </a:xfrm>
        </p:spPr>
        <p:txBody>
          <a:bodyPr/>
          <a:lstStyle>
            <a:lvl1pPr>
              <a:defRPr>
                <a:solidFill>
                  <a:schemeClr val="tx1"/>
                </a:solidFill>
              </a:defRPr>
            </a:lvl1pPr>
          </a:lstStyle>
          <a:p>
            <a:fld id="{8EEB9E62-4301-493A-8C73-0409F1A2D539}" type="slidenum">
              <a:rPr lang="sv-SE" smtClean="0"/>
              <a:pPr/>
              <a:t>‹#›</a:t>
            </a:fld>
            <a:endParaRPr lang="sv-SE"/>
          </a:p>
        </p:txBody>
      </p:sp>
      <p:pic>
        <p:nvPicPr>
          <p:cNvPr id="7" name="Bildobjekt 6">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8" name="Platshållare för datum 4"/>
          <p:cNvSpPr>
            <a:spLocks noGrp="1"/>
          </p:cNvSpPr>
          <p:nvPr>
            <p:ph type="dt" sz="half" idx="13"/>
          </p:nvPr>
        </p:nvSpPr>
        <p:spPr>
          <a:xfrm>
            <a:off x="4860000" y="6228000"/>
            <a:ext cx="2484000" cy="365125"/>
          </a:xfrm>
        </p:spPr>
        <p:txBody>
          <a:bodyPr/>
          <a:lstStyle>
            <a:lvl1pPr>
              <a:defRPr>
                <a:solidFill>
                  <a:schemeClr val="tx1"/>
                </a:solidFill>
              </a:defRPr>
            </a:lvl1pPr>
          </a:lstStyle>
          <a:p>
            <a:r>
              <a:rPr lang="sv-SE"/>
              <a:t>Avsnittsrubrik</a:t>
            </a:r>
          </a:p>
        </p:txBody>
      </p:sp>
      <p:sp>
        <p:nvSpPr>
          <p:cNvPr id="10"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26148918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80000" y="540000"/>
            <a:ext cx="9360000" cy="1296000"/>
          </a:xfrm>
          <a:prstGeom prst="rect">
            <a:avLst/>
          </a:prstGeom>
        </p:spPr>
        <p:txBody>
          <a:bodyPr vert="horz" lIns="91440" tIns="45720" rIns="91440" bIns="45720" rtlCol="0" anchor="ctr">
            <a:noAutofit/>
          </a:bodyPr>
          <a:lstStyle/>
          <a:p>
            <a:r>
              <a:rPr lang="sv-SE" dirty="0"/>
              <a:t>Klicka här för att ändra format</a:t>
            </a:r>
          </a:p>
        </p:txBody>
      </p:sp>
      <p:sp>
        <p:nvSpPr>
          <p:cNvPr id="4" name="Platshållare för datum 3"/>
          <p:cNvSpPr>
            <a:spLocks noGrp="1"/>
          </p:cNvSpPr>
          <p:nvPr>
            <p:ph type="dt" sz="half" idx="2"/>
          </p:nvPr>
        </p:nvSpPr>
        <p:spPr>
          <a:xfrm>
            <a:off x="4860000" y="6228000"/>
            <a:ext cx="2484000" cy="365125"/>
          </a:xfrm>
          <a:prstGeom prst="rect">
            <a:avLst/>
          </a:prstGeom>
        </p:spPr>
        <p:txBody>
          <a:bodyPr vert="horz" lIns="91440" tIns="45720" rIns="91440" bIns="45720" rtlCol="0" anchor="ctr"/>
          <a:lstStyle>
            <a:lvl1pPr algn="ctr">
              <a:defRPr sz="1200" spc="100" baseline="0">
                <a:solidFill>
                  <a:schemeClr val="tx1"/>
                </a:solidFill>
              </a:defRPr>
            </a:lvl1pPr>
          </a:lstStyle>
          <a:p>
            <a:r>
              <a:rPr lang="sv-SE"/>
              <a:t>Avsnittsrubrik</a:t>
            </a:r>
            <a:endParaRPr lang="sv-SE" dirty="0"/>
          </a:p>
        </p:txBody>
      </p:sp>
      <p:sp>
        <p:nvSpPr>
          <p:cNvPr id="5" name="Platshållare för sidfot 4"/>
          <p:cNvSpPr>
            <a:spLocks noGrp="1"/>
          </p:cNvSpPr>
          <p:nvPr>
            <p:ph type="ftr" sz="quarter" idx="3"/>
          </p:nvPr>
        </p:nvSpPr>
        <p:spPr>
          <a:xfrm>
            <a:off x="1080000" y="6228000"/>
            <a:ext cx="3600000" cy="365125"/>
          </a:xfrm>
          <a:prstGeom prst="rect">
            <a:avLst/>
          </a:prstGeom>
        </p:spPr>
        <p:txBody>
          <a:bodyPr vert="horz" lIns="91440" tIns="45720" rIns="91440" bIns="45720" rtlCol="0" anchor="ctr"/>
          <a:lstStyle>
            <a:lvl1pPr algn="l">
              <a:defRPr sz="1200" spc="100" baseline="0">
                <a:solidFill>
                  <a:schemeClr val="tx1"/>
                </a:solidFill>
              </a:defRPr>
            </a:lvl1pPr>
          </a:lstStyle>
          <a:p>
            <a:r>
              <a:rPr lang="sv-SE"/>
              <a:t>Presentationsrubrik</a:t>
            </a:r>
            <a:endParaRPr lang="sv-SE" dirty="0"/>
          </a:p>
        </p:txBody>
      </p:sp>
      <p:sp>
        <p:nvSpPr>
          <p:cNvPr id="6" name="Platshållare för bildnummer 5"/>
          <p:cNvSpPr>
            <a:spLocks noGrp="1"/>
          </p:cNvSpPr>
          <p:nvPr>
            <p:ph type="sldNum" sz="quarter" idx="4"/>
          </p:nvPr>
        </p:nvSpPr>
        <p:spPr>
          <a:xfrm>
            <a:off x="432000" y="6228000"/>
            <a:ext cx="522000" cy="365125"/>
          </a:xfrm>
          <a:prstGeom prst="rect">
            <a:avLst/>
          </a:prstGeom>
        </p:spPr>
        <p:txBody>
          <a:bodyPr vert="horz" lIns="91440" tIns="45720" rIns="91440" bIns="45720" rtlCol="0" anchor="ctr"/>
          <a:lstStyle>
            <a:lvl1pPr algn="l">
              <a:defRPr sz="1200">
                <a:solidFill>
                  <a:schemeClr val="tx1"/>
                </a:solidFill>
              </a:defRPr>
            </a:lvl1pPr>
          </a:lstStyle>
          <a:p>
            <a:fld id="{8EEB9E62-4301-493A-8C73-0409F1A2D539}" type="slidenum">
              <a:rPr lang="sv-SE" smtClean="0"/>
              <a:pPr/>
              <a:t>‹#›</a:t>
            </a:fld>
            <a:endParaRPr lang="sv-SE"/>
          </a:p>
        </p:txBody>
      </p:sp>
      <p:sp>
        <p:nvSpPr>
          <p:cNvPr id="7" name="Platshållare för text 6"/>
          <p:cNvSpPr>
            <a:spLocks noGrp="1"/>
          </p:cNvSpPr>
          <p:nvPr>
            <p:ph type="body" idx="1"/>
          </p:nvPr>
        </p:nvSpPr>
        <p:spPr>
          <a:xfrm>
            <a:off x="1080000" y="1836000"/>
            <a:ext cx="9360000" cy="4140000"/>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866280877"/>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1" r:id="rId3"/>
    <p:sldLayoutId id="2147483660" r:id="rId4"/>
    <p:sldLayoutId id="2147483650" r:id="rId5"/>
    <p:sldLayoutId id="2147483653" r:id="rId6"/>
    <p:sldLayoutId id="2147483663" r:id="rId7"/>
    <p:sldLayoutId id="2147483654" r:id="rId8"/>
    <p:sldLayoutId id="2147483661" r:id="rId9"/>
    <p:sldLayoutId id="2147483662" r:id="rId10"/>
    <p:sldLayoutId id="2147483665" r:id="rId11"/>
  </p:sldLayoutIdLst>
  <p:hf sldNum="0" hdr="0" ftr="0" dt="0"/>
  <p:txStyles>
    <p:titleStyle>
      <a:lvl1pPr algn="l" defTabSz="914400" rtl="0" eaLnBrk="1" latinLnBrk="0" hangingPunct="1">
        <a:lnSpc>
          <a:spcPct val="100000"/>
        </a:lnSpc>
        <a:spcBef>
          <a:spcPct val="0"/>
        </a:spcBef>
        <a:buNone/>
        <a:defRPr sz="3600" b="1" kern="1200" baseline="0">
          <a:solidFill>
            <a:srgbClr val="B1063A"/>
          </a:solidFill>
          <a:latin typeface="+mj-lt"/>
          <a:ea typeface="+mj-ea"/>
          <a:cs typeface="+mj-cs"/>
        </a:defRPr>
      </a:lvl1pPr>
    </p:titleStyle>
    <p:bodyStyle>
      <a:lvl1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8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6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4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chart" Target="../charts/char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Uppföljning av </a:t>
            </a:r>
            <a:br>
              <a:rPr lang="sv-SE" dirty="0" smtClean="0"/>
            </a:br>
            <a:r>
              <a:rPr lang="sv-SE" dirty="0" smtClean="0"/>
              <a:t>efterlevnad av kostpolicyn</a:t>
            </a:r>
            <a:br>
              <a:rPr lang="sv-SE" dirty="0" smtClean="0"/>
            </a:br>
            <a:r>
              <a:rPr lang="sv-SE" dirty="0" smtClean="0"/>
              <a:t>2025</a:t>
            </a:r>
            <a:endParaRPr lang="sv-SE" dirty="0"/>
          </a:p>
        </p:txBody>
      </p:sp>
      <p:sp>
        <p:nvSpPr>
          <p:cNvPr id="3" name="Underrubrik 2"/>
          <p:cNvSpPr>
            <a:spLocks noGrp="1"/>
          </p:cNvSpPr>
          <p:nvPr>
            <p:ph type="subTitle" idx="1"/>
          </p:nvPr>
        </p:nvSpPr>
        <p:spPr/>
        <p:txBody>
          <a:bodyPr/>
          <a:lstStyle/>
          <a:p>
            <a:pPr marL="342900" indent="-342900" algn="l">
              <a:buClr>
                <a:schemeClr val="bg1"/>
              </a:buClr>
              <a:buFont typeface="Wingdings" panose="05000000000000000000" pitchFamily="2" charset="2"/>
              <a:buChar char="q"/>
            </a:pPr>
            <a:r>
              <a:rPr lang="sv-SE" dirty="0" smtClean="0"/>
              <a:t>Mätetal som definieras i handlingsplan för implementering och uppföljning av kostpolicy.</a:t>
            </a:r>
          </a:p>
          <a:p>
            <a:pPr marL="342900" indent="-342900" algn="l">
              <a:buClr>
                <a:schemeClr val="bg1"/>
              </a:buClr>
              <a:buFont typeface="Wingdings" panose="05000000000000000000" pitchFamily="2" charset="2"/>
              <a:buChar char="q"/>
            </a:pPr>
            <a:r>
              <a:rPr lang="sv-SE" smtClean="0"/>
              <a:t>Kvalitativ </a:t>
            </a:r>
            <a:r>
              <a:rPr lang="sv-SE" dirty="0" smtClean="0"/>
              <a:t>uppföljning av genomförda aktiviteter</a:t>
            </a:r>
            <a:endParaRPr lang="sv-SE" dirty="0"/>
          </a:p>
        </p:txBody>
      </p:sp>
    </p:spTree>
    <p:extLst>
      <p:ext uri="{BB962C8B-B14F-4D97-AF65-F5344CB8AC3E}">
        <p14:creationId xmlns:p14="http://schemas.microsoft.com/office/powerpoint/2010/main" val="31236968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llips 9"/>
          <p:cNvSpPr/>
          <p:nvPr/>
        </p:nvSpPr>
        <p:spPr>
          <a:xfrm>
            <a:off x="10557971" y="272276"/>
            <a:ext cx="1404000" cy="1404000"/>
          </a:xfrm>
          <a:prstGeom prst="ellipse">
            <a:avLst/>
          </a:prstGeom>
          <a:solidFill>
            <a:srgbClr val="FDE7E8"/>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790726"/>
              </a:solidFill>
              <a:latin typeface="+mj-lt"/>
            </a:endParaRPr>
          </a:p>
        </p:txBody>
      </p:sp>
      <p:sp>
        <p:nvSpPr>
          <p:cNvPr id="2" name="Platshållare för innehåll 1"/>
          <p:cNvSpPr>
            <a:spLocks noGrp="1"/>
          </p:cNvSpPr>
          <p:nvPr>
            <p:ph sz="quarter" idx="10"/>
          </p:nvPr>
        </p:nvSpPr>
        <p:spPr/>
        <p:txBody>
          <a:bodyPr/>
          <a:lstStyle/>
          <a:p>
            <a:endParaRPr lang="sv-SE" dirty="0"/>
          </a:p>
        </p:txBody>
      </p:sp>
      <p:sp>
        <p:nvSpPr>
          <p:cNvPr id="3" name="Rubrik 2"/>
          <p:cNvSpPr>
            <a:spLocks noGrp="1"/>
          </p:cNvSpPr>
          <p:nvPr>
            <p:ph type="title"/>
          </p:nvPr>
        </p:nvSpPr>
        <p:spPr>
          <a:xfrm>
            <a:off x="1105318" y="492369"/>
            <a:ext cx="9452653" cy="1550021"/>
          </a:xfrm>
        </p:spPr>
        <p:txBody>
          <a:bodyPr/>
          <a:lstStyle/>
          <a:p>
            <a:r>
              <a:rPr lang="sv-SE" dirty="0" smtClean="0"/>
              <a:t>Andel deltagare </a:t>
            </a:r>
            <a:r>
              <a:rPr lang="sv-SE" dirty="0"/>
              <a:t>som </a:t>
            </a:r>
            <a:r>
              <a:rPr lang="sv-SE" dirty="0" smtClean="0"/>
              <a:t>före och efter kurs </a:t>
            </a:r>
            <a:r>
              <a:rPr lang="sv-SE" dirty="0"/>
              <a:t>på </a:t>
            </a:r>
            <a:r>
              <a:rPr lang="sv-SE" dirty="0" smtClean="0"/>
              <a:t>hälsocenter </a:t>
            </a:r>
            <a:r>
              <a:rPr lang="sv-SE" dirty="0"/>
              <a:t>har </a:t>
            </a:r>
            <a:r>
              <a:rPr lang="sv-SE" dirty="0" smtClean="0"/>
              <a:t>uppnått i </a:t>
            </a:r>
            <a:r>
              <a:rPr lang="sv-SE" dirty="0"/>
              <a:t>stort sett hälsosamma </a:t>
            </a:r>
            <a:r>
              <a:rPr lang="sv-SE" dirty="0" smtClean="0"/>
              <a:t>matvanor (%)</a:t>
            </a:r>
            <a:endParaRPr lang="sv-SE" dirty="0"/>
          </a:p>
        </p:txBody>
      </p:sp>
      <p:sp>
        <p:nvSpPr>
          <p:cNvPr id="11" name="textruta 10"/>
          <p:cNvSpPr txBox="1"/>
          <p:nvPr/>
        </p:nvSpPr>
        <p:spPr>
          <a:xfrm>
            <a:off x="10595366" y="638390"/>
            <a:ext cx="1329210" cy="523220"/>
          </a:xfrm>
          <a:prstGeom prst="rect">
            <a:avLst/>
          </a:prstGeom>
          <a:noFill/>
        </p:spPr>
        <p:txBody>
          <a:bodyPr wrap="none" rtlCol="0">
            <a:spAutoFit/>
          </a:bodyPr>
          <a:lstStyle/>
          <a:p>
            <a:r>
              <a:rPr lang="sv-SE" sz="2800" dirty="0" smtClean="0">
                <a:solidFill>
                  <a:srgbClr val="791121"/>
                </a:solidFill>
                <a:latin typeface="Arial Narrow" panose="020B0606020202030204" pitchFamily="34" charset="0"/>
              </a:rPr>
              <a:t>Invånare</a:t>
            </a:r>
            <a:endParaRPr lang="sv-SE" sz="2800" dirty="0">
              <a:solidFill>
                <a:srgbClr val="791121"/>
              </a:solidFill>
              <a:latin typeface="Arial Narrow" panose="020B0606020202030204" pitchFamily="34" charset="0"/>
            </a:endParaRPr>
          </a:p>
        </p:txBody>
      </p:sp>
      <p:graphicFrame>
        <p:nvGraphicFramePr>
          <p:cNvPr id="7" name="Diagram 6"/>
          <p:cNvGraphicFramePr>
            <a:graphicFrameLocks/>
          </p:cNvGraphicFramePr>
          <p:nvPr>
            <p:extLst>
              <p:ext uri="{D42A27DB-BD31-4B8C-83A1-F6EECF244321}">
                <p14:modId xmlns:p14="http://schemas.microsoft.com/office/powerpoint/2010/main" val="2385363355"/>
              </p:ext>
            </p:extLst>
          </p:nvPr>
        </p:nvGraphicFramePr>
        <p:xfrm>
          <a:off x="1440000" y="2196000"/>
          <a:ext cx="9360000" cy="37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25645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llips 9"/>
          <p:cNvSpPr/>
          <p:nvPr/>
        </p:nvSpPr>
        <p:spPr>
          <a:xfrm>
            <a:off x="10557971" y="272276"/>
            <a:ext cx="1404000" cy="1404000"/>
          </a:xfrm>
          <a:prstGeom prst="ellipse">
            <a:avLst/>
          </a:prstGeom>
          <a:solidFill>
            <a:srgbClr val="FDE7E8"/>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790726"/>
              </a:solidFill>
              <a:latin typeface="+mj-lt"/>
            </a:endParaRPr>
          </a:p>
        </p:txBody>
      </p:sp>
      <p:sp>
        <p:nvSpPr>
          <p:cNvPr id="3" name="Rubrik 2"/>
          <p:cNvSpPr>
            <a:spLocks noGrp="1"/>
          </p:cNvSpPr>
          <p:nvPr>
            <p:ph type="title"/>
          </p:nvPr>
        </p:nvSpPr>
        <p:spPr>
          <a:xfrm>
            <a:off x="1336425" y="492369"/>
            <a:ext cx="9564056" cy="1550021"/>
          </a:xfrm>
        </p:spPr>
        <p:txBody>
          <a:bodyPr/>
          <a:lstStyle/>
          <a:p>
            <a:r>
              <a:rPr lang="sv-SE" dirty="0"/>
              <a:t>Antal dokumenterade åtgärder - råd om hälsosamma </a:t>
            </a:r>
            <a:r>
              <a:rPr lang="sv-SE" dirty="0" smtClean="0"/>
              <a:t>matvanor</a:t>
            </a:r>
            <a:endParaRPr lang="sv-SE" dirty="0"/>
          </a:p>
        </p:txBody>
      </p:sp>
      <p:sp>
        <p:nvSpPr>
          <p:cNvPr id="11" name="textruta 10"/>
          <p:cNvSpPr txBox="1"/>
          <p:nvPr/>
        </p:nvSpPr>
        <p:spPr>
          <a:xfrm>
            <a:off x="10595366" y="638390"/>
            <a:ext cx="1362874" cy="523220"/>
          </a:xfrm>
          <a:prstGeom prst="rect">
            <a:avLst/>
          </a:prstGeom>
          <a:noFill/>
        </p:spPr>
        <p:txBody>
          <a:bodyPr wrap="none" rtlCol="0">
            <a:spAutoFit/>
          </a:bodyPr>
          <a:lstStyle/>
          <a:p>
            <a:r>
              <a:rPr lang="sv-SE" sz="2800" dirty="0" smtClean="0">
                <a:solidFill>
                  <a:srgbClr val="791121"/>
                </a:solidFill>
                <a:latin typeface="Arial Narrow" panose="020B0606020202030204" pitchFamily="34" charset="0"/>
              </a:rPr>
              <a:t>Patienter</a:t>
            </a:r>
            <a:endParaRPr lang="sv-SE" sz="2800" dirty="0">
              <a:solidFill>
                <a:srgbClr val="791121"/>
              </a:solidFill>
              <a:latin typeface="Arial Narrow" panose="020B0606020202030204" pitchFamily="34" charset="0"/>
            </a:endParaRPr>
          </a:p>
        </p:txBody>
      </p:sp>
      <p:graphicFrame>
        <p:nvGraphicFramePr>
          <p:cNvPr id="6" name="Diagram 5"/>
          <p:cNvGraphicFramePr>
            <a:graphicFrameLocks/>
          </p:cNvGraphicFramePr>
          <p:nvPr>
            <p:extLst>
              <p:ext uri="{D42A27DB-BD31-4B8C-83A1-F6EECF244321}">
                <p14:modId xmlns:p14="http://schemas.microsoft.com/office/powerpoint/2010/main" val="99919183"/>
              </p:ext>
            </p:extLst>
          </p:nvPr>
        </p:nvGraphicFramePr>
        <p:xfrm>
          <a:off x="1220621" y="2042390"/>
          <a:ext cx="10039350" cy="4191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985440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410020" y="272276"/>
            <a:ext cx="9360000" cy="1923724"/>
          </a:xfrm>
        </p:spPr>
        <p:txBody>
          <a:bodyPr/>
          <a:lstStyle/>
          <a:p>
            <a:r>
              <a:rPr lang="sv-SE" dirty="0" smtClean="0"/>
              <a:t>Aktiviteter, med syfte att implementera kostpolicyn, som genomförts under 2025</a:t>
            </a:r>
            <a:br>
              <a:rPr lang="sv-SE" dirty="0" smtClean="0"/>
            </a:br>
            <a:endParaRPr lang="sv-SE" dirty="0"/>
          </a:p>
        </p:txBody>
      </p:sp>
      <p:sp>
        <p:nvSpPr>
          <p:cNvPr id="2" name="Platshållare för innehåll 1"/>
          <p:cNvSpPr>
            <a:spLocks noGrp="1"/>
          </p:cNvSpPr>
          <p:nvPr>
            <p:ph sz="quarter" idx="10"/>
          </p:nvPr>
        </p:nvSpPr>
        <p:spPr>
          <a:xfrm>
            <a:off x="1410020" y="1621735"/>
            <a:ext cx="10005840" cy="4604848"/>
          </a:xfrm>
        </p:spPr>
        <p:txBody>
          <a:bodyPr/>
          <a:lstStyle/>
          <a:p>
            <a:pPr marL="342900" indent="-342900">
              <a:spcAft>
                <a:spcPts val="800"/>
              </a:spcAft>
              <a:buFont typeface="Arial" panose="020B0604020202020204" pitchFamily="34" charset="0"/>
              <a:buChar char="•"/>
            </a:pPr>
            <a:r>
              <a:rPr lang="sv-SE" sz="1800" dirty="0"/>
              <a:t>Utbildningsdag för hälsocoacher på </a:t>
            </a:r>
            <a:r>
              <a:rPr lang="sv-SE" sz="1800" dirty="0" smtClean="0"/>
              <a:t>Hälsocenter har genomförts för att de </a:t>
            </a:r>
            <a:r>
              <a:rPr lang="sv-SE" sz="1800" dirty="0"/>
              <a:t>ska kunna hålla ”Kurs i hälsosamma matvanor” för invånare med måttligt ohälsosamma matvanor.</a:t>
            </a:r>
          </a:p>
          <a:p>
            <a:pPr marL="342900" indent="-342900">
              <a:spcAft>
                <a:spcPts val="800"/>
              </a:spcAft>
              <a:buFont typeface="Arial" panose="020B0604020202020204" pitchFamily="34" charset="0"/>
              <a:buChar char="•"/>
            </a:pPr>
            <a:r>
              <a:rPr lang="sv-SE" sz="1800" dirty="0"/>
              <a:t>Heldagsutbildning för att bli ”Hälsoguide-MAT” har </a:t>
            </a:r>
            <a:r>
              <a:rPr lang="sv-SE" sz="1800" dirty="0" smtClean="0"/>
              <a:t>genomförts, deltagarna var bland </a:t>
            </a:r>
            <a:r>
              <a:rPr lang="sv-SE" sz="1800" dirty="0"/>
              <a:t>annat </a:t>
            </a:r>
            <a:r>
              <a:rPr lang="sv-SE" sz="1800" dirty="0" smtClean="0"/>
              <a:t>skolsköterskor, måltidspersonal, förskollärare, arbetscoacher och stödassistenter.</a:t>
            </a:r>
          </a:p>
          <a:p>
            <a:pPr marL="342900" indent="-342900">
              <a:spcAft>
                <a:spcPts val="800"/>
              </a:spcAft>
              <a:buFont typeface="Arial" panose="020B0604020202020204" pitchFamily="34" charset="0"/>
              <a:buChar char="•"/>
            </a:pPr>
            <a:r>
              <a:rPr lang="sv-SE" sz="1800" dirty="0" smtClean="0"/>
              <a:t>Heldagsutbildningar </a:t>
            </a:r>
            <a:r>
              <a:rPr lang="sv-SE" sz="1800" dirty="0"/>
              <a:t>för att bli ”Hälsoguide-MAT” med inriktning mot äldre har </a:t>
            </a:r>
            <a:r>
              <a:rPr lang="sv-SE" sz="1800" dirty="0" smtClean="0"/>
              <a:t>genomförts i alla tre länsdelar. </a:t>
            </a:r>
            <a:r>
              <a:rPr lang="sv-SE" sz="1800" dirty="0"/>
              <a:t>Deltagare var bland annat </a:t>
            </a:r>
            <a:r>
              <a:rPr lang="sv-SE" sz="1800" dirty="0" smtClean="0"/>
              <a:t>personal </a:t>
            </a:r>
            <a:r>
              <a:rPr lang="sv-SE" sz="1800" dirty="0"/>
              <a:t>inom hemtjänsten och äldreomsorgen.  </a:t>
            </a:r>
          </a:p>
          <a:p>
            <a:pPr marL="342900" indent="-342900">
              <a:spcAft>
                <a:spcPts val="800"/>
              </a:spcAft>
              <a:buFont typeface="Arial" panose="020B0604020202020204" pitchFamily="34" charset="0"/>
              <a:buChar char="•"/>
            </a:pPr>
            <a:r>
              <a:rPr lang="sv-SE" sz="1800" dirty="0"/>
              <a:t>Utbildning för att bli diplomerad matrådgivare har genomförts för berörd personal</a:t>
            </a:r>
            <a:r>
              <a:rPr lang="sv-SE" sz="1800" dirty="0" smtClean="0"/>
              <a:t>.</a:t>
            </a:r>
          </a:p>
          <a:p>
            <a:pPr marL="342900" indent="-342900">
              <a:spcAft>
                <a:spcPts val="800"/>
              </a:spcAft>
              <a:buFont typeface="Arial" panose="020B0604020202020204" pitchFamily="34" charset="0"/>
              <a:buChar char="•"/>
            </a:pPr>
            <a:r>
              <a:rPr lang="sv-SE" sz="1800" dirty="0" smtClean="0"/>
              <a:t>Utbildning </a:t>
            </a:r>
            <a:r>
              <a:rPr lang="sv-SE" sz="1800" dirty="0"/>
              <a:t>för ST-läkare där en del av dagen handlade om hållbara och hälsosamma matvanor. Dagen är en obligatorisk del i ST-utbildningen. </a:t>
            </a:r>
            <a:endParaRPr lang="sv-SE" sz="1800" dirty="0" smtClean="0"/>
          </a:p>
          <a:p>
            <a:pPr marL="342900" indent="-342900">
              <a:spcAft>
                <a:spcPts val="800"/>
              </a:spcAft>
              <a:buFont typeface="Arial" panose="020B0604020202020204" pitchFamily="34" charset="0"/>
              <a:buChar char="•"/>
            </a:pPr>
            <a:r>
              <a:rPr lang="sv-SE" sz="1800" dirty="0"/>
              <a:t>Upprepade utbildningar för Hälsoguider, invånare med utländsk bakgrund, som sprider vidare kunskap, i detta fall om hälsosamma matvanor. </a:t>
            </a:r>
          </a:p>
          <a:p>
            <a:pPr marL="342900" indent="-342900">
              <a:spcAft>
                <a:spcPts val="800"/>
              </a:spcAft>
              <a:buFont typeface="Arial" panose="020B0604020202020204" pitchFamily="34" charset="0"/>
              <a:buChar char="•"/>
            </a:pPr>
            <a:r>
              <a:rPr lang="sv-SE" sz="1800" dirty="0"/>
              <a:t>Föreläsning för Jönköpings kommuns måltidspersonal om de nya kostråden och matens påverkan på hälsan.</a:t>
            </a:r>
          </a:p>
          <a:p>
            <a:pPr marL="342900" indent="-342900">
              <a:spcAft>
                <a:spcPts val="800"/>
              </a:spcAft>
              <a:buFont typeface="Arial" panose="020B0604020202020204" pitchFamily="34" charset="0"/>
              <a:buChar char="•"/>
            </a:pPr>
            <a:r>
              <a:rPr lang="sv-SE" sz="1800" dirty="0"/>
              <a:t>M</a:t>
            </a:r>
            <a:r>
              <a:rPr lang="sv-SE" sz="1800" dirty="0" smtClean="0"/>
              <a:t>aterial </a:t>
            </a:r>
            <a:r>
              <a:rPr lang="sv-SE" sz="1800" dirty="0"/>
              <a:t>om säsongsanpassade småländska </a:t>
            </a:r>
            <a:r>
              <a:rPr lang="sv-SE" sz="1800" dirty="0" smtClean="0"/>
              <a:t>råvaror, Regional </a:t>
            </a:r>
            <a:r>
              <a:rPr lang="sv-SE" sz="1800" dirty="0"/>
              <a:t>Utveckling </a:t>
            </a:r>
            <a:r>
              <a:rPr lang="sv-SE" sz="1800" dirty="0" smtClean="0"/>
              <a:t>har tagit fram material. </a:t>
            </a:r>
            <a:endParaRPr lang="sv-SE" sz="1800" dirty="0"/>
          </a:p>
          <a:p>
            <a:pPr marL="342900" indent="-342900">
              <a:spcAft>
                <a:spcPts val="800"/>
              </a:spcAft>
              <a:buFont typeface="Arial" panose="020B0604020202020204" pitchFamily="34" charset="0"/>
              <a:buChar char="•"/>
            </a:pPr>
            <a:endParaRPr lang="sv-SE" sz="1800" dirty="0"/>
          </a:p>
        </p:txBody>
      </p:sp>
    </p:spTree>
    <p:extLst>
      <p:ext uri="{BB962C8B-B14F-4D97-AF65-F5344CB8AC3E}">
        <p14:creationId xmlns:p14="http://schemas.microsoft.com/office/powerpoint/2010/main" val="39223740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389032" y="210721"/>
            <a:ext cx="9360000" cy="1923724"/>
          </a:xfrm>
        </p:spPr>
        <p:txBody>
          <a:bodyPr/>
          <a:lstStyle/>
          <a:p>
            <a:r>
              <a:rPr lang="sv-SE" dirty="0" smtClean="0"/>
              <a:t>Aktiviteter, med syfte att implementera kostpolicyn, som genomförts under 2025</a:t>
            </a:r>
            <a:br>
              <a:rPr lang="sv-SE" dirty="0" smtClean="0"/>
            </a:br>
            <a:endParaRPr lang="sv-SE" dirty="0"/>
          </a:p>
        </p:txBody>
      </p:sp>
      <p:sp>
        <p:nvSpPr>
          <p:cNvPr id="2" name="Platshållare för innehåll 1"/>
          <p:cNvSpPr>
            <a:spLocks noGrp="1"/>
          </p:cNvSpPr>
          <p:nvPr>
            <p:ph sz="quarter" idx="10"/>
          </p:nvPr>
        </p:nvSpPr>
        <p:spPr>
          <a:xfrm>
            <a:off x="1455178" y="1611225"/>
            <a:ext cx="9471439" cy="4604848"/>
          </a:xfrm>
        </p:spPr>
        <p:txBody>
          <a:bodyPr/>
          <a:lstStyle/>
          <a:p>
            <a:pPr>
              <a:spcAft>
                <a:spcPts val="800"/>
              </a:spcAft>
            </a:pPr>
            <a:endParaRPr lang="sv-SE" sz="1500" dirty="0"/>
          </a:p>
          <a:p>
            <a:pPr marL="342900" indent="-342900">
              <a:spcAft>
                <a:spcPts val="800"/>
              </a:spcAft>
              <a:buFont typeface="Arial" panose="020B0604020202020204" pitchFamily="34" charset="0"/>
              <a:buChar char="•"/>
            </a:pPr>
            <a:endParaRPr lang="sv-SE" sz="1500" dirty="0"/>
          </a:p>
        </p:txBody>
      </p:sp>
      <p:sp>
        <p:nvSpPr>
          <p:cNvPr id="4" name="textruta 3"/>
          <p:cNvSpPr txBox="1"/>
          <p:nvPr/>
        </p:nvSpPr>
        <p:spPr>
          <a:xfrm>
            <a:off x="1455178" y="1611225"/>
            <a:ext cx="9880590" cy="4791055"/>
          </a:xfrm>
          <a:prstGeom prst="rect">
            <a:avLst/>
          </a:prstGeom>
          <a:noFill/>
        </p:spPr>
        <p:txBody>
          <a:bodyPr wrap="square" rtlCol="0">
            <a:spAutoFit/>
          </a:bodyPr>
          <a:lstStyle/>
          <a:p>
            <a:pPr>
              <a:spcAft>
                <a:spcPts val="800"/>
              </a:spcAft>
              <a:buClr>
                <a:srgbClr val="B1063A"/>
              </a:buClr>
            </a:pPr>
            <a:r>
              <a:rPr lang="sv-SE" dirty="0"/>
              <a:t>Område måltid har: </a:t>
            </a:r>
          </a:p>
          <a:p>
            <a:pPr marL="342900" indent="-342900">
              <a:spcAft>
                <a:spcPts val="800"/>
              </a:spcAft>
              <a:buClr>
                <a:srgbClr val="B1063A"/>
              </a:buClr>
              <a:buFont typeface="Arial" panose="020B0604020202020204" pitchFamily="34" charset="0"/>
              <a:buChar char="•"/>
            </a:pPr>
            <a:r>
              <a:rPr lang="sv-SE" dirty="0"/>
              <a:t>u</a:t>
            </a:r>
            <a:r>
              <a:rPr lang="sv-SE" dirty="0" smtClean="0"/>
              <a:t>tvecklat klimatmärkning </a:t>
            </a:r>
            <a:r>
              <a:rPr lang="sv-SE" dirty="0"/>
              <a:t>på patienternas á </a:t>
            </a:r>
            <a:r>
              <a:rPr lang="sv-SE" dirty="0" smtClean="0"/>
              <a:t>la cartemeny och restaurangmenyn. </a:t>
            </a:r>
            <a:r>
              <a:rPr lang="sv-SE" dirty="0"/>
              <a:t>Klimatmärkningen underlättar för inneliggande patienter att göra ett medvetet val vid val av maträtt ur klimatsynpunkt.</a:t>
            </a:r>
          </a:p>
          <a:p>
            <a:pPr marL="342900" indent="-342900">
              <a:spcAft>
                <a:spcPts val="800"/>
              </a:spcAft>
              <a:buClr>
                <a:srgbClr val="B1063A"/>
              </a:buClr>
              <a:buFont typeface="Arial" panose="020B0604020202020204" pitchFamily="34" charset="0"/>
              <a:buChar char="•"/>
            </a:pPr>
            <a:r>
              <a:rPr lang="sv-SE" dirty="0" smtClean="0"/>
              <a:t>tillsammans </a:t>
            </a:r>
            <a:r>
              <a:rPr lang="sv-SE" dirty="0"/>
              <a:t>med dietister och logopeder arbetat fram en ny mellanmålsmeny som </a:t>
            </a:r>
            <a:r>
              <a:rPr lang="sv-SE" dirty="0" smtClean="0"/>
              <a:t>lanserades </a:t>
            </a:r>
            <a:r>
              <a:rPr lang="sv-SE" dirty="0"/>
              <a:t>i början av 2025</a:t>
            </a:r>
            <a:r>
              <a:rPr lang="sv-SE" dirty="0" smtClean="0"/>
              <a:t>.</a:t>
            </a:r>
          </a:p>
          <a:p>
            <a:pPr marL="342900" indent="-342900">
              <a:spcAft>
                <a:spcPts val="800"/>
              </a:spcAft>
              <a:buClr>
                <a:srgbClr val="B1063A"/>
              </a:buClr>
              <a:buFont typeface="Arial" panose="020B0604020202020204" pitchFamily="34" charset="0"/>
              <a:buChar char="•"/>
            </a:pPr>
            <a:r>
              <a:rPr lang="sv-SE" dirty="0" smtClean="0"/>
              <a:t>beslutat om gemensamma riktlinjer för restaurangernas måltider.</a:t>
            </a:r>
            <a:endParaRPr lang="sv-SE" dirty="0"/>
          </a:p>
          <a:p>
            <a:pPr marL="342900" indent="-342900">
              <a:spcAft>
                <a:spcPts val="800"/>
              </a:spcAft>
              <a:buClr>
                <a:srgbClr val="B1063A"/>
              </a:buClr>
              <a:buFont typeface="Arial" panose="020B0604020202020204" pitchFamily="34" charset="0"/>
              <a:buChar char="•"/>
            </a:pPr>
            <a:r>
              <a:rPr lang="sv-SE" dirty="0" smtClean="0"/>
              <a:t>genomfört </a:t>
            </a:r>
            <a:r>
              <a:rPr lang="sv-SE" dirty="0"/>
              <a:t>aktiviteter i samband med matsvinnsveckan (v. 39). </a:t>
            </a:r>
          </a:p>
          <a:p>
            <a:pPr marL="342900" indent="-342900">
              <a:spcAft>
                <a:spcPts val="800"/>
              </a:spcAft>
              <a:buClr>
                <a:srgbClr val="B1063A"/>
              </a:buClr>
              <a:buFont typeface="Arial" panose="020B0604020202020204" pitchFamily="34" charset="0"/>
              <a:buChar char="•"/>
            </a:pPr>
            <a:r>
              <a:rPr lang="sv-SE" dirty="0" smtClean="0"/>
              <a:t>gett </a:t>
            </a:r>
            <a:r>
              <a:rPr lang="sv-SE" dirty="0"/>
              <a:t>information och haft dialog med kostombud och vårdenhetschefer om vattentrappan.</a:t>
            </a:r>
          </a:p>
          <a:p>
            <a:pPr marL="342900" indent="-342900">
              <a:spcAft>
                <a:spcPts val="800"/>
              </a:spcAft>
              <a:buClr>
                <a:srgbClr val="B1063A"/>
              </a:buClr>
              <a:buFont typeface="Arial" panose="020B0604020202020204" pitchFamily="34" charset="0"/>
              <a:buChar char="•"/>
            </a:pPr>
            <a:r>
              <a:rPr lang="sv-SE" dirty="0" smtClean="0"/>
              <a:t>redovisat </a:t>
            </a:r>
            <a:r>
              <a:rPr lang="sv-SE" dirty="0"/>
              <a:t>statistik och haft åtgärdsdialoger kopplat till matsvinn i samband med kostombudsträffar och vid kunddialoger med vårdavdelningar</a:t>
            </a:r>
            <a:r>
              <a:rPr lang="sv-SE" dirty="0" smtClean="0"/>
              <a:t>. </a:t>
            </a:r>
          </a:p>
          <a:p>
            <a:pPr>
              <a:spcAft>
                <a:spcPts val="800"/>
              </a:spcAft>
              <a:buClr>
                <a:srgbClr val="B1063A"/>
              </a:buClr>
            </a:pPr>
            <a:r>
              <a:rPr lang="sv-SE" dirty="0" smtClean="0"/>
              <a:t>Område måltid och Regional utveckling har tillsammans haft dialog med ett antal lokala matproducenter</a:t>
            </a:r>
            <a:r>
              <a:rPr lang="sv-SE" dirty="0"/>
              <a:t>.</a:t>
            </a:r>
          </a:p>
          <a:p>
            <a:endParaRPr lang="sv-SE" dirty="0"/>
          </a:p>
        </p:txBody>
      </p:sp>
    </p:spTree>
    <p:extLst>
      <p:ext uri="{BB962C8B-B14F-4D97-AF65-F5344CB8AC3E}">
        <p14:creationId xmlns:p14="http://schemas.microsoft.com/office/powerpoint/2010/main" val="21620294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309728" y="587886"/>
            <a:ext cx="9950243" cy="1296000"/>
          </a:xfrm>
        </p:spPr>
        <p:txBody>
          <a:bodyPr/>
          <a:lstStyle/>
          <a:p>
            <a:r>
              <a:rPr lang="sv-SE" dirty="0"/>
              <a:t>Klimatpåverkan </a:t>
            </a:r>
            <a:r>
              <a:rPr lang="sv-SE" dirty="0" smtClean="0"/>
              <a:t>– livsmedelsinköp Region Jönköpings län </a:t>
            </a:r>
            <a:r>
              <a:rPr lang="sv-SE" sz="3200" dirty="0" smtClean="0"/>
              <a:t>(</a:t>
            </a:r>
            <a:r>
              <a:rPr lang="sv-SE" sz="3200" dirty="0"/>
              <a:t>kg </a:t>
            </a:r>
            <a:r>
              <a:rPr lang="sv-SE" sz="3200" dirty="0" smtClean="0"/>
              <a:t>koldioxidekvivalenter/kg</a:t>
            </a:r>
            <a:r>
              <a:rPr lang="sv-SE" sz="3200" dirty="0"/>
              <a:t>)</a:t>
            </a:r>
          </a:p>
        </p:txBody>
      </p:sp>
      <p:sp>
        <p:nvSpPr>
          <p:cNvPr id="8" name="Ellips 7"/>
          <p:cNvSpPr/>
          <p:nvPr/>
        </p:nvSpPr>
        <p:spPr>
          <a:xfrm>
            <a:off x="10557971" y="272276"/>
            <a:ext cx="1404000" cy="1404000"/>
          </a:xfrm>
          <a:prstGeom prst="ellipse">
            <a:avLst/>
          </a:prstGeom>
          <a:solidFill>
            <a:srgbClr val="FDE7E8"/>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790726"/>
              </a:solidFill>
              <a:latin typeface="+mj-lt"/>
            </a:endParaRPr>
          </a:p>
        </p:txBody>
      </p:sp>
      <p:sp>
        <p:nvSpPr>
          <p:cNvPr id="9" name="textruta 8"/>
          <p:cNvSpPr txBox="1"/>
          <p:nvPr/>
        </p:nvSpPr>
        <p:spPr>
          <a:xfrm>
            <a:off x="10905547" y="712666"/>
            <a:ext cx="708848" cy="523220"/>
          </a:xfrm>
          <a:prstGeom prst="rect">
            <a:avLst/>
          </a:prstGeom>
          <a:noFill/>
        </p:spPr>
        <p:txBody>
          <a:bodyPr wrap="none" rtlCol="0">
            <a:spAutoFit/>
          </a:bodyPr>
          <a:lstStyle/>
          <a:p>
            <a:r>
              <a:rPr lang="sv-SE" sz="2800" dirty="0" smtClean="0">
                <a:solidFill>
                  <a:srgbClr val="791121"/>
                </a:solidFill>
                <a:latin typeface="Arial Narrow" panose="020B0606020202030204" pitchFamily="34" charset="0"/>
              </a:rPr>
              <a:t>RJL</a:t>
            </a:r>
            <a:endParaRPr lang="sv-SE" sz="2800" dirty="0">
              <a:solidFill>
                <a:srgbClr val="791121"/>
              </a:solidFill>
              <a:latin typeface="Arial Narrow" panose="020B0606020202030204" pitchFamily="34" charset="0"/>
            </a:endParaRPr>
          </a:p>
        </p:txBody>
      </p:sp>
      <p:sp>
        <p:nvSpPr>
          <p:cNvPr id="4" name="textruta 3"/>
          <p:cNvSpPr txBox="1"/>
          <p:nvPr/>
        </p:nvSpPr>
        <p:spPr>
          <a:xfrm>
            <a:off x="9530861" y="3077308"/>
            <a:ext cx="2033953" cy="461665"/>
          </a:xfrm>
          <a:prstGeom prst="rect">
            <a:avLst/>
          </a:prstGeom>
          <a:noFill/>
        </p:spPr>
        <p:txBody>
          <a:bodyPr wrap="square" rtlCol="0">
            <a:spAutoFit/>
          </a:bodyPr>
          <a:lstStyle/>
          <a:p>
            <a:r>
              <a:rPr lang="sv-SE" sz="1200" dirty="0" smtClean="0"/>
              <a:t>Mål 2025: </a:t>
            </a:r>
            <a:br>
              <a:rPr lang="sv-SE" sz="1200" dirty="0" smtClean="0"/>
            </a:br>
            <a:r>
              <a:rPr lang="sv-SE" sz="1200" dirty="0" smtClean="0"/>
              <a:t>Minska jämfört med 2019</a:t>
            </a:r>
            <a:endParaRPr lang="sv-SE" sz="1200" dirty="0"/>
          </a:p>
        </p:txBody>
      </p:sp>
      <p:graphicFrame>
        <p:nvGraphicFramePr>
          <p:cNvPr id="7" name="Diagram 6"/>
          <p:cNvGraphicFramePr/>
          <p:nvPr>
            <p:extLst>
              <p:ext uri="{D42A27DB-BD31-4B8C-83A1-F6EECF244321}">
                <p14:modId xmlns:p14="http://schemas.microsoft.com/office/powerpoint/2010/main" val="2544636149"/>
              </p:ext>
            </p:extLst>
          </p:nvPr>
        </p:nvGraphicFramePr>
        <p:xfrm>
          <a:off x="1531620" y="2199496"/>
          <a:ext cx="7863840" cy="33897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572880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smtClean="0"/>
              <a:t>Klimatpåverkan per livsmedelsgrupp – område måltid</a:t>
            </a:r>
            <a:br>
              <a:rPr lang="sv-SE" dirty="0" smtClean="0"/>
            </a:br>
            <a:endParaRPr lang="sv-SE" dirty="0"/>
          </a:p>
        </p:txBody>
      </p:sp>
      <p:sp>
        <p:nvSpPr>
          <p:cNvPr id="4" name="Platshållare för bild 3"/>
          <p:cNvSpPr>
            <a:spLocks noGrp="1"/>
          </p:cNvSpPr>
          <p:nvPr>
            <p:ph type="pic" sz="quarter" idx="14"/>
          </p:nvPr>
        </p:nvSpPr>
        <p:spPr/>
      </p:sp>
      <p:sp>
        <p:nvSpPr>
          <p:cNvPr id="7" name="Ellips 6"/>
          <p:cNvSpPr/>
          <p:nvPr/>
        </p:nvSpPr>
        <p:spPr>
          <a:xfrm>
            <a:off x="10557971" y="272276"/>
            <a:ext cx="1404000" cy="1404000"/>
          </a:xfrm>
          <a:prstGeom prst="ellipse">
            <a:avLst/>
          </a:prstGeom>
          <a:solidFill>
            <a:srgbClr val="FDE7E8"/>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790726"/>
              </a:solidFill>
              <a:latin typeface="+mj-lt"/>
            </a:endParaRPr>
          </a:p>
        </p:txBody>
      </p:sp>
      <p:sp>
        <p:nvSpPr>
          <p:cNvPr id="8" name="textruta 7"/>
          <p:cNvSpPr txBox="1"/>
          <p:nvPr/>
        </p:nvSpPr>
        <p:spPr>
          <a:xfrm>
            <a:off x="10905547" y="712666"/>
            <a:ext cx="708848" cy="523220"/>
          </a:xfrm>
          <a:prstGeom prst="rect">
            <a:avLst/>
          </a:prstGeom>
          <a:noFill/>
        </p:spPr>
        <p:txBody>
          <a:bodyPr wrap="none" rtlCol="0">
            <a:spAutoFit/>
          </a:bodyPr>
          <a:lstStyle/>
          <a:p>
            <a:r>
              <a:rPr lang="sv-SE" sz="2800" dirty="0" smtClean="0">
                <a:solidFill>
                  <a:srgbClr val="791121"/>
                </a:solidFill>
                <a:latin typeface="Arial Narrow" panose="020B0606020202030204" pitchFamily="34" charset="0"/>
              </a:rPr>
              <a:t>RJL</a:t>
            </a:r>
            <a:endParaRPr lang="sv-SE" sz="2800" dirty="0">
              <a:solidFill>
                <a:srgbClr val="791121"/>
              </a:solidFill>
              <a:latin typeface="Arial Narrow" panose="020B0606020202030204" pitchFamily="34" charset="0"/>
            </a:endParaRPr>
          </a:p>
        </p:txBody>
      </p:sp>
      <p:graphicFrame>
        <p:nvGraphicFramePr>
          <p:cNvPr id="10" name="Diagram 9"/>
          <p:cNvGraphicFramePr>
            <a:graphicFrameLocks/>
          </p:cNvGraphicFramePr>
          <p:nvPr>
            <p:extLst>
              <p:ext uri="{D42A27DB-BD31-4B8C-83A1-F6EECF244321}">
                <p14:modId xmlns:p14="http://schemas.microsoft.com/office/powerpoint/2010/main" val="1550633000"/>
              </p:ext>
            </p:extLst>
          </p:nvPr>
        </p:nvGraphicFramePr>
        <p:xfrm>
          <a:off x="1150190" y="2033587"/>
          <a:ext cx="10464205" cy="37924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143802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smtClean="0"/>
              <a:t>Klimatpåverkan från olika typer av kött – område måltid</a:t>
            </a:r>
            <a:br>
              <a:rPr lang="sv-SE" dirty="0" smtClean="0"/>
            </a:br>
            <a:endParaRPr lang="sv-SE" dirty="0"/>
          </a:p>
        </p:txBody>
      </p:sp>
      <p:sp>
        <p:nvSpPr>
          <p:cNvPr id="4" name="Platshållare för bild 3"/>
          <p:cNvSpPr>
            <a:spLocks noGrp="1"/>
          </p:cNvSpPr>
          <p:nvPr>
            <p:ph type="pic" sz="quarter" idx="14"/>
          </p:nvPr>
        </p:nvSpPr>
        <p:spPr/>
      </p:sp>
      <p:sp>
        <p:nvSpPr>
          <p:cNvPr id="6" name="Ellips 5"/>
          <p:cNvSpPr/>
          <p:nvPr/>
        </p:nvSpPr>
        <p:spPr>
          <a:xfrm>
            <a:off x="10557971" y="272276"/>
            <a:ext cx="1404000" cy="1404000"/>
          </a:xfrm>
          <a:prstGeom prst="ellipse">
            <a:avLst/>
          </a:prstGeom>
          <a:solidFill>
            <a:srgbClr val="FDE7E8"/>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790726"/>
              </a:solidFill>
              <a:latin typeface="+mj-lt"/>
            </a:endParaRPr>
          </a:p>
        </p:txBody>
      </p:sp>
      <p:sp>
        <p:nvSpPr>
          <p:cNvPr id="7" name="textruta 6"/>
          <p:cNvSpPr txBox="1"/>
          <p:nvPr/>
        </p:nvSpPr>
        <p:spPr>
          <a:xfrm>
            <a:off x="10905547" y="712666"/>
            <a:ext cx="708848" cy="523220"/>
          </a:xfrm>
          <a:prstGeom prst="rect">
            <a:avLst/>
          </a:prstGeom>
          <a:noFill/>
        </p:spPr>
        <p:txBody>
          <a:bodyPr wrap="none" rtlCol="0">
            <a:spAutoFit/>
          </a:bodyPr>
          <a:lstStyle/>
          <a:p>
            <a:r>
              <a:rPr lang="sv-SE" sz="2800" dirty="0" smtClean="0">
                <a:solidFill>
                  <a:srgbClr val="791121"/>
                </a:solidFill>
                <a:latin typeface="Arial Narrow" panose="020B0606020202030204" pitchFamily="34" charset="0"/>
              </a:rPr>
              <a:t>RJL</a:t>
            </a:r>
            <a:endParaRPr lang="sv-SE" sz="2800" dirty="0">
              <a:solidFill>
                <a:srgbClr val="791121"/>
              </a:solidFill>
              <a:latin typeface="Arial Narrow" panose="020B0606020202030204" pitchFamily="34" charset="0"/>
            </a:endParaRPr>
          </a:p>
        </p:txBody>
      </p:sp>
      <p:graphicFrame>
        <p:nvGraphicFramePr>
          <p:cNvPr id="10" name="Diagram 9"/>
          <p:cNvGraphicFramePr>
            <a:graphicFrameLocks/>
          </p:cNvGraphicFramePr>
          <p:nvPr>
            <p:extLst>
              <p:ext uri="{D42A27DB-BD31-4B8C-83A1-F6EECF244321}">
                <p14:modId xmlns:p14="http://schemas.microsoft.com/office/powerpoint/2010/main" val="622003284"/>
              </p:ext>
            </p:extLst>
          </p:nvPr>
        </p:nvGraphicFramePr>
        <p:xfrm>
          <a:off x="1519237" y="2068138"/>
          <a:ext cx="9989140" cy="371870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08916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smtClean="0"/>
              <a:t>Inköpsmängder (kg) av olika typer av </a:t>
            </a:r>
            <a:br>
              <a:rPr lang="sv-SE" dirty="0" smtClean="0"/>
            </a:br>
            <a:r>
              <a:rPr lang="sv-SE" dirty="0" smtClean="0"/>
              <a:t>kött – område måltid</a:t>
            </a:r>
            <a:br>
              <a:rPr lang="sv-SE" dirty="0" smtClean="0"/>
            </a:br>
            <a:endParaRPr lang="sv-SE" dirty="0"/>
          </a:p>
        </p:txBody>
      </p:sp>
      <p:sp>
        <p:nvSpPr>
          <p:cNvPr id="4" name="Platshållare för bild 3"/>
          <p:cNvSpPr>
            <a:spLocks noGrp="1"/>
          </p:cNvSpPr>
          <p:nvPr>
            <p:ph type="pic" sz="quarter" idx="14"/>
          </p:nvPr>
        </p:nvSpPr>
        <p:spPr/>
      </p:sp>
      <p:sp>
        <p:nvSpPr>
          <p:cNvPr id="6" name="Ellips 5"/>
          <p:cNvSpPr/>
          <p:nvPr/>
        </p:nvSpPr>
        <p:spPr>
          <a:xfrm>
            <a:off x="10557971" y="272276"/>
            <a:ext cx="1404000" cy="1404000"/>
          </a:xfrm>
          <a:prstGeom prst="ellipse">
            <a:avLst/>
          </a:prstGeom>
          <a:solidFill>
            <a:srgbClr val="FDE7E8"/>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790726"/>
              </a:solidFill>
              <a:latin typeface="+mj-lt"/>
            </a:endParaRPr>
          </a:p>
        </p:txBody>
      </p:sp>
      <p:sp>
        <p:nvSpPr>
          <p:cNvPr id="7" name="textruta 6"/>
          <p:cNvSpPr txBox="1"/>
          <p:nvPr/>
        </p:nvSpPr>
        <p:spPr>
          <a:xfrm>
            <a:off x="10905547" y="712666"/>
            <a:ext cx="708848" cy="523220"/>
          </a:xfrm>
          <a:prstGeom prst="rect">
            <a:avLst/>
          </a:prstGeom>
          <a:noFill/>
        </p:spPr>
        <p:txBody>
          <a:bodyPr wrap="none" rtlCol="0">
            <a:spAutoFit/>
          </a:bodyPr>
          <a:lstStyle/>
          <a:p>
            <a:r>
              <a:rPr lang="sv-SE" sz="2800" dirty="0" smtClean="0">
                <a:solidFill>
                  <a:srgbClr val="791121"/>
                </a:solidFill>
                <a:latin typeface="Arial Narrow" panose="020B0606020202030204" pitchFamily="34" charset="0"/>
              </a:rPr>
              <a:t>RJL</a:t>
            </a:r>
            <a:endParaRPr lang="sv-SE" sz="2800" dirty="0">
              <a:solidFill>
                <a:srgbClr val="791121"/>
              </a:solidFill>
              <a:latin typeface="Arial Narrow" panose="020B0606020202030204" pitchFamily="34" charset="0"/>
            </a:endParaRPr>
          </a:p>
        </p:txBody>
      </p:sp>
      <p:graphicFrame>
        <p:nvGraphicFramePr>
          <p:cNvPr id="9" name="Diagram 8"/>
          <p:cNvGraphicFramePr>
            <a:graphicFrameLocks/>
          </p:cNvGraphicFramePr>
          <p:nvPr>
            <p:extLst>
              <p:ext uri="{D42A27DB-BD31-4B8C-83A1-F6EECF244321}">
                <p14:modId xmlns:p14="http://schemas.microsoft.com/office/powerpoint/2010/main" val="1273171974"/>
              </p:ext>
            </p:extLst>
          </p:nvPr>
        </p:nvGraphicFramePr>
        <p:xfrm>
          <a:off x="1439999" y="2144805"/>
          <a:ext cx="10174396" cy="37334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61946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0"/>
          </p:nvPr>
        </p:nvSpPr>
        <p:spPr/>
        <p:txBody>
          <a:bodyPr/>
          <a:lstStyle/>
          <a:p>
            <a:endParaRPr lang="sv-SE" dirty="0"/>
          </a:p>
        </p:txBody>
      </p:sp>
      <p:sp>
        <p:nvSpPr>
          <p:cNvPr id="3" name="Rubrik 2"/>
          <p:cNvSpPr>
            <a:spLocks noGrp="1"/>
          </p:cNvSpPr>
          <p:nvPr>
            <p:ph type="title"/>
          </p:nvPr>
        </p:nvSpPr>
        <p:spPr/>
        <p:txBody>
          <a:bodyPr/>
          <a:lstStyle/>
          <a:p>
            <a:r>
              <a:rPr lang="sv-SE" dirty="0" smtClean="0"/>
              <a:t>Andel vegetariska restaurangportioner – Eksjö</a:t>
            </a:r>
            <a:br>
              <a:rPr lang="sv-SE" dirty="0" smtClean="0"/>
            </a:br>
            <a:endParaRPr lang="sv-SE" dirty="0"/>
          </a:p>
        </p:txBody>
      </p:sp>
      <p:sp>
        <p:nvSpPr>
          <p:cNvPr id="7" name="Ellips 6"/>
          <p:cNvSpPr/>
          <p:nvPr/>
        </p:nvSpPr>
        <p:spPr>
          <a:xfrm>
            <a:off x="10557971" y="272276"/>
            <a:ext cx="1404000" cy="1404000"/>
          </a:xfrm>
          <a:prstGeom prst="ellipse">
            <a:avLst/>
          </a:prstGeom>
          <a:solidFill>
            <a:srgbClr val="FDE7E8"/>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790726"/>
              </a:solidFill>
              <a:latin typeface="+mj-lt"/>
            </a:endParaRPr>
          </a:p>
        </p:txBody>
      </p:sp>
      <p:sp>
        <p:nvSpPr>
          <p:cNvPr id="9" name="textruta 8"/>
          <p:cNvSpPr txBox="1"/>
          <p:nvPr/>
        </p:nvSpPr>
        <p:spPr>
          <a:xfrm>
            <a:off x="10667119" y="374111"/>
            <a:ext cx="1212881" cy="1200329"/>
          </a:xfrm>
          <a:prstGeom prst="rect">
            <a:avLst/>
          </a:prstGeom>
          <a:noFill/>
        </p:spPr>
        <p:txBody>
          <a:bodyPr wrap="square" rtlCol="0">
            <a:spAutoFit/>
          </a:bodyPr>
          <a:lstStyle/>
          <a:p>
            <a:pPr algn="ctr"/>
            <a:r>
              <a:rPr lang="sv-SE" sz="2400" dirty="0" err="1" smtClean="0">
                <a:solidFill>
                  <a:srgbClr val="791121"/>
                </a:solidFill>
                <a:latin typeface="Arial Narrow" panose="020B0606020202030204" pitchFamily="34" charset="0"/>
              </a:rPr>
              <a:t>Restau</a:t>
            </a:r>
            <a:r>
              <a:rPr lang="sv-SE" sz="2400" dirty="0" smtClean="0">
                <a:solidFill>
                  <a:srgbClr val="791121"/>
                </a:solidFill>
                <a:latin typeface="Arial Narrow" panose="020B0606020202030204" pitchFamily="34" charset="0"/>
              </a:rPr>
              <a:t>-rang-kunder</a:t>
            </a:r>
            <a:endParaRPr lang="sv-SE" sz="2400" dirty="0">
              <a:solidFill>
                <a:srgbClr val="791121"/>
              </a:solidFill>
              <a:latin typeface="Arial Narrow" panose="020B0606020202030204" pitchFamily="34" charset="0"/>
            </a:endParaRPr>
          </a:p>
        </p:txBody>
      </p:sp>
      <p:graphicFrame>
        <p:nvGraphicFramePr>
          <p:cNvPr id="8" name="Diagram 7"/>
          <p:cNvGraphicFramePr>
            <a:graphicFrameLocks/>
          </p:cNvGraphicFramePr>
          <p:nvPr>
            <p:extLst>
              <p:ext uri="{D42A27DB-BD31-4B8C-83A1-F6EECF244321}">
                <p14:modId xmlns:p14="http://schemas.microsoft.com/office/powerpoint/2010/main" val="1819716162"/>
              </p:ext>
            </p:extLst>
          </p:nvPr>
        </p:nvGraphicFramePr>
        <p:xfrm>
          <a:off x="1436875" y="2161674"/>
          <a:ext cx="9363125" cy="38143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7315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0"/>
          </p:nvPr>
        </p:nvSpPr>
        <p:spPr/>
        <p:txBody>
          <a:bodyPr/>
          <a:lstStyle/>
          <a:p>
            <a:endParaRPr lang="sv-SE" dirty="0"/>
          </a:p>
        </p:txBody>
      </p:sp>
      <p:sp>
        <p:nvSpPr>
          <p:cNvPr id="3" name="Rubrik 2"/>
          <p:cNvSpPr>
            <a:spLocks noGrp="1"/>
          </p:cNvSpPr>
          <p:nvPr>
            <p:ph type="title"/>
          </p:nvPr>
        </p:nvSpPr>
        <p:spPr>
          <a:xfrm>
            <a:off x="1410020" y="272276"/>
            <a:ext cx="9360000" cy="1923724"/>
          </a:xfrm>
        </p:spPr>
        <p:txBody>
          <a:bodyPr/>
          <a:lstStyle/>
          <a:p>
            <a:r>
              <a:rPr lang="sv-SE" dirty="0"/>
              <a:t>Andel hälsofika </a:t>
            </a:r>
            <a:r>
              <a:rPr lang="sv-SE" dirty="0" smtClean="0"/>
              <a:t>som </a:t>
            </a:r>
            <a:r>
              <a:rPr lang="sv-SE" dirty="0"/>
              <a:t>beställs </a:t>
            </a:r>
            <a:r>
              <a:rPr lang="sv-SE" dirty="0" smtClean="0"/>
              <a:t/>
            </a:r>
            <a:br>
              <a:rPr lang="sv-SE" dirty="0" smtClean="0"/>
            </a:br>
            <a:r>
              <a:rPr lang="sv-SE" dirty="0" smtClean="0"/>
              <a:t>från </a:t>
            </a:r>
            <a:r>
              <a:rPr lang="sv-SE" dirty="0"/>
              <a:t>område </a:t>
            </a:r>
            <a:r>
              <a:rPr lang="sv-SE" dirty="0" smtClean="0"/>
              <a:t>måltid (% av kr)</a:t>
            </a:r>
            <a:endParaRPr lang="sv-SE" dirty="0"/>
          </a:p>
        </p:txBody>
      </p:sp>
      <p:sp>
        <p:nvSpPr>
          <p:cNvPr id="10" name="Ellips 9"/>
          <p:cNvSpPr/>
          <p:nvPr/>
        </p:nvSpPr>
        <p:spPr>
          <a:xfrm>
            <a:off x="10557971" y="272276"/>
            <a:ext cx="1404000" cy="1404000"/>
          </a:xfrm>
          <a:prstGeom prst="ellipse">
            <a:avLst/>
          </a:prstGeom>
          <a:solidFill>
            <a:srgbClr val="FDE7E8"/>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790726"/>
              </a:solidFill>
              <a:latin typeface="+mj-lt"/>
            </a:endParaRPr>
          </a:p>
        </p:txBody>
      </p:sp>
      <p:sp>
        <p:nvSpPr>
          <p:cNvPr id="11" name="textruta 10"/>
          <p:cNvSpPr txBox="1"/>
          <p:nvPr/>
        </p:nvSpPr>
        <p:spPr>
          <a:xfrm>
            <a:off x="10620212" y="497222"/>
            <a:ext cx="1279517" cy="954107"/>
          </a:xfrm>
          <a:prstGeom prst="rect">
            <a:avLst/>
          </a:prstGeom>
          <a:noFill/>
        </p:spPr>
        <p:txBody>
          <a:bodyPr wrap="none" rtlCol="0">
            <a:spAutoFit/>
          </a:bodyPr>
          <a:lstStyle/>
          <a:p>
            <a:pPr algn="ctr"/>
            <a:r>
              <a:rPr lang="sv-SE" sz="2800" dirty="0" smtClean="0">
                <a:solidFill>
                  <a:srgbClr val="791121"/>
                </a:solidFill>
                <a:latin typeface="Arial Narrow" panose="020B0606020202030204" pitchFamily="34" charset="0"/>
              </a:rPr>
              <a:t>Med-</a:t>
            </a:r>
            <a:br>
              <a:rPr lang="sv-SE" sz="2800" dirty="0" smtClean="0">
                <a:solidFill>
                  <a:srgbClr val="791121"/>
                </a:solidFill>
                <a:latin typeface="Arial Narrow" panose="020B0606020202030204" pitchFamily="34" charset="0"/>
              </a:rPr>
            </a:br>
            <a:r>
              <a:rPr lang="sv-SE" sz="2800" dirty="0" smtClean="0">
                <a:solidFill>
                  <a:srgbClr val="791121"/>
                </a:solidFill>
                <a:latin typeface="Arial Narrow" panose="020B0606020202030204" pitchFamily="34" charset="0"/>
              </a:rPr>
              <a:t>arbetare</a:t>
            </a:r>
            <a:endParaRPr lang="sv-SE" sz="2800" dirty="0">
              <a:solidFill>
                <a:srgbClr val="791121"/>
              </a:solidFill>
              <a:latin typeface="Arial Narrow" panose="020B0606020202030204" pitchFamily="34" charset="0"/>
            </a:endParaRPr>
          </a:p>
        </p:txBody>
      </p:sp>
      <p:graphicFrame>
        <p:nvGraphicFramePr>
          <p:cNvPr id="7" name="Diagram 6"/>
          <p:cNvGraphicFramePr>
            <a:graphicFrameLocks/>
          </p:cNvGraphicFramePr>
          <p:nvPr>
            <p:extLst>
              <p:ext uri="{D42A27DB-BD31-4B8C-83A1-F6EECF244321}">
                <p14:modId xmlns:p14="http://schemas.microsoft.com/office/powerpoint/2010/main" val="3591953283"/>
              </p:ext>
            </p:extLst>
          </p:nvPr>
        </p:nvGraphicFramePr>
        <p:xfrm>
          <a:off x="1440000" y="2196000"/>
          <a:ext cx="9360000" cy="40576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69853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Andel </a:t>
            </a:r>
            <a:r>
              <a:rPr lang="sv-SE" dirty="0" smtClean="0"/>
              <a:t>listade invånare som deltagit </a:t>
            </a:r>
            <a:r>
              <a:rPr lang="sv-SE" dirty="0"/>
              <a:t>i </a:t>
            </a:r>
            <a:r>
              <a:rPr lang="sv-SE" dirty="0" smtClean="0"/>
              <a:t>hälsosamtal på sin vårdcentral (%)</a:t>
            </a:r>
            <a:endParaRPr lang="sv-SE" dirty="0"/>
          </a:p>
        </p:txBody>
      </p:sp>
      <p:sp>
        <p:nvSpPr>
          <p:cNvPr id="5" name="Ellips 4"/>
          <p:cNvSpPr/>
          <p:nvPr/>
        </p:nvSpPr>
        <p:spPr>
          <a:xfrm>
            <a:off x="10557971" y="272276"/>
            <a:ext cx="1404000" cy="1404000"/>
          </a:xfrm>
          <a:prstGeom prst="ellipse">
            <a:avLst/>
          </a:prstGeom>
          <a:solidFill>
            <a:srgbClr val="FDE7E8"/>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790726"/>
              </a:solidFill>
              <a:latin typeface="+mj-lt"/>
            </a:endParaRPr>
          </a:p>
        </p:txBody>
      </p:sp>
      <p:sp>
        <p:nvSpPr>
          <p:cNvPr id="4" name="textruta 3"/>
          <p:cNvSpPr txBox="1"/>
          <p:nvPr/>
        </p:nvSpPr>
        <p:spPr>
          <a:xfrm>
            <a:off x="10595366" y="638390"/>
            <a:ext cx="1329210" cy="523220"/>
          </a:xfrm>
          <a:prstGeom prst="rect">
            <a:avLst/>
          </a:prstGeom>
          <a:noFill/>
        </p:spPr>
        <p:txBody>
          <a:bodyPr wrap="none" rtlCol="0">
            <a:spAutoFit/>
          </a:bodyPr>
          <a:lstStyle/>
          <a:p>
            <a:r>
              <a:rPr lang="sv-SE" sz="2800" dirty="0" smtClean="0">
                <a:solidFill>
                  <a:srgbClr val="791121"/>
                </a:solidFill>
                <a:latin typeface="Arial Narrow" panose="020B0606020202030204" pitchFamily="34" charset="0"/>
              </a:rPr>
              <a:t>Invånare</a:t>
            </a:r>
            <a:endParaRPr lang="sv-SE" sz="2800" dirty="0">
              <a:solidFill>
                <a:srgbClr val="791121"/>
              </a:solidFill>
              <a:latin typeface="Arial Narrow" panose="020B0606020202030204" pitchFamily="34" charset="0"/>
            </a:endParaRPr>
          </a:p>
        </p:txBody>
      </p:sp>
      <p:graphicFrame>
        <p:nvGraphicFramePr>
          <p:cNvPr id="7" name="Diagram 6"/>
          <p:cNvGraphicFramePr>
            <a:graphicFrameLocks/>
          </p:cNvGraphicFramePr>
          <p:nvPr/>
        </p:nvGraphicFramePr>
        <p:xfrm>
          <a:off x="1440000" y="2196000"/>
          <a:ext cx="8782788" cy="37219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1896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0"/>
          </p:nvPr>
        </p:nvSpPr>
        <p:spPr/>
        <p:txBody>
          <a:bodyPr/>
          <a:lstStyle/>
          <a:p>
            <a:endParaRPr lang="sv-SE" dirty="0"/>
          </a:p>
        </p:txBody>
      </p:sp>
      <p:sp>
        <p:nvSpPr>
          <p:cNvPr id="3" name="Rubrik 2"/>
          <p:cNvSpPr>
            <a:spLocks noGrp="1"/>
          </p:cNvSpPr>
          <p:nvPr>
            <p:ph type="title"/>
          </p:nvPr>
        </p:nvSpPr>
        <p:spPr/>
        <p:txBody>
          <a:bodyPr/>
          <a:lstStyle/>
          <a:p>
            <a:r>
              <a:rPr lang="sv-SE" dirty="0"/>
              <a:t>Andel förstagångsföräldrar som </a:t>
            </a:r>
            <a:r>
              <a:rPr lang="sv-SE" dirty="0" smtClean="0"/>
              <a:t>deltagit </a:t>
            </a:r>
            <a:r>
              <a:rPr lang="sv-SE" dirty="0"/>
              <a:t>i </a:t>
            </a:r>
            <a:r>
              <a:rPr lang="sv-SE" dirty="0" smtClean="0"/>
              <a:t>hälsosamtal hos barnhälsovården (%)</a:t>
            </a:r>
            <a:endParaRPr lang="sv-SE" dirty="0"/>
          </a:p>
        </p:txBody>
      </p:sp>
      <p:sp>
        <p:nvSpPr>
          <p:cNvPr id="10" name="Ellips 9"/>
          <p:cNvSpPr/>
          <p:nvPr/>
        </p:nvSpPr>
        <p:spPr>
          <a:xfrm>
            <a:off x="10557971" y="272276"/>
            <a:ext cx="1404000" cy="1404000"/>
          </a:xfrm>
          <a:prstGeom prst="ellipse">
            <a:avLst/>
          </a:prstGeom>
          <a:solidFill>
            <a:srgbClr val="FDE7E8"/>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790726"/>
              </a:solidFill>
              <a:latin typeface="+mj-lt"/>
            </a:endParaRPr>
          </a:p>
        </p:txBody>
      </p:sp>
      <p:sp>
        <p:nvSpPr>
          <p:cNvPr id="11" name="textruta 10"/>
          <p:cNvSpPr txBox="1"/>
          <p:nvPr/>
        </p:nvSpPr>
        <p:spPr>
          <a:xfrm>
            <a:off x="10595366" y="638390"/>
            <a:ext cx="1329210" cy="523220"/>
          </a:xfrm>
          <a:prstGeom prst="rect">
            <a:avLst/>
          </a:prstGeom>
          <a:noFill/>
        </p:spPr>
        <p:txBody>
          <a:bodyPr wrap="none" rtlCol="0">
            <a:spAutoFit/>
          </a:bodyPr>
          <a:lstStyle/>
          <a:p>
            <a:r>
              <a:rPr lang="sv-SE" sz="2800" dirty="0" smtClean="0">
                <a:solidFill>
                  <a:srgbClr val="791121"/>
                </a:solidFill>
                <a:latin typeface="Arial Narrow" panose="020B0606020202030204" pitchFamily="34" charset="0"/>
              </a:rPr>
              <a:t>Invånare</a:t>
            </a:r>
            <a:endParaRPr lang="sv-SE" sz="2800" dirty="0">
              <a:solidFill>
                <a:srgbClr val="791121"/>
              </a:solidFill>
              <a:latin typeface="Arial Narrow" panose="020B0606020202030204" pitchFamily="34" charset="0"/>
            </a:endParaRPr>
          </a:p>
        </p:txBody>
      </p:sp>
      <p:graphicFrame>
        <p:nvGraphicFramePr>
          <p:cNvPr id="8" name="Diagram 7"/>
          <p:cNvGraphicFramePr>
            <a:graphicFrameLocks/>
          </p:cNvGraphicFramePr>
          <p:nvPr>
            <p:extLst>
              <p:ext uri="{D42A27DB-BD31-4B8C-83A1-F6EECF244321}">
                <p14:modId xmlns:p14="http://schemas.microsoft.com/office/powerpoint/2010/main" val="2733517192"/>
              </p:ext>
            </p:extLst>
          </p:nvPr>
        </p:nvGraphicFramePr>
        <p:xfrm>
          <a:off x="1543360" y="2196000"/>
          <a:ext cx="9256640" cy="38779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Diagram 6"/>
          <p:cNvGraphicFramePr>
            <a:graphicFrameLocks/>
          </p:cNvGraphicFramePr>
          <p:nvPr>
            <p:extLst>
              <p:ext uri="{D42A27DB-BD31-4B8C-83A1-F6EECF244321}">
                <p14:modId xmlns:p14="http://schemas.microsoft.com/office/powerpoint/2010/main" val="2473736159"/>
              </p:ext>
            </p:extLst>
          </p:nvPr>
        </p:nvGraphicFramePr>
        <p:xfrm>
          <a:off x="1543360" y="2196000"/>
          <a:ext cx="9256640" cy="387795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36978967"/>
      </p:ext>
    </p:extLst>
  </p:cSld>
  <p:clrMapOvr>
    <a:masterClrMapping/>
  </p:clrMapOvr>
</p:sld>
</file>

<file path=ppt/theme/theme1.xml><?xml version="1.0" encoding="utf-8"?>
<a:theme xmlns:a="http://schemas.openxmlformats.org/drawingml/2006/main" name="Office-tema">
  <a:themeElements>
    <a:clrScheme name="Region Jönköpings län">
      <a:dk1>
        <a:sysClr val="windowText" lastClr="000000"/>
      </a:dk1>
      <a:lt1>
        <a:sysClr val="window" lastClr="FFFFFF"/>
      </a:lt1>
      <a:dk2>
        <a:srgbClr val="579835"/>
      </a:dk2>
      <a:lt2>
        <a:srgbClr val="FBCFD0"/>
      </a:lt2>
      <a:accent1>
        <a:srgbClr val="790721"/>
      </a:accent1>
      <a:accent2>
        <a:srgbClr val="CE1141"/>
      </a:accent2>
      <a:accent3>
        <a:srgbClr val="EF4044"/>
      </a:accent3>
      <a:accent4>
        <a:srgbClr val="FF9DA2"/>
      </a:accent4>
      <a:accent5>
        <a:srgbClr val="C57813"/>
      </a:accent5>
      <a:accent6>
        <a:srgbClr val="FDB913"/>
      </a:accent6>
      <a:hlink>
        <a:srgbClr val="0563C1"/>
      </a:hlink>
      <a:folHlink>
        <a:srgbClr val="954F72"/>
      </a:folHlink>
    </a:clrScheme>
    <a:fontScheme name="RJL typs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gion Jönköping PPT mall.potx" id="{13E4399E-5F9B-40E6-94C3-C1F83C5BD43C}" vid="{82077F98-F605-4446-9AB5-D7AFC221889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Region Jönköpings län</Template>
  <TotalTime>3081</TotalTime>
  <Words>909</Words>
  <Application>Microsoft Office PowerPoint</Application>
  <PresentationFormat>Bredbild</PresentationFormat>
  <Paragraphs>75</Paragraphs>
  <Slides>13</Slides>
  <Notes>13</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13</vt:i4>
      </vt:variant>
    </vt:vector>
  </HeadingPairs>
  <TitlesOfParts>
    <vt:vector size="18" baseType="lpstr">
      <vt:lpstr>Arial</vt:lpstr>
      <vt:lpstr>Arial Narrow</vt:lpstr>
      <vt:lpstr>Calibri</vt:lpstr>
      <vt:lpstr>Wingdings</vt:lpstr>
      <vt:lpstr>Office-tema</vt:lpstr>
      <vt:lpstr>Uppföljning av  efterlevnad av kostpolicyn 2025</vt:lpstr>
      <vt:lpstr>Klimatpåverkan – livsmedelsinköp Region Jönköpings län (kg koldioxidekvivalenter/kg)</vt:lpstr>
      <vt:lpstr>Klimatpåverkan per livsmedelsgrupp – område måltid </vt:lpstr>
      <vt:lpstr>Klimatpåverkan från olika typer av kött – område måltid </vt:lpstr>
      <vt:lpstr>Inköpsmängder (kg) av olika typer av  kött – område måltid </vt:lpstr>
      <vt:lpstr>Andel vegetariska restaurangportioner – Eksjö </vt:lpstr>
      <vt:lpstr>Andel hälsofika som beställs  från område måltid (% av kr)</vt:lpstr>
      <vt:lpstr>Andel listade invånare som deltagit i hälsosamtal på sin vårdcentral (%)</vt:lpstr>
      <vt:lpstr>Andel förstagångsföräldrar som deltagit i hälsosamtal hos barnhälsovården (%)</vt:lpstr>
      <vt:lpstr>Andel deltagare som före och efter kurs på hälsocenter har uppnått i stort sett hälsosamma matvanor (%)</vt:lpstr>
      <vt:lpstr>Antal dokumenterade åtgärder - råd om hälsosamma matvanor</vt:lpstr>
      <vt:lpstr>Aktiviteter, med syfte att implementera kostpolicyn, som genomförts under 2025 </vt:lpstr>
      <vt:lpstr>Aktiviteter, med syfte att implementera kostpolicyn, som genomförts under 2025 </vt:lpstr>
    </vt:vector>
  </TitlesOfParts>
  <Company>Region Jönköpings län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Wiklund Annelie</dc:creator>
  <cp:lastModifiedBy>Kempe Anna</cp:lastModifiedBy>
  <cp:revision>147</cp:revision>
  <dcterms:created xsi:type="dcterms:W3CDTF">2022-03-07T09:12:57Z</dcterms:created>
  <dcterms:modified xsi:type="dcterms:W3CDTF">2026-04-21T10:44:02Z</dcterms:modified>
</cp:coreProperties>
</file>