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726"/>
    <a:srgbClr val="B1063A"/>
    <a:srgbClr val="AE172E"/>
    <a:srgbClr val="AE1738"/>
    <a:srgbClr val="821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13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2025-07-30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Rengöring och desinfektion, Smittskydd Vårdhygien 2025</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Rengöring och desinfektion, Smittskydd Vårdhygien 2025</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Rengöring och desinfektion, Smittskydd Vårdhygien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Rengöring och desinfektion, Smittskydd Vårdhygien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Rengöring och desinfektion, Smittskydd Vårdhygien 2025</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Rengöring och desinfektion, Smittskydd Vårdhygien 2025</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sldNum="0" hd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Litet quiz om rengöring och desinfektion</a:t>
            </a:r>
            <a:br>
              <a:rPr lang="sv-SE" dirty="0" smtClean="0"/>
            </a:br>
            <a:r>
              <a:rPr lang="sv-SE" sz="2000" dirty="0" smtClean="0"/>
              <a:t>- ordinärt boende</a:t>
            </a:r>
            <a:endParaRPr lang="sv-SE" sz="2000" dirty="0"/>
          </a:p>
        </p:txBody>
      </p:sp>
      <p:sp>
        <p:nvSpPr>
          <p:cNvPr id="3" name="Underrubrik 2"/>
          <p:cNvSpPr>
            <a:spLocks noGrp="1"/>
          </p:cNvSpPr>
          <p:nvPr>
            <p:ph type="subTitle" idx="1"/>
          </p:nvPr>
        </p:nvSpPr>
        <p:spPr/>
        <p:txBody>
          <a:bodyPr/>
          <a:lstStyle/>
          <a:p>
            <a:r>
              <a:rPr lang="sv-SE" dirty="0" smtClean="0"/>
              <a:t>Årshjul hygienombud – december</a:t>
            </a:r>
            <a:endParaRPr lang="sv-SE" dirty="0"/>
          </a:p>
          <a:p>
            <a:r>
              <a:rPr lang="sv-SE" dirty="0" smtClean="0"/>
              <a:t>Smittskydd Vårdhygien 2025</a:t>
            </a:r>
            <a:endParaRPr lang="sv-SE" dirty="0"/>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032" y="504176"/>
            <a:ext cx="9360000" cy="1296000"/>
          </a:xfrm>
        </p:spPr>
        <p:txBody>
          <a:bodyPr/>
          <a:lstStyle/>
          <a:p>
            <a:r>
              <a:rPr lang="sv-SE" dirty="0" smtClean="0"/>
              <a:t>Ytor</a:t>
            </a:r>
            <a:br>
              <a:rPr lang="sv-SE" dirty="0" smtClean="0"/>
            </a:br>
            <a:endParaRPr lang="sv-SE" dirty="0"/>
          </a:p>
        </p:txBody>
      </p:sp>
      <p:sp>
        <p:nvSpPr>
          <p:cNvPr id="3" name="Platshållare för sidfot 2"/>
          <p:cNvSpPr>
            <a:spLocks noGrp="1"/>
          </p:cNvSpPr>
          <p:nvPr>
            <p:ph type="ftr" sz="quarter" idx="11"/>
          </p:nvPr>
        </p:nvSpPr>
        <p:spPr>
          <a:xfrm>
            <a:off x="449179" y="6228000"/>
            <a:ext cx="4876800" cy="365125"/>
          </a:xfrm>
        </p:spPr>
        <p:txBody>
          <a:bodyPr/>
          <a:lstStyle/>
          <a:p>
            <a:r>
              <a:rPr lang="sv-SE" dirty="0" smtClean="0"/>
              <a:t>Rengöring och desinfektion, Smittskydd Vårdhygien 2025</a:t>
            </a:r>
            <a:endParaRPr lang="sv-SE" dirty="0"/>
          </a:p>
        </p:txBody>
      </p:sp>
      <p:sp>
        <p:nvSpPr>
          <p:cNvPr id="5" name="Platshållare för text 4"/>
          <p:cNvSpPr>
            <a:spLocks noGrp="1"/>
          </p:cNvSpPr>
          <p:nvPr>
            <p:ph type="body" sz="quarter" idx="13"/>
          </p:nvPr>
        </p:nvSpPr>
        <p:spPr>
          <a:xfrm>
            <a:off x="371032" y="1556857"/>
            <a:ext cx="6101957" cy="3780000"/>
          </a:xfrm>
        </p:spPr>
        <p:txBody>
          <a:bodyPr/>
          <a:lstStyle/>
          <a:p>
            <a:pPr marL="0" indent="0">
              <a:lnSpc>
                <a:spcPct val="100000"/>
              </a:lnSpc>
              <a:buNone/>
            </a:pPr>
            <a:r>
              <a:rPr lang="sv-SE" b="1" dirty="0"/>
              <a:t>Fråga:</a:t>
            </a:r>
            <a:endParaRPr lang="sv-SE" dirty="0" smtClean="0"/>
          </a:p>
          <a:p>
            <a:pPr marL="0" indent="0">
              <a:lnSpc>
                <a:spcPct val="100000"/>
              </a:lnSpc>
              <a:buNone/>
            </a:pPr>
            <a:r>
              <a:rPr lang="sv-SE" dirty="0" smtClean="0"/>
              <a:t>Varför är det viktigt med rengöring innan desinfektion?</a:t>
            </a:r>
          </a:p>
          <a:p>
            <a:pPr marL="0" indent="0">
              <a:lnSpc>
                <a:spcPct val="100000"/>
              </a:lnSpc>
              <a:buNone/>
            </a:pPr>
            <a:endParaRPr lang="sv-SE" dirty="0" smtClean="0"/>
          </a:p>
          <a:p>
            <a:pPr marL="0" indent="0">
              <a:lnSpc>
                <a:spcPct val="100000"/>
              </a:lnSpc>
              <a:buNone/>
            </a:pPr>
            <a:endParaRPr lang="sv-SE" dirty="0" smtClean="0"/>
          </a:p>
          <a:p>
            <a:pPr marL="0" indent="0">
              <a:buNone/>
            </a:pPr>
            <a:endParaRPr lang="sv-SE" b="1" dirty="0" smtClean="0"/>
          </a:p>
          <a:p>
            <a:pPr marL="0" indent="0">
              <a:buNone/>
            </a:pPr>
            <a:r>
              <a:rPr lang="sv-SE" b="1" dirty="0" smtClean="0"/>
              <a:t>Fråga</a:t>
            </a:r>
            <a:r>
              <a:rPr lang="sv-SE" b="1" dirty="0"/>
              <a:t>: </a:t>
            </a:r>
            <a:r>
              <a:rPr lang="sv-SE" b="1" dirty="0" smtClean="0"/>
              <a:t/>
            </a:r>
            <a:br>
              <a:rPr lang="sv-SE" b="1" dirty="0" smtClean="0"/>
            </a:br>
            <a:r>
              <a:rPr lang="sv-SE" dirty="0"/>
              <a:t>Måste man alltid rengöra ytor i ett separat steg först, innan man utför desinfektion?</a:t>
            </a:r>
          </a:p>
          <a:p>
            <a:pPr marL="0" indent="0">
              <a:buNone/>
            </a:pPr>
            <a:endParaRPr lang="sv-SE" dirty="0"/>
          </a:p>
        </p:txBody>
      </p:sp>
      <p:sp>
        <p:nvSpPr>
          <p:cNvPr id="7" name="textruta 6"/>
          <p:cNvSpPr txBox="1"/>
          <p:nvPr/>
        </p:nvSpPr>
        <p:spPr>
          <a:xfrm>
            <a:off x="6902983" y="1965940"/>
            <a:ext cx="5012926" cy="1815882"/>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a:t>Mekanisk rengöring avlägsnar synlig smuts och minskar mängden ”biologiskt material</a:t>
            </a:r>
            <a:r>
              <a:rPr lang="sv-SE" sz="1400" dirty="0" smtClean="0"/>
              <a:t>” med 80 %. </a:t>
            </a:r>
            <a:r>
              <a:rPr lang="sv-SE" sz="1400" dirty="0"/>
              <a:t>Synligt rena ytor är en förutsättning för att </a:t>
            </a:r>
            <a:r>
              <a:rPr lang="sv-SE" sz="1400" dirty="0" smtClean="0"/>
              <a:t>desinfektion </a:t>
            </a:r>
            <a:r>
              <a:rPr lang="sv-SE" sz="1400" dirty="0"/>
              <a:t>ska vara effektiv. En otillräckligt rengjord yta kan medföra att </a:t>
            </a:r>
            <a:r>
              <a:rPr lang="sv-SE" sz="1400" dirty="0" smtClean="0"/>
              <a:t>desinfektionsmedel </a:t>
            </a:r>
            <a:r>
              <a:rPr lang="sv-SE" sz="1400" dirty="0"/>
              <a:t>fixerar </a:t>
            </a:r>
            <a:r>
              <a:rPr lang="sv-SE" sz="1400" dirty="0" smtClean="0"/>
              <a:t>smutsen, bakterier </a:t>
            </a:r>
            <a:r>
              <a:rPr lang="sv-SE" sz="1400" dirty="0"/>
              <a:t>och virus kapslas </a:t>
            </a:r>
            <a:r>
              <a:rPr lang="sv-SE" sz="1400" dirty="0" smtClean="0"/>
              <a:t>in </a:t>
            </a:r>
            <a:r>
              <a:rPr lang="sv-SE" sz="1400" dirty="0"/>
              <a:t>och på så sätt blir svåra </a:t>
            </a:r>
            <a:r>
              <a:rPr lang="sv-SE" sz="1400" dirty="0" smtClean="0"/>
              <a:t>eller omöjliga att ta död på. </a:t>
            </a:r>
            <a:r>
              <a:rPr lang="sv-SE" sz="1400" dirty="0"/>
              <a:t>Rengöring är det viktigaste steget för att ex saker ska kunna användas </a:t>
            </a:r>
            <a:r>
              <a:rPr lang="sv-SE" sz="1400" dirty="0" smtClean="0"/>
              <a:t>igen eller säkerställa korrekt renhetsnivå på ytor eller föremål.</a:t>
            </a:r>
            <a:endParaRPr lang="sv-SE" sz="1400" dirty="0"/>
          </a:p>
        </p:txBody>
      </p:sp>
      <p:sp>
        <p:nvSpPr>
          <p:cNvPr id="8" name="textruta 7"/>
          <p:cNvSpPr txBox="1"/>
          <p:nvPr/>
        </p:nvSpPr>
        <p:spPr>
          <a:xfrm>
            <a:off x="6876196" y="4752081"/>
            <a:ext cx="5012926" cy="1169551"/>
          </a:xfrm>
          <a:prstGeom prst="rect">
            <a:avLst/>
          </a:prstGeom>
          <a:solidFill>
            <a:schemeClr val="accent3">
              <a:lumMod val="20000"/>
              <a:lumOff val="80000"/>
            </a:schemeClr>
          </a:solidFill>
          <a:ln w="28575">
            <a:solidFill>
              <a:srgbClr val="790726"/>
            </a:solidFill>
          </a:ln>
        </p:spPr>
        <p:txBody>
          <a:bodyPr wrap="square" rtlCol="0">
            <a:spAutoFit/>
          </a:bodyPr>
          <a:lstStyle/>
          <a:p>
            <a:pPr>
              <a:lnSpc>
                <a:spcPct val="100000"/>
              </a:lnSpc>
            </a:pPr>
            <a:r>
              <a:rPr lang="sv-SE" sz="1400" dirty="0"/>
              <a:t>Nej, är ytan synligt ren så är det fullt tillräckligt att utföra rengöring och desinfektion i ett steg, förutsatt att det kemiska desinfektionsmedlet man använder har en rengörande effekt. Vanligtvis rekommenderas användning av </a:t>
            </a:r>
            <a:r>
              <a:rPr lang="sv-SE" sz="1400" dirty="0" smtClean="0"/>
              <a:t>alkoholbaserat </a:t>
            </a:r>
            <a:r>
              <a:rPr lang="sv-SE" sz="1400" dirty="0" err="1"/>
              <a:t>ytdesinfektionsmedel</a:t>
            </a:r>
            <a:r>
              <a:rPr lang="sv-SE" sz="1400" dirty="0"/>
              <a:t> med tensider. </a:t>
            </a:r>
          </a:p>
        </p:txBody>
      </p:sp>
      <p:sp>
        <p:nvSpPr>
          <p:cNvPr id="9" name="Platshållare för text 4"/>
          <p:cNvSpPr txBox="1">
            <a:spLocks/>
          </p:cNvSpPr>
          <p:nvPr/>
        </p:nvSpPr>
        <p:spPr>
          <a:xfrm>
            <a:off x="6721642" y="1557630"/>
            <a:ext cx="5817792"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b="1" dirty="0" smtClean="0"/>
              <a:t>Svar:</a:t>
            </a:r>
            <a:endParaRPr lang="sv-SE" dirty="0"/>
          </a:p>
          <a:p>
            <a:pPr>
              <a:lnSpc>
                <a:spcPct val="100000"/>
              </a:lnSpc>
            </a:pPr>
            <a:endParaRPr lang="sv-SE"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r>
              <a:rPr lang="sv-SE" b="1" dirty="0" smtClean="0"/>
              <a:t>Svar: </a:t>
            </a:r>
            <a:br>
              <a:rPr lang="sv-SE" b="1" dirty="0" smtClean="0"/>
            </a:br>
            <a:endParaRPr lang="sv-SE" dirty="0"/>
          </a:p>
        </p:txBody>
      </p:sp>
      <p:sp>
        <p:nvSpPr>
          <p:cNvPr id="10" name="Rektangel 9"/>
          <p:cNvSpPr/>
          <p:nvPr/>
        </p:nvSpPr>
        <p:spPr>
          <a:xfrm>
            <a:off x="6876196" y="1965940"/>
            <a:ext cx="5066502"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6843235" y="4752081"/>
            <a:ext cx="5078848" cy="1321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Kommentar i oval 11"/>
          <p:cNvSpPr/>
          <p:nvPr/>
        </p:nvSpPr>
        <p:spPr>
          <a:xfrm>
            <a:off x="9214478" y="701180"/>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16" name="Bildobjekt 15"/>
          <p:cNvPicPr>
            <a:picLocks noChangeAspect="1"/>
          </p:cNvPicPr>
          <p:nvPr/>
        </p:nvPicPr>
        <p:blipFill>
          <a:blip r:embed="rId2"/>
          <a:stretch>
            <a:fillRect/>
          </a:stretch>
        </p:blipFill>
        <p:spPr>
          <a:xfrm>
            <a:off x="2197452" y="2935042"/>
            <a:ext cx="3291516" cy="846780"/>
          </a:xfrm>
          <a:prstGeom prst="rect">
            <a:avLst/>
          </a:prstGeom>
        </p:spPr>
      </p:pic>
    </p:spTree>
    <p:extLst>
      <p:ext uri="{BB962C8B-B14F-4D97-AF65-F5344CB8AC3E}">
        <p14:creationId xmlns:p14="http://schemas.microsoft.com/office/powerpoint/2010/main" val="16572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Medicinteknisk utrustning</a:t>
            </a:r>
            <a:endParaRPr lang="sv-SE" dirty="0"/>
          </a:p>
        </p:txBody>
      </p:sp>
      <p:sp>
        <p:nvSpPr>
          <p:cNvPr id="3" name="Platshållare för sidfot 2"/>
          <p:cNvSpPr>
            <a:spLocks noGrp="1"/>
          </p:cNvSpPr>
          <p:nvPr>
            <p:ph type="ftr" sz="quarter" idx="11"/>
          </p:nvPr>
        </p:nvSpPr>
        <p:spPr>
          <a:xfrm>
            <a:off x="432000" y="6404687"/>
            <a:ext cx="4804930" cy="365125"/>
          </a:xfrm>
        </p:spPr>
        <p:txBody>
          <a:bodyPr/>
          <a:lstStyle/>
          <a:p>
            <a:r>
              <a:rPr lang="sv-SE" smtClean="0"/>
              <a:t>Rengöring och desinfektion, Smittskydd Vårdhygien 2025</a:t>
            </a:r>
            <a:endParaRPr lang="sv-SE" dirty="0"/>
          </a:p>
        </p:txBody>
      </p:sp>
      <p:sp>
        <p:nvSpPr>
          <p:cNvPr id="5" name="Platshållare för text 4"/>
          <p:cNvSpPr>
            <a:spLocks noGrp="1"/>
          </p:cNvSpPr>
          <p:nvPr>
            <p:ph type="body" sz="quarter" idx="13"/>
          </p:nvPr>
        </p:nvSpPr>
        <p:spPr>
          <a:xfrm>
            <a:off x="1063099" y="2289038"/>
            <a:ext cx="4687996" cy="3780000"/>
          </a:xfrm>
        </p:spPr>
        <p:txBody>
          <a:bodyPr/>
          <a:lstStyle/>
          <a:p>
            <a:pPr marL="0" indent="0">
              <a:buNone/>
            </a:pPr>
            <a:r>
              <a:rPr lang="sv-SE" b="1" dirty="0" smtClean="0"/>
              <a:t>Fråga:</a:t>
            </a:r>
            <a:r>
              <a:rPr lang="sv-SE" dirty="0" smtClean="0"/>
              <a:t/>
            </a:r>
            <a:br>
              <a:rPr lang="sv-SE" dirty="0" smtClean="0"/>
            </a:br>
            <a:r>
              <a:rPr lang="sv-SE" dirty="0"/>
              <a:t>Varför ska vi alltid rengöra och desinfektera hjälpmedel och medicinteknisk utrustning som används hos mer än en vårdtagare?</a:t>
            </a:r>
          </a:p>
        </p:txBody>
      </p:sp>
      <p:sp>
        <p:nvSpPr>
          <p:cNvPr id="7" name="textruta 6"/>
          <p:cNvSpPr txBox="1"/>
          <p:nvPr/>
        </p:nvSpPr>
        <p:spPr>
          <a:xfrm>
            <a:off x="5988905" y="2879604"/>
            <a:ext cx="5012926" cy="2462213"/>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a:t>För att minimera risken för smittspridning av olika bakterier och virus, oavsett känd eller icke känd smitta mellan vårdtagare. Vanligaste sättet att överföra smittor är via olika kontakter ex förorenade hjälpmedel eller utrustning. Överföring behöver inte alltid medföra direkt sjukdom eller ge vårdtagaren symtom, utan vissa hud- och tarmbakterier kan ibland enbart bli en del av vårdtagarens ”kroppsegna” bakterier (bärarskap), men som på sikt kan göra vårdtagaren sjuk eller bidra till spridning till annan vårdtagare. Därför behöver vi alltid hantera all använd utrustning mellan vårdtagare på ett klokt sätt</a:t>
            </a:r>
            <a:r>
              <a:rPr lang="sv-SE" sz="1400" dirty="0" smtClean="0"/>
              <a:t>.</a:t>
            </a:r>
          </a:p>
        </p:txBody>
      </p:sp>
      <p:sp>
        <p:nvSpPr>
          <p:cNvPr id="8" name="Platshållare för text 4"/>
          <p:cNvSpPr txBox="1">
            <a:spLocks/>
          </p:cNvSpPr>
          <p:nvPr/>
        </p:nvSpPr>
        <p:spPr>
          <a:xfrm>
            <a:off x="5884930" y="2196000"/>
            <a:ext cx="4591070"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Svar: </a:t>
            </a:r>
            <a:endParaRPr lang="sv-SE" b="1"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147973" y="4589216"/>
            <a:ext cx="1488412" cy="148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9052295" flipH="1">
            <a:off x="2135792" y="5255446"/>
            <a:ext cx="1030759" cy="103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2788013" y="4525668"/>
            <a:ext cx="1198396" cy="119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1314880" y="4474747"/>
            <a:ext cx="997867" cy="99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ktangel 23"/>
          <p:cNvSpPr/>
          <p:nvPr/>
        </p:nvSpPr>
        <p:spPr>
          <a:xfrm>
            <a:off x="5988905" y="2879604"/>
            <a:ext cx="5012926" cy="246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Kommentar i oval 24"/>
          <p:cNvSpPr/>
          <p:nvPr/>
        </p:nvSpPr>
        <p:spPr>
          <a:xfrm>
            <a:off x="9123888" y="1616654"/>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23" name="Bildobjekt 22"/>
          <p:cNvPicPr>
            <a:picLocks noChangeAspect="1"/>
          </p:cNvPicPr>
          <p:nvPr/>
        </p:nvPicPr>
        <p:blipFill>
          <a:blip r:embed="rId6"/>
          <a:stretch>
            <a:fillRect/>
          </a:stretch>
        </p:blipFill>
        <p:spPr>
          <a:xfrm>
            <a:off x="6916331" y="90604"/>
            <a:ext cx="2897236" cy="1526050"/>
          </a:xfrm>
          <a:prstGeom prst="rect">
            <a:avLst/>
          </a:prstGeom>
        </p:spPr>
      </p:pic>
      <p:pic>
        <p:nvPicPr>
          <p:cNvPr id="4" name="Bildobjekt 3"/>
          <p:cNvPicPr>
            <a:picLocks noChangeAspect="1"/>
          </p:cNvPicPr>
          <p:nvPr/>
        </p:nvPicPr>
        <p:blipFill>
          <a:blip r:embed="rId7"/>
          <a:stretch>
            <a:fillRect/>
          </a:stretch>
        </p:blipFill>
        <p:spPr>
          <a:xfrm>
            <a:off x="3986409" y="4616242"/>
            <a:ext cx="1774090" cy="1774090"/>
          </a:xfrm>
          <a:prstGeom prst="rect">
            <a:avLst/>
          </a:prstGeom>
        </p:spPr>
      </p:pic>
    </p:spTree>
    <p:extLst>
      <p:ext uri="{BB962C8B-B14F-4D97-AF65-F5344CB8AC3E}">
        <p14:creationId xmlns:p14="http://schemas.microsoft.com/office/powerpoint/2010/main" val="390921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8601" y="754518"/>
            <a:ext cx="9360000" cy="1134988"/>
          </a:xfrm>
        </p:spPr>
        <p:txBody>
          <a:bodyPr/>
          <a:lstStyle/>
          <a:p>
            <a:r>
              <a:rPr lang="sv-SE" dirty="0" smtClean="0"/>
              <a:t>Kemiska desinfektionsmedel	</a:t>
            </a:r>
            <a:endParaRPr lang="sv-SE" dirty="0"/>
          </a:p>
        </p:txBody>
      </p:sp>
      <p:sp>
        <p:nvSpPr>
          <p:cNvPr id="3" name="Platshållare för sidfot 2"/>
          <p:cNvSpPr>
            <a:spLocks noGrp="1"/>
          </p:cNvSpPr>
          <p:nvPr>
            <p:ph type="ftr" sz="quarter" idx="11"/>
          </p:nvPr>
        </p:nvSpPr>
        <p:spPr>
          <a:xfrm>
            <a:off x="494757" y="6431971"/>
            <a:ext cx="5871681" cy="365125"/>
          </a:xfrm>
        </p:spPr>
        <p:txBody>
          <a:bodyPr/>
          <a:lstStyle/>
          <a:p>
            <a:r>
              <a:rPr lang="sv-SE" smtClean="0"/>
              <a:t>Rengöring och desinfektion, Smittskydd Vårdhygien 2025</a:t>
            </a:r>
            <a:endParaRPr lang="sv-SE" dirty="0"/>
          </a:p>
        </p:txBody>
      </p:sp>
      <p:sp>
        <p:nvSpPr>
          <p:cNvPr id="7" name="Platshållare för text 6"/>
          <p:cNvSpPr>
            <a:spLocks noGrp="1"/>
          </p:cNvSpPr>
          <p:nvPr>
            <p:ph type="body" sz="quarter" idx="13"/>
          </p:nvPr>
        </p:nvSpPr>
        <p:spPr>
          <a:xfrm>
            <a:off x="4650795" y="1768727"/>
            <a:ext cx="5347806" cy="3780000"/>
          </a:xfrm>
        </p:spPr>
        <p:txBody>
          <a:bodyPr/>
          <a:lstStyle/>
          <a:p>
            <a:pPr marL="0" indent="0">
              <a:buNone/>
            </a:pPr>
            <a:r>
              <a:rPr lang="sv-SE" b="1" dirty="0" smtClean="0"/>
              <a:t>Svar:</a:t>
            </a:r>
          </a:p>
          <a:p>
            <a:pPr lvl="2"/>
            <a:endParaRPr lang="sv-SE" dirty="0"/>
          </a:p>
        </p:txBody>
      </p:sp>
      <p:sp>
        <p:nvSpPr>
          <p:cNvPr id="8" name="Platshållare för text 6"/>
          <p:cNvSpPr txBox="1">
            <a:spLocks/>
          </p:cNvSpPr>
          <p:nvPr/>
        </p:nvSpPr>
        <p:spPr>
          <a:xfrm>
            <a:off x="693000" y="1885448"/>
            <a:ext cx="4494712"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Fråga:</a:t>
            </a:r>
          </a:p>
          <a:p>
            <a:pPr marL="0" indent="0">
              <a:buNone/>
            </a:pPr>
            <a:r>
              <a:rPr lang="sv-SE" dirty="0" smtClean="0"/>
              <a:t>Vilka desinfektionsmedel är aktuella att använda i ordinärt boende och när? </a:t>
            </a:r>
            <a:endParaRPr lang="sv-SE" dirty="0"/>
          </a:p>
        </p:txBody>
      </p:sp>
      <p:sp>
        <p:nvSpPr>
          <p:cNvPr id="10" name="textruta 9"/>
          <p:cNvSpPr txBox="1"/>
          <p:nvPr/>
        </p:nvSpPr>
        <p:spPr>
          <a:xfrm>
            <a:off x="4677560" y="2223521"/>
            <a:ext cx="6917416" cy="3908762"/>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smtClean="0"/>
              <a:t>I ordinärt boende rekommenderas ett alkoholbaserat </a:t>
            </a:r>
            <a:r>
              <a:rPr lang="sv-SE" sz="1400" dirty="0" err="1" smtClean="0"/>
              <a:t>ytdesinfektionsmedel</a:t>
            </a:r>
            <a:r>
              <a:rPr lang="sv-SE" sz="1400" dirty="0" smtClean="0"/>
              <a:t> med tensid (rengörande effekt</a:t>
            </a:r>
            <a:r>
              <a:rPr lang="sv-SE" sz="1400" dirty="0" smtClean="0"/>
              <a:t>). </a:t>
            </a:r>
          </a:p>
          <a:p>
            <a:r>
              <a:rPr lang="sv-SE" sz="1200" dirty="0"/>
              <a:t>Används generellt till medicinteknisk utrustning, skyddsutrustning som visir/glasögon (flergångs), hjälpmedel eller eventuella ytor som kan behöva uppnå korrekt renhetsnivå i hemmet ex inför uppdukning av sårbehandlingsprodukter.  </a:t>
            </a:r>
          </a:p>
          <a:p>
            <a:pPr marL="171450" indent="-171450">
              <a:buFont typeface="Arial" panose="020B0604020202020204" pitchFamily="34" charset="0"/>
              <a:buChar char="•"/>
            </a:pPr>
            <a:r>
              <a:rPr lang="sv-SE" sz="1200" dirty="0" smtClean="0"/>
              <a:t>Ett </a:t>
            </a:r>
            <a:r>
              <a:rPr lang="sv-SE" sz="1200" dirty="0" smtClean="0"/>
              <a:t>lämpligt medel innehåller </a:t>
            </a:r>
            <a:r>
              <a:rPr lang="sv-SE" sz="1200" dirty="0" err="1" smtClean="0"/>
              <a:t>isopropanol</a:t>
            </a:r>
            <a:r>
              <a:rPr lang="sv-SE" sz="1200" dirty="0" smtClean="0"/>
              <a:t> (IPA) 45 %. </a:t>
            </a:r>
          </a:p>
          <a:p>
            <a:pPr marL="171450" indent="-171450">
              <a:buFont typeface="Arial" panose="020B0604020202020204" pitchFamily="34" charset="0"/>
              <a:buChar char="•"/>
            </a:pPr>
            <a:r>
              <a:rPr lang="sv-SE" sz="1200" dirty="0" smtClean="0"/>
              <a:t>Det finns </a:t>
            </a:r>
            <a:r>
              <a:rPr lang="sv-SE" sz="1200" dirty="0" smtClean="0"/>
              <a:t>både i större och mindre flaskor eller som desinfektionsservetter. </a:t>
            </a:r>
          </a:p>
          <a:p>
            <a:pPr marL="171450" indent="-171450">
              <a:buFont typeface="Arial" panose="020B0604020202020204" pitchFamily="34" charset="0"/>
              <a:buChar char="•"/>
            </a:pPr>
            <a:r>
              <a:rPr lang="sv-SE" sz="1200" dirty="0" smtClean="0"/>
              <a:t>Ytan </a:t>
            </a:r>
            <a:r>
              <a:rPr lang="sv-SE" sz="1200" dirty="0" smtClean="0"/>
              <a:t>ska alltid bearbetas </a:t>
            </a:r>
            <a:r>
              <a:rPr lang="sv-SE" sz="1200" dirty="0" smtClean="0"/>
              <a:t>mekaniskt</a:t>
            </a:r>
            <a:r>
              <a:rPr lang="sv-SE" sz="1200" dirty="0"/>
              <a:t>. </a:t>
            </a:r>
            <a:endParaRPr lang="sv-SE" sz="1200" dirty="0" smtClean="0"/>
          </a:p>
          <a:p>
            <a:pPr marL="171450" indent="-171450">
              <a:buFont typeface="Arial" panose="020B0604020202020204" pitchFamily="34" charset="0"/>
              <a:buChar char="•"/>
            </a:pPr>
            <a:r>
              <a:rPr lang="sv-SE" sz="1200" dirty="0" smtClean="0"/>
              <a:t>Inverkningstid </a:t>
            </a:r>
            <a:r>
              <a:rPr lang="sv-SE" sz="1200" dirty="0"/>
              <a:t>tills medlet har torkat in.</a:t>
            </a:r>
            <a:r>
              <a:rPr lang="sv-SE" sz="1200" dirty="0" smtClean="0"/>
              <a:t> </a:t>
            </a:r>
          </a:p>
          <a:p>
            <a:endParaRPr lang="sv-SE" sz="1200" dirty="0" smtClean="0"/>
          </a:p>
          <a:p>
            <a:r>
              <a:rPr lang="sv-SE" sz="1400" dirty="0" smtClean="0"/>
              <a:t>Alkohol har bristande effekt på virus som orsakar magsjuka (vinterkräksjuka) och sporer från bakterien </a:t>
            </a:r>
            <a:r>
              <a:rPr lang="sv-SE" sz="1400" dirty="0" err="1" smtClean="0"/>
              <a:t>Clostridioides</a:t>
            </a:r>
            <a:r>
              <a:rPr lang="sv-SE" sz="1400" dirty="0" smtClean="0"/>
              <a:t> </a:t>
            </a:r>
            <a:r>
              <a:rPr lang="sv-SE" sz="1400" dirty="0" err="1" smtClean="0"/>
              <a:t>difficile</a:t>
            </a:r>
            <a:r>
              <a:rPr lang="sv-SE" sz="1400" dirty="0" smtClean="0"/>
              <a:t>. </a:t>
            </a:r>
          </a:p>
          <a:p>
            <a:r>
              <a:rPr lang="sv-SE" sz="1200" dirty="0" smtClean="0"/>
              <a:t>För att minska risken för att andra i hemmet ska smittas eller  återinsjukna rekommenderas städning enligt vårdhygieniska riktlinjer vid misstänkt vinterkräksjuka eller infektion orsakad av </a:t>
            </a:r>
            <a:r>
              <a:rPr lang="sv-SE" sz="1200" dirty="0" err="1"/>
              <a:t>Clostridioides</a:t>
            </a:r>
            <a:r>
              <a:rPr lang="sv-SE" sz="1200" dirty="0"/>
              <a:t> </a:t>
            </a:r>
            <a:r>
              <a:rPr lang="sv-SE" sz="1200" dirty="0" err="1" smtClean="0"/>
              <a:t>difficile</a:t>
            </a:r>
            <a:r>
              <a:rPr lang="sv-SE" sz="1200" dirty="0"/>
              <a:t> </a:t>
            </a:r>
            <a:r>
              <a:rPr lang="sv-SE" sz="1200" dirty="0" smtClean="0"/>
              <a:t>(CDI). </a:t>
            </a:r>
          </a:p>
          <a:p>
            <a:pPr marL="171450" indent="-171450">
              <a:buFont typeface="Arial" panose="020B0604020202020204" pitchFamily="34" charset="0"/>
              <a:buChar char="•"/>
            </a:pPr>
            <a:r>
              <a:rPr lang="sv-SE" sz="1200" dirty="0" smtClean="0"/>
              <a:t>Använd </a:t>
            </a:r>
            <a:r>
              <a:rPr lang="sv-SE" sz="1200" dirty="0"/>
              <a:t>tillgänglig städutrustning, rengöringsmedel och vatten</a:t>
            </a:r>
            <a:r>
              <a:rPr lang="sv-SE" sz="1200" dirty="0" smtClean="0"/>
              <a:t>. </a:t>
            </a:r>
          </a:p>
          <a:p>
            <a:pPr marL="171450" indent="-171450">
              <a:buFont typeface="Arial" panose="020B0604020202020204" pitchFamily="34" charset="0"/>
              <a:buChar char="•"/>
            </a:pPr>
            <a:r>
              <a:rPr lang="sv-SE" sz="1200" dirty="0" smtClean="0"/>
              <a:t>För desinfektion av särskilda ytor använd klorinlösning </a:t>
            </a:r>
            <a:r>
              <a:rPr lang="sv-SE" sz="1200" dirty="0"/>
              <a:t>i spädning, en del </a:t>
            </a:r>
            <a:r>
              <a:rPr lang="sv-SE" sz="1200" dirty="0" err="1"/>
              <a:t>klorin</a:t>
            </a:r>
            <a:r>
              <a:rPr lang="sv-SE" sz="1200" dirty="0"/>
              <a:t> och nio delar vatten</a:t>
            </a:r>
            <a:r>
              <a:rPr lang="sv-SE" sz="1200" dirty="0" smtClean="0"/>
              <a:t>.</a:t>
            </a:r>
          </a:p>
          <a:p>
            <a:pPr marL="171450" indent="-171450">
              <a:buFont typeface="Arial" panose="020B0604020202020204" pitchFamily="34" charset="0"/>
              <a:buChar char="•"/>
            </a:pPr>
            <a:r>
              <a:rPr lang="sv-SE" sz="1200" dirty="0" smtClean="0"/>
              <a:t>Klorinlösningen </a:t>
            </a:r>
            <a:r>
              <a:rPr lang="sv-SE" sz="1200" dirty="0"/>
              <a:t>är hållbar i 24 timmar. </a:t>
            </a:r>
            <a:r>
              <a:rPr lang="sv-SE" sz="1200" dirty="0" smtClean="0"/>
              <a:t>Har ingen rengörande effekt.</a:t>
            </a:r>
          </a:p>
          <a:p>
            <a:pPr marL="171450" indent="-171450">
              <a:buFont typeface="Arial" panose="020B0604020202020204" pitchFamily="34" charset="0"/>
              <a:buChar char="•"/>
            </a:pPr>
            <a:r>
              <a:rPr lang="sv-SE" sz="1200" dirty="0" smtClean="0"/>
              <a:t>Inverkningstid </a:t>
            </a:r>
            <a:r>
              <a:rPr lang="sv-SE" sz="1200" dirty="0"/>
              <a:t>är 10 minuter. </a:t>
            </a:r>
            <a:r>
              <a:rPr lang="sv-SE" sz="1200" dirty="0" smtClean="0"/>
              <a:t> </a:t>
            </a:r>
            <a:endParaRPr lang="sv-SE" sz="1200" dirty="0"/>
          </a:p>
        </p:txBody>
      </p:sp>
      <p:sp>
        <p:nvSpPr>
          <p:cNvPr id="9" name="Rektangel 8"/>
          <p:cNvSpPr/>
          <p:nvPr/>
        </p:nvSpPr>
        <p:spPr>
          <a:xfrm>
            <a:off x="4655349" y="2221626"/>
            <a:ext cx="6939627" cy="3910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p:cNvPicPr>
            <a:picLocks noChangeAspect="1"/>
          </p:cNvPicPr>
          <p:nvPr/>
        </p:nvPicPr>
        <p:blipFill rotWithShape="1">
          <a:blip r:embed="rId2"/>
          <a:srcRect t="9016"/>
          <a:stretch/>
        </p:blipFill>
        <p:spPr>
          <a:xfrm>
            <a:off x="1087747" y="3846214"/>
            <a:ext cx="1438885" cy="2409121"/>
          </a:xfrm>
          <a:prstGeom prst="rect">
            <a:avLst/>
          </a:prstGeom>
        </p:spPr>
      </p:pic>
      <p:sp>
        <p:nvSpPr>
          <p:cNvPr id="33" name="Kommentar i oval 32"/>
          <p:cNvSpPr/>
          <p:nvPr/>
        </p:nvSpPr>
        <p:spPr>
          <a:xfrm>
            <a:off x="8136268" y="1128592"/>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5" name="Bildobjekt 4"/>
          <p:cNvPicPr>
            <a:picLocks noChangeAspect="1"/>
          </p:cNvPicPr>
          <p:nvPr/>
        </p:nvPicPr>
        <p:blipFill>
          <a:blip r:embed="rId3"/>
          <a:stretch>
            <a:fillRect/>
          </a:stretch>
        </p:blipFill>
        <p:spPr>
          <a:xfrm>
            <a:off x="2940356" y="3846214"/>
            <a:ext cx="1336561" cy="2524717"/>
          </a:xfrm>
          <a:prstGeom prst="rect">
            <a:avLst/>
          </a:prstGeom>
        </p:spPr>
      </p:pic>
    </p:spTree>
    <p:extLst>
      <p:ext uri="{BB962C8B-B14F-4D97-AF65-F5344CB8AC3E}">
        <p14:creationId xmlns:p14="http://schemas.microsoft.com/office/powerpoint/2010/main" val="30159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500</TotalTime>
  <Words>533</Words>
  <Application>Microsoft Office PowerPoint</Application>
  <PresentationFormat>Bredbild</PresentationFormat>
  <Paragraphs>48</Paragraphs>
  <Slides>4</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Litet quiz om rengöring och desinfektion - ordinärt boende</vt:lpstr>
      <vt:lpstr>Ytor </vt:lpstr>
      <vt:lpstr>Medicinteknisk utrustning</vt:lpstr>
      <vt:lpstr>Kemiska desinfektionsmedel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Thuresson Linda</dc:creator>
  <cp:lastModifiedBy>Johansson Pernilla</cp:lastModifiedBy>
  <cp:revision>43</cp:revision>
  <dcterms:created xsi:type="dcterms:W3CDTF">2025-06-12T11:13:59Z</dcterms:created>
  <dcterms:modified xsi:type="dcterms:W3CDTF">2025-07-30T07:27:25Z</dcterms:modified>
</cp:coreProperties>
</file>