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3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4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24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CBCC9-012E-4147-B56A-9119E6A606D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6C9C31B-86EE-4713-A51E-2575235CBAD4}">
      <dgm:prSet phldrT="[Text]" custT="1"/>
      <dgm:spPr/>
      <dgm:t>
        <a:bodyPr/>
        <a:lstStyle/>
        <a:p>
          <a:r>
            <a:rPr lang="sv-SE" sz="2000" dirty="0"/>
            <a:t>Vilja till förändring</a:t>
          </a:r>
        </a:p>
      </dgm:t>
    </dgm:pt>
    <dgm:pt modelId="{E67C3EBE-D6E2-4180-8EA2-7334034C2ACA}" type="parTrans" cxnId="{41BF720C-3A51-4861-990C-CF81569D5B9D}">
      <dgm:prSet/>
      <dgm:spPr/>
      <dgm:t>
        <a:bodyPr/>
        <a:lstStyle/>
        <a:p>
          <a:endParaRPr lang="sv-SE" sz="3600"/>
        </a:p>
      </dgm:t>
    </dgm:pt>
    <dgm:pt modelId="{4DF52605-A953-45C2-AD52-286AE93D5A46}" type="sibTrans" cxnId="{41BF720C-3A51-4861-990C-CF81569D5B9D}">
      <dgm:prSet/>
      <dgm:spPr/>
      <dgm:t>
        <a:bodyPr/>
        <a:lstStyle/>
        <a:p>
          <a:endParaRPr lang="sv-SE" sz="3600"/>
        </a:p>
      </dgm:t>
    </dgm:pt>
    <dgm:pt modelId="{A8B23152-0D98-4CE4-9F79-A147666D9292}">
      <dgm:prSet phldrT="[Text]" custT="1"/>
      <dgm:spPr/>
      <dgm:t>
        <a:bodyPr/>
        <a:lstStyle/>
        <a:p>
          <a:r>
            <a:rPr lang="sv-SE" sz="2000" dirty="0"/>
            <a:t>Arbets-processer</a:t>
          </a:r>
        </a:p>
      </dgm:t>
    </dgm:pt>
    <dgm:pt modelId="{9AB0C403-861E-4E76-A110-0DDEAE9F73BA}" type="parTrans" cxnId="{C7AB8BF9-5357-436C-9707-3DFD59465E5E}">
      <dgm:prSet/>
      <dgm:spPr/>
      <dgm:t>
        <a:bodyPr/>
        <a:lstStyle/>
        <a:p>
          <a:endParaRPr lang="sv-SE" sz="3600"/>
        </a:p>
      </dgm:t>
    </dgm:pt>
    <dgm:pt modelId="{038F705C-F9C3-4C28-B2E3-9E97F7419B3B}" type="sibTrans" cxnId="{C7AB8BF9-5357-436C-9707-3DFD59465E5E}">
      <dgm:prSet/>
      <dgm:spPr/>
      <dgm:t>
        <a:bodyPr/>
        <a:lstStyle/>
        <a:p>
          <a:endParaRPr lang="sv-SE" sz="3600"/>
        </a:p>
      </dgm:t>
    </dgm:pt>
    <dgm:pt modelId="{BC6A62D9-E6DB-4350-8D35-E3C3284E8806}">
      <dgm:prSet phldrT="[Text]" custT="1"/>
      <dgm:spPr/>
      <dgm:t>
        <a:bodyPr/>
        <a:lstStyle/>
        <a:p>
          <a:r>
            <a:rPr lang="sv-SE" sz="2000" dirty="0"/>
            <a:t>Resultat</a:t>
          </a:r>
        </a:p>
      </dgm:t>
    </dgm:pt>
    <dgm:pt modelId="{3FABF352-56BE-46F8-AE1F-785E1323C911}" type="parTrans" cxnId="{15E24BCD-8802-4997-A75E-25BB37B951E5}">
      <dgm:prSet/>
      <dgm:spPr/>
      <dgm:t>
        <a:bodyPr/>
        <a:lstStyle/>
        <a:p>
          <a:endParaRPr lang="sv-SE" sz="3600"/>
        </a:p>
      </dgm:t>
    </dgm:pt>
    <dgm:pt modelId="{C456F3A3-813A-49B6-BC1F-201F06D2DB3B}" type="sibTrans" cxnId="{15E24BCD-8802-4997-A75E-25BB37B951E5}">
      <dgm:prSet/>
      <dgm:spPr/>
      <dgm:t>
        <a:bodyPr/>
        <a:lstStyle/>
        <a:p>
          <a:endParaRPr lang="sv-SE" sz="3600"/>
        </a:p>
      </dgm:t>
    </dgm:pt>
    <dgm:pt modelId="{4BAEB16E-D115-4FFF-8BDA-6C58939B836C}">
      <dgm:prSet phldrT="[Text]" custT="1"/>
      <dgm:spPr/>
      <dgm:t>
        <a:bodyPr/>
        <a:lstStyle/>
        <a:p>
          <a:r>
            <a:rPr lang="sv-SE" sz="2000" dirty="0"/>
            <a:t>Hitta nya former</a:t>
          </a:r>
        </a:p>
      </dgm:t>
    </dgm:pt>
    <dgm:pt modelId="{8B0034EA-2B34-444F-9EE8-8A71E3D1C84B}" type="parTrans" cxnId="{EB90C674-7FF1-4D70-952F-3857AC2648B5}">
      <dgm:prSet/>
      <dgm:spPr/>
      <dgm:t>
        <a:bodyPr/>
        <a:lstStyle/>
        <a:p>
          <a:endParaRPr lang="sv-SE" sz="3600"/>
        </a:p>
      </dgm:t>
    </dgm:pt>
    <dgm:pt modelId="{CEC70887-751A-43F1-B6B6-846933446430}" type="sibTrans" cxnId="{EB90C674-7FF1-4D70-952F-3857AC2648B5}">
      <dgm:prSet/>
      <dgm:spPr/>
      <dgm:t>
        <a:bodyPr/>
        <a:lstStyle/>
        <a:p>
          <a:endParaRPr lang="sv-SE" sz="3600"/>
        </a:p>
      </dgm:t>
    </dgm:pt>
    <dgm:pt modelId="{D395DBDC-215A-4993-9606-94281DA9AE21}">
      <dgm:prSet phldrT="[Text]" custT="1"/>
      <dgm:spPr/>
      <dgm:t>
        <a:bodyPr/>
        <a:lstStyle/>
        <a:p>
          <a:r>
            <a:rPr lang="sv-SE" sz="2000" dirty="0"/>
            <a:t>Kulturen förändras</a:t>
          </a:r>
        </a:p>
      </dgm:t>
    </dgm:pt>
    <dgm:pt modelId="{EBEF679A-0435-4707-8D08-381125CF1381}" type="parTrans" cxnId="{0EBE4F59-173D-4911-8522-27A166249DCB}">
      <dgm:prSet/>
      <dgm:spPr/>
      <dgm:t>
        <a:bodyPr/>
        <a:lstStyle/>
        <a:p>
          <a:endParaRPr lang="sv-SE" sz="3600"/>
        </a:p>
      </dgm:t>
    </dgm:pt>
    <dgm:pt modelId="{37D7C065-EC66-4062-88EB-2753D4C97B8D}" type="sibTrans" cxnId="{0EBE4F59-173D-4911-8522-27A166249DCB}">
      <dgm:prSet/>
      <dgm:spPr/>
      <dgm:t>
        <a:bodyPr/>
        <a:lstStyle/>
        <a:p>
          <a:endParaRPr lang="sv-SE" sz="3600"/>
        </a:p>
      </dgm:t>
    </dgm:pt>
    <dgm:pt modelId="{59C445B3-589C-470A-8CE4-681BD8481E6A}">
      <dgm:prSet phldrT="[Text]" custT="1"/>
      <dgm:spPr/>
      <dgm:t>
        <a:bodyPr/>
        <a:lstStyle/>
        <a:p>
          <a:r>
            <a:rPr lang="sv-SE" sz="2000" dirty="0"/>
            <a:t>En tydlig vision</a:t>
          </a:r>
        </a:p>
      </dgm:t>
    </dgm:pt>
    <dgm:pt modelId="{CEFC860C-0CC5-4024-A0F4-F2BFBEDB1AEA}" type="parTrans" cxnId="{CDEB0BC5-EE0F-4A6F-A8E0-4EF7F00C5BDD}">
      <dgm:prSet/>
      <dgm:spPr/>
      <dgm:t>
        <a:bodyPr/>
        <a:lstStyle/>
        <a:p>
          <a:endParaRPr lang="sv-SE" sz="3600"/>
        </a:p>
      </dgm:t>
    </dgm:pt>
    <dgm:pt modelId="{EA762394-24F6-4538-8FA3-87880B9F0049}" type="sibTrans" cxnId="{CDEB0BC5-EE0F-4A6F-A8E0-4EF7F00C5BDD}">
      <dgm:prSet/>
      <dgm:spPr/>
      <dgm:t>
        <a:bodyPr/>
        <a:lstStyle/>
        <a:p>
          <a:endParaRPr lang="sv-SE" sz="3600"/>
        </a:p>
      </dgm:t>
    </dgm:pt>
    <dgm:pt modelId="{618B897A-BB96-4744-9AAF-342B4CD040BA}">
      <dgm:prSet phldrT="[Text]" custT="1"/>
      <dgm:spPr/>
      <dgm:t>
        <a:bodyPr/>
        <a:lstStyle/>
        <a:p>
          <a:r>
            <a:rPr lang="sv-SE" sz="2000" dirty="0"/>
            <a:t>Min egna verklighet</a:t>
          </a:r>
        </a:p>
      </dgm:t>
    </dgm:pt>
    <dgm:pt modelId="{913224E6-AE0C-423F-B7CD-B38A0A14D207}" type="parTrans" cxnId="{5B8DCF18-85A9-42F6-945D-C70D8674A95E}">
      <dgm:prSet/>
      <dgm:spPr/>
      <dgm:t>
        <a:bodyPr/>
        <a:lstStyle/>
        <a:p>
          <a:endParaRPr lang="sv-SE" sz="3600"/>
        </a:p>
      </dgm:t>
    </dgm:pt>
    <dgm:pt modelId="{9469FD0A-CB9A-49C0-90BA-F65B9AD9E42F}" type="sibTrans" cxnId="{5B8DCF18-85A9-42F6-945D-C70D8674A95E}">
      <dgm:prSet/>
      <dgm:spPr/>
      <dgm:t>
        <a:bodyPr/>
        <a:lstStyle/>
        <a:p>
          <a:endParaRPr lang="sv-SE" sz="3600"/>
        </a:p>
      </dgm:t>
    </dgm:pt>
    <dgm:pt modelId="{6EF88B2D-5A29-4330-B814-C0E319FB46B9}">
      <dgm:prSet phldrT="[Text]" custT="1"/>
      <dgm:spPr/>
      <dgm:t>
        <a:bodyPr/>
        <a:lstStyle/>
        <a:p>
          <a:r>
            <a:rPr lang="sv-SE" sz="2000" dirty="0"/>
            <a:t>En övertygelse</a:t>
          </a:r>
        </a:p>
      </dgm:t>
    </dgm:pt>
    <dgm:pt modelId="{D2D5E3E8-C423-4036-90F7-1A26A05119AF}" type="parTrans" cxnId="{603B97D9-3CC9-4145-9237-16F3C7D414DF}">
      <dgm:prSet/>
      <dgm:spPr/>
      <dgm:t>
        <a:bodyPr/>
        <a:lstStyle/>
        <a:p>
          <a:endParaRPr lang="sv-SE" sz="3600"/>
        </a:p>
      </dgm:t>
    </dgm:pt>
    <dgm:pt modelId="{EE4A9D76-B945-4EAC-A974-7E5FCA4217B4}" type="sibTrans" cxnId="{603B97D9-3CC9-4145-9237-16F3C7D414DF}">
      <dgm:prSet/>
      <dgm:spPr/>
      <dgm:t>
        <a:bodyPr/>
        <a:lstStyle/>
        <a:p>
          <a:endParaRPr lang="sv-SE" sz="3600"/>
        </a:p>
      </dgm:t>
    </dgm:pt>
    <dgm:pt modelId="{2B97D1C1-D641-4F7D-87E0-94F48F418976}" type="pres">
      <dgm:prSet presAssocID="{F24CBCC9-012E-4147-B56A-9119E6A606D7}" presName="cycle" presStyleCnt="0">
        <dgm:presLayoutVars>
          <dgm:dir/>
          <dgm:resizeHandles val="exact"/>
        </dgm:presLayoutVars>
      </dgm:prSet>
      <dgm:spPr/>
    </dgm:pt>
    <dgm:pt modelId="{03D41577-4632-4B96-B2C2-18E53D0CAF42}" type="pres">
      <dgm:prSet presAssocID="{26C9C31B-86EE-4713-A51E-2575235CBAD4}" presName="node" presStyleLbl="node1" presStyleIdx="0" presStyleCnt="8" custScaleX="163686" custScaleY="120901">
        <dgm:presLayoutVars>
          <dgm:bulletEnabled val="1"/>
        </dgm:presLayoutVars>
      </dgm:prSet>
      <dgm:spPr/>
    </dgm:pt>
    <dgm:pt modelId="{FCB7D02C-B3B4-4252-B0A5-95EDBFF63CD7}" type="pres">
      <dgm:prSet presAssocID="{26C9C31B-86EE-4713-A51E-2575235CBAD4}" presName="spNode" presStyleCnt="0"/>
      <dgm:spPr/>
    </dgm:pt>
    <dgm:pt modelId="{30B9CED0-C21B-404D-AC3B-979E709290BB}" type="pres">
      <dgm:prSet presAssocID="{4DF52605-A953-45C2-AD52-286AE93D5A46}" presName="sibTrans" presStyleLbl="sibTrans1D1" presStyleIdx="0" presStyleCnt="8"/>
      <dgm:spPr/>
    </dgm:pt>
    <dgm:pt modelId="{51452ED2-314E-481D-A2B4-EF22CD60E67A}" type="pres">
      <dgm:prSet presAssocID="{618B897A-BB96-4744-9AAF-342B4CD040BA}" presName="node" presStyleLbl="node1" presStyleIdx="1" presStyleCnt="8" custScaleX="163686" custScaleY="120901" custRadScaleRad="94471" custRadScaleInc="23066">
        <dgm:presLayoutVars>
          <dgm:bulletEnabled val="1"/>
        </dgm:presLayoutVars>
      </dgm:prSet>
      <dgm:spPr/>
    </dgm:pt>
    <dgm:pt modelId="{B5539C69-75EA-498B-8487-9E3426B270A8}" type="pres">
      <dgm:prSet presAssocID="{618B897A-BB96-4744-9AAF-342B4CD040BA}" presName="spNode" presStyleCnt="0"/>
      <dgm:spPr/>
    </dgm:pt>
    <dgm:pt modelId="{64057D74-2C1A-4B66-B29A-0B648CB3AECF}" type="pres">
      <dgm:prSet presAssocID="{9469FD0A-CB9A-49C0-90BA-F65B9AD9E42F}" presName="sibTrans" presStyleLbl="sibTrans1D1" presStyleIdx="1" presStyleCnt="8"/>
      <dgm:spPr/>
    </dgm:pt>
    <dgm:pt modelId="{8986BF1A-E902-46D7-994A-38477A0CF154}" type="pres">
      <dgm:prSet presAssocID="{6EF88B2D-5A29-4330-B814-C0E319FB46B9}" presName="node" presStyleLbl="node1" presStyleIdx="2" presStyleCnt="8" custScaleX="163686" custScaleY="120901">
        <dgm:presLayoutVars>
          <dgm:bulletEnabled val="1"/>
        </dgm:presLayoutVars>
      </dgm:prSet>
      <dgm:spPr/>
    </dgm:pt>
    <dgm:pt modelId="{0426A43D-6AD4-43C2-9081-7F18BD93A8DA}" type="pres">
      <dgm:prSet presAssocID="{6EF88B2D-5A29-4330-B814-C0E319FB46B9}" presName="spNode" presStyleCnt="0"/>
      <dgm:spPr/>
    </dgm:pt>
    <dgm:pt modelId="{8329E47F-662B-4790-85BB-D4C8E023A64A}" type="pres">
      <dgm:prSet presAssocID="{EE4A9D76-B945-4EAC-A974-7E5FCA4217B4}" presName="sibTrans" presStyleLbl="sibTrans1D1" presStyleIdx="2" presStyleCnt="8"/>
      <dgm:spPr/>
    </dgm:pt>
    <dgm:pt modelId="{9A095845-A264-49AA-A1A7-8F33D7247AE2}" type="pres">
      <dgm:prSet presAssocID="{59C445B3-589C-470A-8CE4-681BD8481E6A}" presName="node" presStyleLbl="node1" presStyleIdx="3" presStyleCnt="8" custScaleX="163686" custScaleY="120901" custRadScaleRad="93519" custRadScaleInc="-27484">
        <dgm:presLayoutVars>
          <dgm:bulletEnabled val="1"/>
        </dgm:presLayoutVars>
      </dgm:prSet>
      <dgm:spPr/>
    </dgm:pt>
    <dgm:pt modelId="{D5567C95-504E-4211-9EE6-F52DB7ED76DE}" type="pres">
      <dgm:prSet presAssocID="{59C445B3-589C-470A-8CE4-681BD8481E6A}" presName="spNode" presStyleCnt="0"/>
      <dgm:spPr/>
    </dgm:pt>
    <dgm:pt modelId="{5E888411-8D69-4278-9E34-685160DF79D4}" type="pres">
      <dgm:prSet presAssocID="{EA762394-24F6-4538-8FA3-87880B9F0049}" presName="sibTrans" presStyleLbl="sibTrans1D1" presStyleIdx="3" presStyleCnt="8"/>
      <dgm:spPr/>
    </dgm:pt>
    <dgm:pt modelId="{232A2ABB-BF4A-4E19-8EC5-6B85D8652123}" type="pres">
      <dgm:prSet presAssocID="{A8B23152-0D98-4CE4-9F79-A147666D9292}" presName="node" presStyleLbl="node1" presStyleIdx="4" presStyleCnt="8" custScaleX="163686" custScaleY="120901">
        <dgm:presLayoutVars>
          <dgm:bulletEnabled val="1"/>
        </dgm:presLayoutVars>
      </dgm:prSet>
      <dgm:spPr/>
    </dgm:pt>
    <dgm:pt modelId="{6B1B4368-AFC2-407F-A8C8-C71097D8C039}" type="pres">
      <dgm:prSet presAssocID="{A8B23152-0D98-4CE4-9F79-A147666D9292}" presName="spNode" presStyleCnt="0"/>
      <dgm:spPr/>
    </dgm:pt>
    <dgm:pt modelId="{E2AB3585-2E95-4C66-A35B-197739EFCAC1}" type="pres">
      <dgm:prSet presAssocID="{038F705C-F9C3-4C28-B2E3-9E97F7419B3B}" presName="sibTrans" presStyleLbl="sibTrans1D1" presStyleIdx="4" presStyleCnt="8"/>
      <dgm:spPr/>
    </dgm:pt>
    <dgm:pt modelId="{104FEDCE-2F99-4C3D-8320-B33979275230}" type="pres">
      <dgm:prSet presAssocID="{BC6A62D9-E6DB-4350-8D35-E3C3284E8806}" presName="node" presStyleLbl="node1" presStyleIdx="5" presStyleCnt="8" custScaleX="163686" custScaleY="120901" custRadScaleRad="93519" custRadScaleInc="27484">
        <dgm:presLayoutVars>
          <dgm:bulletEnabled val="1"/>
        </dgm:presLayoutVars>
      </dgm:prSet>
      <dgm:spPr/>
    </dgm:pt>
    <dgm:pt modelId="{120A0BB6-7A52-46EA-8A6F-0F9CCEA6E05B}" type="pres">
      <dgm:prSet presAssocID="{BC6A62D9-E6DB-4350-8D35-E3C3284E8806}" presName="spNode" presStyleCnt="0"/>
      <dgm:spPr/>
    </dgm:pt>
    <dgm:pt modelId="{7738BCCC-9369-4D52-A3F0-8A039F519BB9}" type="pres">
      <dgm:prSet presAssocID="{C456F3A3-813A-49B6-BC1F-201F06D2DB3B}" presName="sibTrans" presStyleLbl="sibTrans1D1" presStyleIdx="5" presStyleCnt="8"/>
      <dgm:spPr/>
    </dgm:pt>
    <dgm:pt modelId="{FD92239C-A61F-4AA3-AA34-8B6A5DBB3D50}" type="pres">
      <dgm:prSet presAssocID="{4BAEB16E-D115-4FFF-8BDA-6C58939B836C}" presName="node" presStyleLbl="node1" presStyleIdx="6" presStyleCnt="8" custScaleX="163686" custScaleY="120901">
        <dgm:presLayoutVars>
          <dgm:bulletEnabled val="1"/>
        </dgm:presLayoutVars>
      </dgm:prSet>
      <dgm:spPr/>
    </dgm:pt>
    <dgm:pt modelId="{5F2F465D-2351-4421-B4A3-4550B4F18AEC}" type="pres">
      <dgm:prSet presAssocID="{4BAEB16E-D115-4FFF-8BDA-6C58939B836C}" presName="spNode" presStyleCnt="0"/>
      <dgm:spPr/>
    </dgm:pt>
    <dgm:pt modelId="{28B37CD5-AD1F-414D-AE20-F875C4F80DE2}" type="pres">
      <dgm:prSet presAssocID="{CEC70887-751A-43F1-B6B6-846933446430}" presName="sibTrans" presStyleLbl="sibTrans1D1" presStyleIdx="6" presStyleCnt="8"/>
      <dgm:spPr/>
    </dgm:pt>
    <dgm:pt modelId="{1FD4855F-1116-4C9C-8DD6-A677D39757CB}" type="pres">
      <dgm:prSet presAssocID="{D395DBDC-215A-4993-9606-94281DA9AE21}" presName="node" presStyleLbl="node1" presStyleIdx="7" presStyleCnt="8" custScaleX="163686" custScaleY="120901" custRadScaleRad="94471" custRadScaleInc="-23066">
        <dgm:presLayoutVars>
          <dgm:bulletEnabled val="1"/>
        </dgm:presLayoutVars>
      </dgm:prSet>
      <dgm:spPr/>
    </dgm:pt>
    <dgm:pt modelId="{4C9C7435-A5F5-4145-9090-B34C7765474A}" type="pres">
      <dgm:prSet presAssocID="{D395DBDC-215A-4993-9606-94281DA9AE21}" presName="spNode" presStyleCnt="0"/>
      <dgm:spPr/>
    </dgm:pt>
    <dgm:pt modelId="{368B1035-FB99-4BFF-97CF-B144F529F64B}" type="pres">
      <dgm:prSet presAssocID="{37D7C065-EC66-4062-88EB-2753D4C97B8D}" presName="sibTrans" presStyleLbl="sibTrans1D1" presStyleIdx="7" presStyleCnt="8"/>
      <dgm:spPr/>
    </dgm:pt>
  </dgm:ptLst>
  <dgm:cxnLst>
    <dgm:cxn modelId="{41BF720C-3A51-4861-990C-CF81569D5B9D}" srcId="{F24CBCC9-012E-4147-B56A-9119E6A606D7}" destId="{26C9C31B-86EE-4713-A51E-2575235CBAD4}" srcOrd="0" destOrd="0" parTransId="{E67C3EBE-D6E2-4180-8EA2-7334034C2ACA}" sibTransId="{4DF52605-A953-45C2-AD52-286AE93D5A46}"/>
    <dgm:cxn modelId="{E9485C0E-2877-4016-BB20-B366C995EB56}" type="presOf" srcId="{59C445B3-589C-470A-8CE4-681BD8481E6A}" destId="{9A095845-A264-49AA-A1A7-8F33D7247AE2}" srcOrd="0" destOrd="0" presId="urn:microsoft.com/office/officeart/2005/8/layout/cycle5"/>
    <dgm:cxn modelId="{5B8DCF18-85A9-42F6-945D-C70D8674A95E}" srcId="{F24CBCC9-012E-4147-B56A-9119E6A606D7}" destId="{618B897A-BB96-4744-9AAF-342B4CD040BA}" srcOrd="1" destOrd="0" parTransId="{913224E6-AE0C-423F-B7CD-B38A0A14D207}" sibTransId="{9469FD0A-CB9A-49C0-90BA-F65B9AD9E42F}"/>
    <dgm:cxn modelId="{26CF412F-8265-4DFF-A664-2D5975521CFE}" type="presOf" srcId="{EA762394-24F6-4538-8FA3-87880B9F0049}" destId="{5E888411-8D69-4278-9E34-685160DF79D4}" srcOrd="0" destOrd="0" presId="urn:microsoft.com/office/officeart/2005/8/layout/cycle5"/>
    <dgm:cxn modelId="{C65CA538-C4E9-430D-A4FF-6F579268EF6B}" type="presOf" srcId="{26C9C31B-86EE-4713-A51E-2575235CBAD4}" destId="{03D41577-4632-4B96-B2C2-18E53D0CAF42}" srcOrd="0" destOrd="0" presId="urn:microsoft.com/office/officeart/2005/8/layout/cycle5"/>
    <dgm:cxn modelId="{5332A765-11BF-48BA-9B30-99DB0071941A}" type="presOf" srcId="{EE4A9D76-B945-4EAC-A974-7E5FCA4217B4}" destId="{8329E47F-662B-4790-85BB-D4C8E023A64A}" srcOrd="0" destOrd="0" presId="urn:microsoft.com/office/officeart/2005/8/layout/cycle5"/>
    <dgm:cxn modelId="{FD737E66-7CC3-4D9B-B222-7D2208102CD6}" type="presOf" srcId="{CEC70887-751A-43F1-B6B6-846933446430}" destId="{28B37CD5-AD1F-414D-AE20-F875C4F80DE2}" srcOrd="0" destOrd="0" presId="urn:microsoft.com/office/officeart/2005/8/layout/cycle5"/>
    <dgm:cxn modelId="{9E0B8067-4D49-4C07-8C80-901D6FB24B2C}" type="presOf" srcId="{A8B23152-0D98-4CE4-9F79-A147666D9292}" destId="{232A2ABB-BF4A-4E19-8EC5-6B85D8652123}" srcOrd="0" destOrd="0" presId="urn:microsoft.com/office/officeart/2005/8/layout/cycle5"/>
    <dgm:cxn modelId="{EB90C674-7FF1-4D70-952F-3857AC2648B5}" srcId="{F24CBCC9-012E-4147-B56A-9119E6A606D7}" destId="{4BAEB16E-D115-4FFF-8BDA-6C58939B836C}" srcOrd="6" destOrd="0" parTransId="{8B0034EA-2B34-444F-9EE8-8A71E3D1C84B}" sibTransId="{CEC70887-751A-43F1-B6B6-846933446430}"/>
    <dgm:cxn modelId="{F2036276-EDDF-45B3-B6D5-F2EEC495AB2E}" type="presOf" srcId="{9469FD0A-CB9A-49C0-90BA-F65B9AD9E42F}" destId="{64057D74-2C1A-4B66-B29A-0B648CB3AECF}" srcOrd="0" destOrd="0" presId="urn:microsoft.com/office/officeart/2005/8/layout/cycle5"/>
    <dgm:cxn modelId="{0EBE4F59-173D-4911-8522-27A166249DCB}" srcId="{F24CBCC9-012E-4147-B56A-9119E6A606D7}" destId="{D395DBDC-215A-4993-9606-94281DA9AE21}" srcOrd="7" destOrd="0" parTransId="{EBEF679A-0435-4707-8D08-381125CF1381}" sibTransId="{37D7C065-EC66-4062-88EB-2753D4C97B8D}"/>
    <dgm:cxn modelId="{486E347F-E5DB-409D-A2A3-5699F9339080}" type="presOf" srcId="{618B897A-BB96-4744-9AAF-342B4CD040BA}" destId="{51452ED2-314E-481D-A2B4-EF22CD60E67A}" srcOrd="0" destOrd="0" presId="urn:microsoft.com/office/officeart/2005/8/layout/cycle5"/>
    <dgm:cxn modelId="{155A7D8A-23C8-45DF-8C3D-888AD25A1055}" type="presOf" srcId="{4BAEB16E-D115-4FFF-8BDA-6C58939B836C}" destId="{FD92239C-A61F-4AA3-AA34-8B6A5DBB3D50}" srcOrd="0" destOrd="0" presId="urn:microsoft.com/office/officeart/2005/8/layout/cycle5"/>
    <dgm:cxn modelId="{4E6A2DA8-B5E1-47F0-94C9-7694E1932461}" type="presOf" srcId="{D395DBDC-215A-4993-9606-94281DA9AE21}" destId="{1FD4855F-1116-4C9C-8DD6-A677D39757CB}" srcOrd="0" destOrd="0" presId="urn:microsoft.com/office/officeart/2005/8/layout/cycle5"/>
    <dgm:cxn modelId="{CAA5D0A8-7D5E-49BF-B3F3-B26FD7FFBD3D}" type="presOf" srcId="{4DF52605-A953-45C2-AD52-286AE93D5A46}" destId="{30B9CED0-C21B-404D-AC3B-979E709290BB}" srcOrd="0" destOrd="0" presId="urn:microsoft.com/office/officeart/2005/8/layout/cycle5"/>
    <dgm:cxn modelId="{CDEB0BC5-EE0F-4A6F-A8E0-4EF7F00C5BDD}" srcId="{F24CBCC9-012E-4147-B56A-9119E6A606D7}" destId="{59C445B3-589C-470A-8CE4-681BD8481E6A}" srcOrd="3" destOrd="0" parTransId="{CEFC860C-0CC5-4024-A0F4-F2BFBEDB1AEA}" sibTransId="{EA762394-24F6-4538-8FA3-87880B9F0049}"/>
    <dgm:cxn modelId="{15E24BCD-8802-4997-A75E-25BB37B951E5}" srcId="{F24CBCC9-012E-4147-B56A-9119E6A606D7}" destId="{BC6A62D9-E6DB-4350-8D35-E3C3284E8806}" srcOrd="5" destOrd="0" parTransId="{3FABF352-56BE-46F8-AE1F-785E1323C911}" sibTransId="{C456F3A3-813A-49B6-BC1F-201F06D2DB3B}"/>
    <dgm:cxn modelId="{49C042D3-E44D-405F-AC46-68CBD359C977}" type="presOf" srcId="{038F705C-F9C3-4C28-B2E3-9E97F7419B3B}" destId="{E2AB3585-2E95-4C66-A35B-197739EFCAC1}" srcOrd="0" destOrd="0" presId="urn:microsoft.com/office/officeart/2005/8/layout/cycle5"/>
    <dgm:cxn modelId="{603B97D9-3CC9-4145-9237-16F3C7D414DF}" srcId="{F24CBCC9-012E-4147-B56A-9119E6A606D7}" destId="{6EF88B2D-5A29-4330-B814-C0E319FB46B9}" srcOrd="2" destOrd="0" parTransId="{D2D5E3E8-C423-4036-90F7-1A26A05119AF}" sibTransId="{EE4A9D76-B945-4EAC-A974-7E5FCA4217B4}"/>
    <dgm:cxn modelId="{F44423DC-9DEF-4E03-8796-E1E284D0E26B}" type="presOf" srcId="{37D7C065-EC66-4062-88EB-2753D4C97B8D}" destId="{368B1035-FB99-4BFF-97CF-B144F529F64B}" srcOrd="0" destOrd="0" presId="urn:microsoft.com/office/officeart/2005/8/layout/cycle5"/>
    <dgm:cxn modelId="{8DF71AE0-EA0B-4B26-99EA-E8038DBD037D}" type="presOf" srcId="{BC6A62D9-E6DB-4350-8D35-E3C3284E8806}" destId="{104FEDCE-2F99-4C3D-8320-B33979275230}" srcOrd="0" destOrd="0" presId="urn:microsoft.com/office/officeart/2005/8/layout/cycle5"/>
    <dgm:cxn modelId="{C5C674E4-9D5A-4DFC-BEA1-F096107FB219}" type="presOf" srcId="{F24CBCC9-012E-4147-B56A-9119E6A606D7}" destId="{2B97D1C1-D641-4F7D-87E0-94F48F418976}" srcOrd="0" destOrd="0" presId="urn:microsoft.com/office/officeart/2005/8/layout/cycle5"/>
    <dgm:cxn modelId="{D629AAEB-9CAC-431B-A5E7-948D77FEB644}" type="presOf" srcId="{C456F3A3-813A-49B6-BC1F-201F06D2DB3B}" destId="{7738BCCC-9369-4D52-A3F0-8A039F519BB9}" srcOrd="0" destOrd="0" presId="urn:microsoft.com/office/officeart/2005/8/layout/cycle5"/>
    <dgm:cxn modelId="{C7AB8BF9-5357-436C-9707-3DFD59465E5E}" srcId="{F24CBCC9-012E-4147-B56A-9119E6A606D7}" destId="{A8B23152-0D98-4CE4-9F79-A147666D9292}" srcOrd="4" destOrd="0" parTransId="{9AB0C403-861E-4E76-A110-0DDEAE9F73BA}" sibTransId="{038F705C-F9C3-4C28-B2E3-9E97F7419B3B}"/>
    <dgm:cxn modelId="{B71B11FE-1691-4E19-AFF8-6A87A4B782C1}" type="presOf" srcId="{6EF88B2D-5A29-4330-B814-C0E319FB46B9}" destId="{8986BF1A-E902-46D7-994A-38477A0CF154}" srcOrd="0" destOrd="0" presId="urn:microsoft.com/office/officeart/2005/8/layout/cycle5"/>
    <dgm:cxn modelId="{F480F7D0-0E09-4022-B165-1AFE861AFEE5}" type="presParOf" srcId="{2B97D1C1-D641-4F7D-87E0-94F48F418976}" destId="{03D41577-4632-4B96-B2C2-18E53D0CAF42}" srcOrd="0" destOrd="0" presId="urn:microsoft.com/office/officeart/2005/8/layout/cycle5"/>
    <dgm:cxn modelId="{0135A3F3-F21B-47AD-B4AD-ED2D60D204FC}" type="presParOf" srcId="{2B97D1C1-D641-4F7D-87E0-94F48F418976}" destId="{FCB7D02C-B3B4-4252-B0A5-95EDBFF63CD7}" srcOrd="1" destOrd="0" presId="urn:microsoft.com/office/officeart/2005/8/layout/cycle5"/>
    <dgm:cxn modelId="{77E6AB23-B397-443D-8D48-C797BD0B30C8}" type="presParOf" srcId="{2B97D1C1-D641-4F7D-87E0-94F48F418976}" destId="{30B9CED0-C21B-404D-AC3B-979E709290BB}" srcOrd="2" destOrd="0" presId="urn:microsoft.com/office/officeart/2005/8/layout/cycle5"/>
    <dgm:cxn modelId="{9607B064-531F-4AA3-877F-1D5454F1C1AC}" type="presParOf" srcId="{2B97D1C1-D641-4F7D-87E0-94F48F418976}" destId="{51452ED2-314E-481D-A2B4-EF22CD60E67A}" srcOrd="3" destOrd="0" presId="urn:microsoft.com/office/officeart/2005/8/layout/cycle5"/>
    <dgm:cxn modelId="{D21917DB-A06F-4F74-B779-9255047593F4}" type="presParOf" srcId="{2B97D1C1-D641-4F7D-87E0-94F48F418976}" destId="{B5539C69-75EA-498B-8487-9E3426B270A8}" srcOrd="4" destOrd="0" presId="urn:microsoft.com/office/officeart/2005/8/layout/cycle5"/>
    <dgm:cxn modelId="{4AA1BB0F-DF1A-4B83-BBA9-4B2A1CC27301}" type="presParOf" srcId="{2B97D1C1-D641-4F7D-87E0-94F48F418976}" destId="{64057D74-2C1A-4B66-B29A-0B648CB3AECF}" srcOrd="5" destOrd="0" presId="urn:microsoft.com/office/officeart/2005/8/layout/cycle5"/>
    <dgm:cxn modelId="{7868E5CE-8D52-43CF-8D41-80F17786B363}" type="presParOf" srcId="{2B97D1C1-D641-4F7D-87E0-94F48F418976}" destId="{8986BF1A-E902-46D7-994A-38477A0CF154}" srcOrd="6" destOrd="0" presId="urn:microsoft.com/office/officeart/2005/8/layout/cycle5"/>
    <dgm:cxn modelId="{78754DAE-D36A-4ECB-8F69-8A96EDEB05EC}" type="presParOf" srcId="{2B97D1C1-D641-4F7D-87E0-94F48F418976}" destId="{0426A43D-6AD4-43C2-9081-7F18BD93A8DA}" srcOrd="7" destOrd="0" presId="urn:microsoft.com/office/officeart/2005/8/layout/cycle5"/>
    <dgm:cxn modelId="{72836EC3-700B-4D94-9696-5C35378719EC}" type="presParOf" srcId="{2B97D1C1-D641-4F7D-87E0-94F48F418976}" destId="{8329E47F-662B-4790-85BB-D4C8E023A64A}" srcOrd="8" destOrd="0" presId="urn:microsoft.com/office/officeart/2005/8/layout/cycle5"/>
    <dgm:cxn modelId="{40421CB1-FD5B-4CE5-8F7E-424E368EF3F7}" type="presParOf" srcId="{2B97D1C1-D641-4F7D-87E0-94F48F418976}" destId="{9A095845-A264-49AA-A1A7-8F33D7247AE2}" srcOrd="9" destOrd="0" presId="urn:microsoft.com/office/officeart/2005/8/layout/cycle5"/>
    <dgm:cxn modelId="{92B7D7CB-BC07-4C59-BF49-9C0A3975556F}" type="presParOf" srcId="{2B97D1C1-D641-4F7D-87E0-94F48F418976}" destId="{D5567C95-504E-4211-9EE6-F52DB7ED76DE}" srcOrd="10" destOrd="0" presId="urn:microsoft.com/office/officeart/2005/8/layout/cycle5"/>
    <dgm:cxn modelId="{96C64C13-4A80-40B6-827E-4C0B312557F2}" type="presParOf" srcId="{2B97D1C1-D641-4F7D-87E0-94F48F418976}" destId="{5E888411-8D69-4278-9E34-685160DF79D4}" srcOrd="11" destOrd="0" presId="urn:microsoft.com/office/officeart/2005/8/layout/cycle5"/>
    <dgm:cxn modelId="{72BED229-EC86-4885-83E1-E5F9A51F9C17}" type="presParOf" srcId="{2B97D1C1-D641-4F7D-87E0-94F48F418976}" destId="{232A2ABB-BF4A-4E19-8EC5-6B85D8652123}" srcOrd="12" destOrd="0" presId="urn:microsoft.com/office/officeart/2005/8/layout/cycle5"/>
    <dgm:cxn modelId="{DF7E2CD1-3B39-452E-9B52-0137AA1157E9}" type="presParOf" srcId="{2B97D1C1-D641-4F7D-87E0-94F48F418976}" destId="{6B1B4368-AFC2-407F-A8C8-C71097D8C039}" srcOrd="13" destOrd="0" presId="urn:microsoft.com/office/officeart/2005/8/layout/cycle5"/>
    <dgm:cxn modelId="{BFFAE9E1-D406-430E-A96C-AEBEB7B66D0D}" type="presParOf" srcId="{2B97D1C1-D641-4F7D-87E0-94F48F418976}" destId="{E2AB3585-2E95-4C66-A35B-197739EFCAC1}" srcOrd="14" destOrd="0" presId="urn:microsoft.com/office/officeart/2005/8/layout/cycle5"/>
    <dgm:cxn modelId="{941F9CA7-FC19-4752-8ED1-C0FB1C8C9133}" type="presParOf" srcId="{2B97D1C1-D641-4F7D-87E0-94F48F418976}" destId="{104FEDCE-2F99-4C3D-8320-B33979275230}" srcOrd="15" destOrd="0" presId="urn:microsoft.com/office/officeart/2005/8/layout/cycle5"/>
    <dgm:cxn modelId="{EF37B5D5-A21F-41FE-81B7-FE30542A629E}" type="presParOf" srcId="{2B97D1C1-D641-4F7D-87E0-94F48F418976}" destId="{120A0BB6-7A52-46EA-8A6F-0F9CCEA6E05B}" srcOrd="16" destOrd="0" presId="urn:microsoft.com/office/officeart/2005/8/layout/cycle5"/>
    <dgm:cxn modelId="{07866CB3-CCC1-4D92-B8E4-4BC8089B5DE2}" type="presParOf" srcId="{2B97D1C1-D641-4F7D-87E0-94F48F418976}" destId="{7738BCCC-9369-4D52-A3F0-8A039F519BB9}" srcOrd="17" destOrd="0" presId="urn:microsoft.com/office/officeart/2005/8/layout/cycle5"/>
    <dgm:cxn modelId="{61BF7101-A2A2-4AA1-B330-529C4A4FC928}" type="presParOf" srcId="{2B97D1C1-D641-4F7D-87E0-94F48F418976}" destId="{FD92239C-A61F-4AA3-AA34-8B6A5DBB3D50}" srcOrd="18" destOrd="0" presId="urn:microsoft.com/office/officeart/2005/8/layout/cycle5"/>
    <dgm:cxn modelId="{A4C9CCAB-41E3-439B-ACC1-750238F0DA00}" type="presParOf" srcId="{2B97D1C1-D641-4F7D-87E0-94F48F418976}" destId="{5F2F465D-2351-4421-B4A3-4550B4F18AEC}" srcOrd="19" destOrd="0" presId="urn:microsoft.com/office/officeart/2005/8/layout/cycle5"/>
    <dgm:cxn modelId="{7CC225C7-4A3F-4645-92C8-01CF736E661B}" type="presParOf" srcId="{2B97D1C1-D641-4F7D-87E0-94F48F418976}" destId="{28B37CD5-AD1F-414D-AE20-F875C4F80DE2}" srcOrd="20" destOrd="0" presId="urn:microsoft.com/office/officeart/2005/8/layout/cycle5"/>
    <dgm:cxn modelId="{ECE4738A-59D5-4491-8816-4C350C360071}" type="presParOf" srcId="{2B97D1C1-D641-4F7D-87E0-94F48F418976}" destId="{1FD4855F-1116-4C9C-8DD6-A677D39757CB}" srcOrd="21" destOrd="0" presId="urn:microsoft.com/office/officeart/2005/8/layout/cycle5"/>
    <dgm:cxn modelId="{E27561B5-CB6A-4A4A-837B-E7088DAAF892}" type="presParOf" srcId="{2B97D1C1-D641-4F7D-87E0-94F48F418976}" destId="{4C9C7435-A5F5-4145-9090-B34C7765474A}" srcOrd="22" destOrd="0" presId="urn:microsoft.com/office/officeart/2005/8/layout/cycle5"/>
    <dgm:cxn modelId="{9296D84C-FC68-432E-A372-D0738AE6245F}" type="presParOf" srcId="{2B97D1C1-D641-4F7D-87E0-94F48F418976}" destId="{368B1035-FB99-4BFF-97CF-B144F529F64B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41577-4632-4B96-B2C2-18E53D0CAF42}">
      <dsp:nvSpPr>
        <dsp:cNvPr id="0" name=""/>
        <dsp:cNvSpPr/>
      </dsp:nvSpPr>
      <dsp:spPr>
        <a:xfrm>
          <a:off x="2976021" y="-64090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Vilja till förändring</a:t>
          </a:r>
        </a:p>
      </dsp:txBody>
      <dsp:txXfrm>
        <a:off x="3013147" y="-26964"/>
        <a:ext cx="1509865" cy="686282"/>
      </dsp:txXfrm>
    </dsp:sp>
    <dsp:sp modelId="{30B9CED0-C21B-404D-AC3B-979E709290BB}">
      <dsp:nvSpPr>
        <dsp:cNvPr id="0" name=""/>
        <dsp:cNvSpPr/>
      </dsp:nvSpPr>
      <dsp:spPr>
        <a:xfrm>
          <a:off x="1034024" y="3700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3590955" y="513714"/>
              </a:moveTo>
              <a:arcTo wR="2183874" hR="2183874" stAng="18606813" swAng="39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2ED2-314E-481D-A2B4-EF22CD60E67A}">
      <dsp:nvSpPr>
        <dsp:cNvPr id="0" name=""/>
        <dsp:cNvSpPr/>
      </dsp:nvSpPr>
      <dsp:spPr>
        <a:xfrm>
          <a:off x="4520255" y="751633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Min egna verklighet</a:t>
          </a:r>
        </a:p>
      </dsp:txBody>
      <dsp:txXfrm>
        <a:off x="4557381" y="788759"/>
        <a:ext cx="1509865" cy="686282"/>
      </dsp:txXfrm>
    </dsp:sp>
    <dsp:sp modelId="{64057D74-2C1A-4B66-B29A-0B648CB3AECF}">
      <dsp:nvSpPr>
        <dsp:cNvPr id="0" name=""/>
        <dsp:cNvSpPr/>
      </dsp:nvSpPr>
      <dsp:spPr>
        <a:xfrm>
          <a:off x="1682672" y="683181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3979460" y="940822"/>
              </a:moveTo>
              <a:arcTo wR="2183874" hR="2183874" stAng="19518350" swAng="6619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6BF1A-E902-46D7-994A-38477A0CF154}">
      <dsp:nvSpPr>
        <dsp:cNvPr id="0" name=""/>
        <dsp:cNvSpPr/>
      </dsp:nvSpPr>
      <dsp:spPr>
        <a:xfrm>
          <a:off x="5159895" y="2119784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En övertygelse</a:t>
          </a:r>
        </a:p>
      </dsp:txBody>
      <dsp:txXfrm>
        <a:off x="5197021" y="2156910"/>
        <a:ext cx="1509865" cy="686282"/>
      </dsp:txXfrm>
    </dsp:sp>
    <dsp:sp modelId="{8329E47F-662B-4790-85BB-D4C8E023A64A}">
      <dsp:nvSpPr>
        <dsp:cNvPr id="0" name=""/>
        <dsp:cNvSpPr/>
      </dsp:nvSpPr>
      <dsp:spPr>
        <a:xfrm>
          <a:off x="1711790" y="-126398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4152371" y="3129565"/>
              </a:moveTo>
              <a:arcTo wR="2183874" hR="2183874" stAng="1539613" swAng="6388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95845-A264-49AA-A1A7-8F33D7247AE2}">
      <dsp:nvSpPr>
        <dsp:cNvPr id="0" name=""/>
        <dsp:cNvSpPr/>
      </dsp:nvSpPr>
      <dsp:spPr>
        <a:xfrm>
          <a:off x="4520256" y="3456377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En tydlig vision</a:t>
          </a:r>
        </a:p>
      </dsp:txBody>
      <dsp:txXfrm>
        <a:off x="4557382" y="3493503"/>
        <a:ext cx="1509865" cy="686282"/>
      </dsp:txXfrm>
    </dsp:sp>
    <dsp:sp modelId="{5E888411-8D69-4278-9E34-685160DF79D4}">
      <dsp:nvSpPr>
        <dsp:cNvPr id="0" name=""/>
        <dsp:cNvSpPr/>
      </dsp:nvSpPr>
      <dsp:spPr>
        <a:xfrm>
          <a:off x="986914" y="666417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3829920" y="3619089"/>
              </a:moveTo>
              <a:arcTo wR="2183874" hR="2183874" stAng="2465143" swAng="423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A2ABB-BF4A-4E19-8EC5-6B85D8652123}">
      <dsp:nvSpPr>
        <dsp:cNvPr id="0" name=""/>
        <dsp:cNvSpPr/>
      </dsp:nvSpPr>
      <dsp:spPr>
        <a:xfrm>
          <a:off x="2976021" y="4303659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Arbets-processer</a:t>
          </a:r>
        </a:p>
      </dsp:txBody>
      <dsp:txXfrm>
        <a:off x="3013147" y="4340785"/>
        <a:ext cx="1509865" cy="686282"/>
      </dsp:txXfrm>
    </dsp:sp>
    <dsp:sp modelId="{E2AB3585-2E95-4C66-A35B-197739EFCAC1}">
      <dsp:nvSpPr>
        <dsp:cNvPr id="0" name=""/>
        <dsp:cNvSpPr/>
      </dsp:nvSpPr>
      <dsp:spPr>
        <a:xfrm>
          <a:off x="2181496" y="666417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726706" y="3810517"/>
              </a:moveTo>
              <a:arcTo wR="2183874" hR="2183874" stAng="7911264" swAng="423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EDCE-2F99-4C3D-8320-B33979275230}">
      <dsp:nvSpPr>
        <dsp:cNvPr id="0" name=""/>
        <dsp:cNvSpPr/>
      </dsp:nvSpPr>
      <dsp:spPr>
        <a:xfrm>
          <a:off x="1431785" y="3456377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Resultat</a:t>
          </a:r>
        </a:p>
      </dsp:txBody>
      <dsp:txXfrm>
        <a:off x="1468911" y="3493503"/>
        <a:ext cx="1509865" cy="686282"/>
      </dsp:txXfrm>
    </dsp:sp>
    <dsp:sp modelId="{7738BCCC-9369-4D52-A3F0-8A039F519BB9}">
      <dsp:nvSpPr>
        <dsp:cNvPr id="0" name=""/>
        <dsp:cNvSpPr/>
      </dsp:nvSpPr>
      <dsp:spPr>
        <a:xfrm>
          <a:off x="1456620" y="-126398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424003" y="3476996"/>
              </a:moveTo>
              <a:arcTo wR="2183874" hR="2183874" stAng="8621533" swAng="6388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2239C-A61F-4AA3-AA34-8B6A5DBB3D50}">
      <dsp:nvSpPr>
        <dsp:cNvPr id="0" name=""/>
        <dsp:cNvSpPr/>
      </dsp:nvSpPr>
      <dsp:spPr>
        <a:xfrm>
          <a:off x="792146" y="2119784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Hitta nya former</a:t>
          </a:r>
        </a:p>
      </dsp:txBody>
      <dsp:txXfrm>
        <a:off x="829272" y="2156910"/>
        <a:ext cx="1509865" cy="686282"/>
      </dsp:txXfrm>
    </dsp:sp>
    <dsp:sp modelId="{28B37CD5-AD1F-414D-AE20-F875C4F80DE2}">
      <dsp:nvSpPr>
        <dsp:cNvPr id="0" name=""/>
        <dsp:cNvSpPr/>
      </dsp:nvSpPr>
      <dsp:spPr>
        <a:xfrm>
          <a:off x="1485738" y="683181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183588" y="1307426"/>
              </a:moveTo>
              <a:arcTo wR="2183874" hR="2183874" stAng="12219671" swAng="6619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4855F-1116-4C9C-8DD6-A677D39757CB}">
      <dsp:nvSpPr>
        <dsp:cNvPr id="0" name=""/>
        <dsp:cNvSpPr/>
      </dsp:nvSpPr>
      <dsp:spPr>
        <a:xfrm>
          <a:off x="1431786" y="751633"/>
          <a:ext cx="1584117" cy="76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Kulturen förändras</a:t>
          </a:r>
        </a:p>
      </dsp:txBody>
      <dsp:txXfrm>
        <a:off x="1468912" y="788759"/>
        <a:ext cx="1509865" cy="686282"/>
      </dsp:txXfrm>
    </dsp:sp>
    <dsp:sp modelId="{368B1035-FB99-4BFF-97CF-B144F529F64B}">
      <dsp:nvSpPr>
        <dsp:cNvPr id="0" name=""/>
        <dsp:cNvSpPr/>
      </dsp:nvSpPr>
      <dsp:spPr>
        <a:xfrm>
          <a:off x="2134386" y="3700"/>
          <a:ext cx="4367749" cy="4367749"/>
        </a:xfrm>
        <a:custGeom>
          <a:avLst/>
          <a:gdLst/>
          <a:ahLst/>
          <a:cxnLst/>
          <a:rect l="0" t="0" r="0" b="0"/>
          <a:pathLst>
            <a:path>
              <a:moveTo>
                <a:pt x="594528" y="686113"/>
              </a:moveTo>
              <a:arcTo wR="2183874" hR="2183874" stAng="13398042" swAng="3951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9E6D-5D11-4043-B784-BE098F4F4AAF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12E65-964E-486D-AEC8-8AF0E9A7D6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70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sv&amp;prev=/search?q=Everett+M+Rogers&amp;hl=sv&amp;biw=1366&amp;bih=599&amp;prmd=imvnsbo&amp;rurl=translate.google.se&amp;sl=en&amp;u=http://en.wikipedia.org/wiki/Communication_studies&amp;usg=ALkJrhheyY14PhbsXKkEh7R4os5a1l4PcA" TargetMode="External"/><Relationship Id="rId7" Type="http://schemas.openxmlformats.org/officeDocument/2006/relationships/hyperlink" Target="http://translate.googleusercontent.com/translate_c?hl=sv&amp;prev=/search?q=Everett+M+Rogers&amp;hl=sv&amp;biw=1366&amp;bih=599&amp;prmd=imvnsbo&amp;rurl=translate.google.se&amp;sl=en&amp;u=http://en.wikipedia.org/wiki/Early_adopter&amp;usg=ALkJrhgt-QjPirnaK1yTKiHFSn9KDtAfJ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ranslate.googleusercontent.com/translate_c?hl=sv&amp;prev=/search?q=Everett+M+Rogers&amp;hl=sv&amp;biw=1366&amp;bih=599&amp;prmd=imvnsbo&amp;rurl=translate.google.se&amp;sl=en&amp;u=http://en.wikipedia.org/wiki/Diffusion_of_innovations&amp;usg=ALkJrhhWjQPjrTC5N6wdIYd4s5WaLoUqeA" TargetMode="External"/><Relationship Id="rId5" Type="http://schemas.openxmlformats.org/officeDocument/2006/relationships/hyperlink" Target="http://translate.googleusercontent.com/translate_c?hl=sv&amp;prev=/search?q=Everett+M+Rogers&amp;hl=sv&amp;biw=1366&amp;bih=599&amp;prmd=imvnsbo&amp;rurl=translate.google.se&amp;sl=en&amp;u=http://en.wikipedia.org/wiki/Sociologist&amp;usg=ALkJrhjrbqTiSgfMtkHUOUeE54TTIeA7eg" TargetMode="External"/><Relationship Id="rId4" Type="http://schemas.openxmlformats.org/officeDocument/2006/relationships/hyperlink" Target="http://translate.googleusercontent.com/translate_c?hl=sv&amp;prev=/search?q=Everett+M+Rogers&amp;hl=sv&amp;biw=1366&amp;bih=599&amp;prmd=imvnsbo&amp;rurl=translate.google.se&amp;sl=en&amp;u=http://en.wikipedia.org/wiki/Scholar&amp;usg=ALkJrhifR7X6tEKOsUDkxffv8Fa2ZKRB3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/>
              <a:t>som kallar sig filosofer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dirty="0"/>
              <a:t>Clarence Irving Lewis (1883-1964) vars tankar</a:t>
            </a:r>
          </a:p>
          <a:p>
            <a:pPr marL="0" indent="0">
              <a:buNone/>
            </a:pPr>
            <a:r>
              <a:rPr lang="sv-SE" dirty="0"/>
              <a:t>påverkade både W. Edwards Deming (1900-1993) och</a:t>
            </a:r>
          </a:p>
          <a:p>
            <a:pPr marL="0" indent="0">
              <a:buNone/>
            </a:pPr>
            <a:r>
              <a:rPr lang="sv-SE" dirty="0"/>
              <a:t>Walter Shewhart (1891-1967)</a:t>
            </a:r>
          </a:p>
          <a:p>
            <a:br>
              <a:rPr lang="sv-SE" sz="1200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762CC-AA2E-48BC-806B-EB3237609B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86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dirty="0"/>
              <a:t>Kan vara</a:t>
            </a:r>
            <a:r>
              <a:rPr lang="sv-SE" baseline="0" dirty="0"/>
              <a:t> både farligt och </a:t>
            </a:r>
            <a:r>
              <a:rPr lang="sv-SE" baseline="0" dirty="0" err="1"/>
              <a:t>desktruktivt</a:t>
            </a:r>
            <a:r>
              <a:rPr lang="sv-SE" dirty="0"/>
              <a:t>. </a:t>
            </a:r>
          </a:p>
        </p:txBody>
      </p:sp>
      <p:sp>
        <p:nvSpPr>
          <p:cNvPr id="126979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6AC3-D59C-4F43-B060-6AAF727864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74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Livshjul,</a:t>
            </a:r>
            <a:r>
              <a:rPr lang="sv-SE" baseline="0" dirty="0"/>
              <a:t> många förändringar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7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Glöm inte att studera – ett viktigt steg i PGSA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67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Blädderblock. Skriv ett riktigt exempel</a:t>
            </a:r>
            <a:r>
              <a:rPr lang="sv-SE" baseline="0" dirty="0"/>
              <a:t> i varje steg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9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Glöm inte att studera – ett viktigt steg i PGSA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5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vara både samma förändring</a:t>
            </a:r>
            <a:r>
              <a:rPr lang="sv-SE" baseline="0" dirty="0"/>
              <a:t> i flera varv eller olika förändringar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6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E049C-BB38-4701-BE8F-D0F17410644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5837" cy="3413125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74" y="4343218"/>
            <a:ext cx="5030055" cy="4115165"/>
          </a:xfrm>
          <a:noFill/>
        </p:spPr>
        <p:txBody>
          <a:bodyPr lIns="92057" tIns="46029" rIns="92057" bIns="46029"/>
          <a:lstStyle/>
          <a:p>
            <a:pPr eaLnBrk="1" hangingPunct="1"/>
            <a:r>
              <a:rPr lang="sv-SE" b="1">
                <a:latin typeface="Arial" pitchFamily="34" charset="0"/>
              </a:rPr>
              <a:t>Everett M. Rogers</a:t>
            </a:r>
            <a:r>
              <a:rPr lang="sv-SE">
                <a:latin typeface="Arial" pitchFamily="34" charset="0"/>
              </a:rPr>
              <a:t> (6 MARS 1931 - 21 oktober 2004) var en </a:t>
            </a:r>
            <a:r>
              <a:rPr lang="sv-SE">
                <a:latin typeface="Arial" pitchFamily="34" charset="0"/>
                <a:hlinkClick r:id="rId3" tooltip="Kommunikation studier"/>
              </a:rPr>
              <a:t>kommunikation</a:t>
            </a:r>
            <a:r>
              <a:rPr lang="sv-SE">
                <a:latin typeface="Arial" pitchFamily="34" charset="0"/>
              </a:rPr>
              <a:t> </a:t>
            </a:r>
            <a:r>
              <a:rPr lang="sv-SE">
                <a:latin typeface="Arial" pitchFamily="34" charset="0"/>
                <a:hlinkClick r:id="rId4" tooltip="Lärd"/>
              </a:rPr>
              <a:t>forskare</a:t>
            </a:r>
            <a:r>
              <a:rPr lang="sv-SE">
                <a:latin typeface="Arial" pitchFamily="34" charset="0"/>
              </a:rPr>
              <a:t> , </a:t>
            </a:r>
            <a:r>
              <a:rPr lang="sv-SE">
                <a:latin typeface="Arial" pitchFamily="34" charset="0"/>
                <a:hlinkClick r:id="rId5" tooltip="Sociolog"/>
              </a:rPr>
              <a:t>sociologen</a:t>
            </a:r>
            <a:r>
              <a:rPr lang="sv-SE">
                <a:latin typeface="Arial" pitchFamily="34" charset="0"/>
              </a:rPr>
              <a:t> , författare och lärare. He is best known for originating the </a:t>
            </a:r>
            <a:r>
              <a:rPr lang="sv-SE" i="1">
                <a:latin typeface="Arial" pitchFamily="34" charset="0"/>
                <a:hlinkClick r:id="rId6" tooltip="Spridning av innovationer"/>
              </a:rPr>
              <a:t>diffusion of innovations</a:t>
            </a:r>
            <a:r>
              <a:rPr lang="sv-SE">
                <a:latin typeface="Arial" pitchFamily="34" charset="0"/>
              </a:rPr>
              <a:t> theory and for introducing the term </a:t>
            </a:r>
            <a:r>
              <a:rPr lang="sv-SE" i="1">
                <a:latin typeface="Arial" pitchFamily="34" charset="0"/>
                <a:hlinkClick r:id="rId7" tooltip="Tidigt ute"/>
              </a:rPr>
              <a:t>early adopter</a:t>
            </a:r>
            <a:r>
              <a:rPr lang="sv-SE">
                <a:latin typeface="Arial" pitchFamily="34" charset="0"/>
              </a:rPr>
              <a:t> . Han är mest känd för sitt ursprung att </a:t>
            </a:r>
            <a:r>
              <a:rPr lang="sv-SE" i="1">
                <a:latin typeface="Arial" pitchFamily="34" charset="0"/>
                <a:hlinkClick r:id="rId6" tooltip="Spridning av innovationer"/>
              </a:rPr>
              <a:t>spridningen av innovationer</a:t>
            </a:r>
            <a:r>
              <a:rPr lang="sv-SE">
                <a:latin typeface="Arial" pitchFamily="34" charset="0"/>
              </a:rPr>
              <a:t> teori och för att införa begreppet </a:t>
            </a:r>
            <a:r>
              <a:rPr lang="sv-SE" i="1">
                <a:latin typeface="Arial" pitchFamily="34" charset="0"/>
                <a:hlinkClick r:id="rId7" tooltip="Tidigt ute"/>
              </a:rPr>
              <a:t>tidigt inför</a:t>
            </a:r>
            <a:r>
              <a:rPr lang="sv-SE">
                <a:latin typeface="Arial" pitchFamily="34" charset="0"/>
              </a:rPr>
              <a:t> . </a:t>
            </a:r>
          </a:p>
          <a:p>
            <a:pPr eaLnBrk="1" hangingPunct="1"/>
            <a:r>
              <a:rPr lang="sv-SE">
                <a:latin typeface="Arial" pitchFamily="34" charset="0"/>
              </a:rPr>
              <a:t>Med denna bild vill man säga att vi som sagt alla är olika (vilken tur eller hur). Erfarenheter, självförtroende, egenskaper osv styr vårt beteende.</a:t>
            </a:r>
          </a:p>
          <a:p>
            <a:pPr eaLnBrk="1" hangingPunct="1"/>
            <a:r>
              <a:rPr lang="sv-SE">
                <a:latin typeface="Arial" pitchFamily="34" charset="0"/>
              </a:rPr>
              <a:t>Driver trygghet o tradition oss </a:t>
            </a:r>
            <a:r>
              <a:rPr lang="sv-SE">
                <a:latin typeface="Arial" pitchFamily="34" charset="0"/>
                <a:sym typeface="Wingdings" pitchFamily="2" charset="2"/>
              </a:rPr>
              <a:t></a:t>
            </a:r>
            <a:r>
              <a:rPr lang="sv-SE">
                <a:latin typeface="Arial" pitchFamily="34" charset="0"/>
              </a:rPr>
              <a:t> då är vi kanske mindre benägna att vilja förändra oss!?</a:t>
            </a:r>
          </a:p>
          <a:p>
            <a:pPr eaLnBrk="1" hangingPunct="1"/>
            <a:r>
              <a:rPr lang="sv-SE">
                <a:latin typeface="Arial" pitchFamily="34" charset="0"/>
              </a:rPr>
              <a:t>Vi bör samla in allas syn på processen – lägga ner krut på att skapa förståelse </a:t>
            </a:r>
            <a:r>
              <a:rPr lang="sv-SE">
                <a:latin typeface="Arial" pitchFamily="34" charset="0"/>
                <a:sym typeface="Wingdings" pitchFamily="2" charset="2"/>
              </a:rPr>
              <a:t> skapa påverkansmöjlighet, delaktighet. Hur skulle ni vilja göra?</a:t>
            </a:r>
          </a:p>
          <a:p>
            <a:pPr eaLnBrk="1" hangingPunct="1"/>
            <a:r>
              <a:rPr lang="sv-SE">
                <a:latin typeface="Arial" pitchFamily="34" charset="0"/>
                <a:sym typeface="Wingdings" pitchFamily="2" charset="2"/>
              </a:rPr>
              <a:t>”Alla vill vara hjältar i sin egen organisation”</a:t>
            </a:r>
            <a:r>
              <a:rPr lang="sv-SE">
                <a:latin typeface="Arial" pitchFamily="34" charset="0"/>
              </a:rPr>
              <a:t>  </a:t>
            </a:r>
            <a:r>
              <a:rPr lang="sv-SE">
                <a:latin typeface="Arial" pitchFamily="34" charset="0"/>
                <a:sym typeface="Wingdings" pitchFamily="2" charset="2"/>
              </a:rPr>
              <a:t> </a:t>
            </a:r>
            <a:r>
              <a:rPr lang="sv-SE">
                <a:latin typeface="Arial" pitchFamily="34" charset="0"/>
              </a:rPr>
              <a:t>få ”laggards” och ”late majority”  att göra nåt bra, få dem att lyckas o växa o uppmärksammas DÅ har ni dem med. </a:t>
            </a:r>
          </a:p>
          <a:p>
            <a:pPr eaLnBrk="1" hangingPunct="1"/>
            <a:r>
              <a:rPr lang="sv-SE">
                <a:latin typeface="Arial" pitchFamily="34" charset="0"/>
              </a:rPr>
              <a:t>Vi måste ”sälja” in det på olika sätt till olika individer. </a:t>
            </a:r>
          </a:p>
          <a:p>
            <a:pPr eaLnBrk="1" hangingPunct="1"/>
            <a:r>
              <a:rPr lang="sv-SE">
                <a:latin typeface="Arial" pitchFamily="34" charset="0"/>
              </a:rPr>
              <a:t>Ledarskapet har betydelse, kan inte komma o säga ”nu gör vi såhär”… Människor måste få prata. </a:t>
            </a:r>
          </a:p>
          <a:p>
            <a:pPr eaLnBrk="1" hangingPunct="1"/>
            <a:r>
              <a:rPr lang="sv-SE">
                <a:latin typeface="Arial" pitchFamily="34" charset="0"/>
              </a:rPr>
              <a:t>Viktiga budskap gällande förändringen måste förtydligas </a:t>
            </a:r>
            <a:r>
              <a:rPr lang="sv-SE">
                <a:latin typeface="Arial" pitchFamily="34" charset="0"/>
                <a:sym typeface="Wingdings" pitchFamily="2" charset="2"/>
              </a:rPr>
              <a:t> undvika missförstånd. </a:t>
            </a:r>
            <a:endParaRPr lang="sv-SE">
              <a:latin typeface="Arial" pitchFamily="34" charset="0"/>
            </a:endParaRPr>
          </a:p>
          <a:p>
            <a:pPr eaLnBrk="1" hangingPunct="1"/>
            <a:endParaRPr lang="sv-S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2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85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3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5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3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0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9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7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g6qcgoay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7BD82F2-2A20-4218-B4BF-036854639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Förbättringskunskap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9F024F-B584-48E8-A06B-61BA01D94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en viktig del i Passion för livet</a:t>
            </a:r>
          </a:p>
        </p:txBody>
      </p:sp>
    </p:spTree>
    <p:extLst>
      <p:ext uri="{BB962C8B-B14F-4D97-AF65-F5344CB8AC3E}">
        <p14:creationId xmlns:p14="http://schemas.microsoft.com/office/powerpoint/2010/main" val="188654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Vad vill jag uppnå?</a:t>
            </a:r>
          </a:p>
          <a:p>
            <a:pPr marL="0" indent="0">
              <a:buNone/>
            </a:pPr>
            <a:r>
              <a:rPr lang="sv-SE" sz="2400" dirty="0"/>
              <a:t>Vad är viktigt för mig?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C:\Users\lunsu\AppData\Local\Microsoft\Windows\Temporary Internet Files\Content.IE5\VTK4YSSU\archery-472932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r="19956"/>
          <a:stretch/>
        </p:blipFill>
        <p:spPr bwMode="auto">
          <a:xfrm>
            <a:off x="6240016" y="1628800"/>
            <a:ext cx="3960440" cy="38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2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668463" y="1518535"/>
            <a:ext cx="8497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srgbClr val="69240C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3" name="Platshållare för bildnummer 5"/>
          <p:cNvSpPr txBox="1">
            <a:spLocks/>
          </p:cNvSpPr>
          <p:nvPr/>
        </p:nvSpPr>
        <p:spPr bwMode="auto">
          <a:xfrm>
            <a:off x="7934325" y="688181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DD3DE-2D3A-4EB2-A1D5-ADE389AE649A}" type="slidenum"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645F5F"/>
                </a:solidFill>
                <a:effectLst/>
                <a:uLnTx/>
                <a:uFillTx/>
                <a:latin typeface="Perpetua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645F5F"/>
              </a:solidFill>
              <a:effectLst/>
              <a:uLnTx/>
              <a:uFillTx/>
              <a:latin typeface="Perpetua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524000" y="2071688"/>
            <a:ext cx="8229600" cy="45259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Vägen till målet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1945467" y="167084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3" name="AutoShape 54"/>
          <p:cNvSpPr>
            <a:spLocks noChangeArrowheads="1"/>
          </p:cNvSpPr>
          <p:nvPr/>
        </p:nvSpPr>
        <p:spPr bwMode="auto">
          <a:xfrm>
            <a:off x="6097588" y="3069729"/>
            <a:ext cx="431800" cy="431800"/>
          </a:xfrm>
          <a:prstGeom prst="flowChar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4943475" y="2993530"/>
            <a:ext cx="1849438" cy="1603375"/>
          </a:xfrm>
          <a:custGeom>
            <a:avLst/>
            <a:gdLst>
              <a:gd name="T0" fmla="*/ 0 w 1165"/>
              <a:gd name="T1" fmla="*/ 2147483647 h 1010"/>
              <a:gd name="T2" fmla="*/ 2147483647 w 1165"/>
              <a:gd name="T3" fmla="*/ 2147483647 h 1010"/>
              <a:gd name="T4" fmla="*/ 2147483647 w 1165"/>
              <a:gd name="T5" fmla="*/ 2147483647 h 1010"/>
              <a:gd name="T6" fmla="*/ 2147483647 w 1165"/>
              <a:gd name="T7" fmla="*/ 2147483647 h 1010"/>
              <a:gd name="T8" fmla="*/ 2147483647 w 1165"/>
              <a:gd name="T9" fmla="*/ 2147483647 h 1010"/>
              <a:gd name="T10" fmla="*/ 2147483647 w 1165"/>
              <a:gd name="T11" fmla="*/ 2147483647 h 1010"/>
              <a:gd name="T12" fmla="*/ 2147483647 w 1165"/>
              <a:gd name="T13" fmla="*/ 2147483647 h 1010"/>
              <a:gd name="T14" fmla="*/ 2147483647 w 1165"/>
              <a:gd name="T15" fmla="*/ 2147483647 h 1010"/>
              <a:gd name="T16" fmla="*/ 2147483647 w 1165"/>
              <a:gd name="T17" fmla="*/ 2147483647 h 1010"/>
              <a:gd name="T18" fmla="*/ 2147483647 w 1165"/>
              <a:gd name="T19" fmla="*/ 2147483647 h 1010"/>
              <a:gd name="T20" fmla="*/ 2147483647 w 1165"/>
              <a:gd name="T21" fmla="*/ 2147483647 h 1010"/>
              <a:gd name="T22" fmla="*/ 2147483647 w 1165"/>
              <a:gd name="T23" fmla="*/ 2147483647 h 1010"/>
              <a:gd name="T24" fmla="*/ 2147483647 w 1165"/>
              <a:gd name="T25" fmla="*/ 2147483647 h 1010"/>
              <a:gd name="T26" fmla="*/ 2147483647 w 1165"/>
              <a:gd name="T27" fmla="*/ 2147483647 h 1010"/>
              <a:gd name="T28" fmla="*/ 2147483647 w 1165"/>
              <a:gd name="T29" fmla="*/ 2147483647 h 10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5"/>
              <a:gd name="T46" fmla="*/ 0 h 1010"/>
              <a:gd name="T47" fmla="*/ 1165 w 1165"/>
              <a:gd name="T48" fmla="*/ 1010 h 10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5" h="1010">
                <a:moveTo>
                  <a:pt x="0" y="54"/>
                </a:moveTo>
                <a:cubicBezTo>
                  <a:pt x="78" y="171"/>
                  <a:pt x="5" y="320"/>
                  <a:pt x="48" y="450"/>
                </a:cubicBezTo>
                <a:cubicBezTo>
                  <a:pt x="56" y="529"/>
                  <a:pt x="69" y="715"/>
                  <a:pt x="108" y="774"/>
                </a:cubicBezTo>
                <a:cubicBezTo>
                  <a:pt x="115" y="802"/>
                  <a:pt x="108" y="841"/>
                  <a:pt x="132" y="858"/>
                </a:cubicBezTo>
                <a:cubicBezTo>
                  <a:pt x="153" y="873"/>
                  <a:pt x="180" y="874"/>
                  <a:pt x="204" y="882"/>
                </a:cubicBezTo>
                <a:cubicBezTo>
                  <a:pt x="319" y="920"/>
                  <a:pt x="430" y="933"/>
                  <a:pt x="552" y="942"/>
                </a:cubicBezTo>
                <a:cubicBezTo>
                  <a:pt x="688" y="1010"/>
                  <a:pt x="768" y="918"/>
                  <a:pt x="852" y="834"/>
                </a:cubicBezTo>
                <a:cubicBezTo>
                  <a:pt x="868" y="838"/>
                  <a:pt x="884" y="843"/>
                  <a:pt x="900" y="846"/>
                </a:cubicBezTo>
                <a:cubicBezTo>
                  <a:pt x="928" y="851"/>
                  <a:pt x="968" y="835"/>
                  <a:pt x="984" y="858"/>
                </a:cubicBezTo>
                <a:cubicBezTo>
                  <a:pt x="1016" y="903"/>
                  <a:pt x="904" y="967"/>
                  <a:pt x="996" y="906"/>
                </a:cubicBezTo>
                <a:cubicBezTo>
                  <a:pt x="1013" y="880"/>
                  <a:pt x="1045" y="863"/>
                  <a:pt x="1056" y="834"/>
                </a:cubicBezTo>
                <a:cubicBezTo>
                  <a:pt x="1067" y="804"/>
                  <a:pt x="1062" y="770"/>
                  <a:pt x="1068" y="738"/>
                </a:cubicBezTo>
                <a:cubicBezTo>
                  <a:pt x="1080" y="676"/>
                  <a:pt x="1101" y="618"/>
                  <a:pt x="1116" y="558"/>
                </a:cubicBezTo>
                <a:cubicBezTo>
                  <a:pt x="1125" y="415"/>
                  <a:pt x="1137" y="268"/>
                  <a:pt x="1152" y="126"/>
                </a:cubicBezTo>
                <a:cubicBezTo>
                  <a:pt x="1165" y="0"/>
                  <a:pt x="1164" y="130"/>
                  <a:pt x="1164" y="7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3937001" y="3052266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6802439" y="3069729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1847529" y="2852937"/>
            <a:ext cx="2107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Hur det är idag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8025258" y="2420889"/>
            <a:ext cx="23192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Till hur du vill att det ska vara framöver - </a:t>
            </a: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målet</a:t>
            </a:r>
          </a:p>
        </p:txBody>
      </p:sp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6169025" y="3572966"/>
            <a:ext cx="431800" cy="431800"/>
          </a:xfrm>
          <a:prstGeom prst="flowChartOr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" name="AutoShape 28"/>
          <p:cNvSpPr>
            <a:spLocks noChangeArrowheads="1"/>
          </p:cNvSpPr>
          <p:nvPr/>
        </p:nvSpPr>
        <p:spPr bwMode="auto">
          <a:xfrm>
            <a:off x="5232400" y="3644404"/>
            <a:ext cx="431800" cy="431800"/>
          </a:xfrm>
          <a:prstGeom prst="flowChartOr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" name="AutoShape 29"/>
          <p:cNvSpPr>
            <a:spLocks noChangeArrowheads="1"/>
          </p:cNvSpPr>
          <p:nvPr/>
        </p:nvSpPr>
        <p:spPr bwMode="auto">
          <a:xfrm>
            <a:off x="5808663" y="3572966"/>
            <a:ext cx="431800" cy="431800"/>
          </a:xfrm>
          <a:prstGeom prst="flowChar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" name="AutoShape 30"/>
          <p:cNvSpPr>
            <a:spLocks noChangeArrowheads="1"/>
          </p:cNvSpPr>
          <p:nvPr/>
        </p:nvSpPr>
        <p:spPr bwMode="auto">
          <a:xfrm>
            <a:off x="5448300" y="3357066"/>
            <a:ext cx="431800" cy="431800"/>
          </a:xfrm>
          <a:prstGeom prst="flowChar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" name="AutoShape 31"/>
          <p:cNvSpPr>
            <a:spLocks noChangeArrowheads="1"/>
          </p:cNvSpPr>
          <p:nvPr/>
        </p:nvSpPr>
        <p:spPr bwMode="auto">
          <a:xfrm>
            <a:off x="6240463" y="3285629"/>
            <a:ext cx="431800" cy="431800"/>
          </a:xfrm>
          <a:prstGeom prst="flowChartOr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4945063" y="2925267"/>
            <a:ext cx="431800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5376863" y="2925266"/>
            <a:ext cx="10080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6384925" y="2925267"/>
            <a:ext cx="431800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36"/>
          <p:cNvSpPr>
            <a:spLocks/>
          </p:cNvSpPr>
          <p:nvPr/>
        </p:nvSpPr>
        <p:spPr bwMode="auto">
          <a:xfrm>
            <a:off x="5016500" y="4149230"/>
            <a:ext cx="1739900" cy="720725"/>
          </a:xfrm>
          <a:custGeom>
            <a:avLst/>
            <a:gdLst>
              <a:gd name="T0" fmla="*/ 2147483647 w 1096"/>
              <a:gd name="T1" fmla="*/ 2147483647 h 484"/>
              <a:gd name="T2" fmla="*/ 2147483647 w 1096"/>
              <a:gd name="T3" fmla="*/ 2147483647 h 484"/>
              <a:gd name="T4" fmla="*/ 2147483647 w 1096"/>
              <a:gd name="T5" fmla="*/ 2147483647 h 484"/>
              <a:gd name="T6" fmla="*/ 2147483647 w 1096"/>
              <a:gd name="T7" fmla="*/ 2147483647 h 484"/>
              <a:gd name="T8" fmla="*/ 2147483647 w 1096"/>
              <a:gd name="T9" fmla="*/ 2147483647 h 484"/>
              <a:gd name="T10" fmla="*/ 2147483647 w 1096"/>
              <a:gd name="T11" fmla="*/ 2147483647 h 484"/>
              <a:gd name="T12" fmla="*/ 2147483647 w 1096"/>
              <a:gd name="T13" fmla="*/ 2147483647 h 4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6"/>
              <a:gd name="T22" fmla="*/ 0 h 484"/>
              <a:gd name="T23" fmla="*/ 1096 w 1096"/>
              <a:gd name="T24" fmla="*/ 484 h 4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6" h="484">
                <a:moveTo>
                  <a:pt x="136" y="60"/>
                </a:moveTo>
                <a:cubicBezTo>
                  <a:pt x="272" y="30"/>
                  <a:pt x="900" y="0"/>
                  <a:pt x="998" y="60"/>
                </a:cubicBezTo>
                <a:cubicBezTo>
                  <a:pt x="1096" y="120"/>
                  <a:pt x="794" y="362"/>
                  <a:pt x="726" y="423"/>
                </a:cubicBezTo>
                <a:cubicBezTo>
                  <a:pt x="658" y="484"/>
                  <a:pt x="643" y="431"/>
                  <a:pt x="590" y="423"/>
                </a:cubicBezTo>
                <a:cubicBezTo>
                  <a:pt x="537" y="415"/>
                  <a:pt x="477" y="407"/>
                  <a:pt x="409" y="377"/>
                </a:cubicBezTo>
                <a:cubicBezTo>
                  <a:pt x="341" y="347"/>
                  <a:pt x="235" y="294"/>
                  <a:pt x="182" y="241"/>
                </a:cubicBezTo>
                <a:cubicBezTo>
                  <a:pt x="129" y="188"/>
                  <a:pt x="0" y="90"/>
                  <a:pt x="136" y="60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>
            <a:off x="5737225" y="3069729"/>
            <a:ext cx="431800" cy="431800"/>
          </a:xfrm>
          <a:prstGeom prst="flowChartOr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" name="AutoShape 42"/>
          <p:cNvSpPr>
            <a:spLocks noChangeArrowheads="1"/>
          </p:cNvSpPr>
          <p:nvPr/>
        </p:nvSpPr>
        <p:spPr bwMode="auto">
          <a:xfrm>
            <a:off x="5160963" y="3141166"/>
            <a:ext cx="431800" cy="431800"/>
          </a:xfrm>
          <a:prstGeom prst="flowChar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>
            <a:off x="4945063" y="270936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Line 46"/>
          <p:cNvSpPr>
            <a:spLocks noChangeShapeType="1"/>
          </p:cNvSpPr>
          <p:nvPr/>
        </p:nvSpPr>
        <p:spPr bwMode="auto">
          <a:xfrm>
            <a:off x="5376863" y="256490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>
            <a:off x="6457950" y="256490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Line 49"/>
          <p:cNvSpPr>
            <a:spLocks noChangeShapeType="1"/>
          </p:cNvSpPr>
          <p:nvPr/>
        </p:nvSpPr>
        <p:spPr bwMode="auto">
          <a:xfrm>
            <a:off x="6816725" y="270936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50"/>
          <p:cNvSpPr>
            <a:spLocks noChangeShapeType="1"/>
          </p:cNvSpPr>
          <p:nvPr/>
        </p:nvSpPr>
        <p:spPr bwMode="auto">
          <a:xfrm flipV="1">
            <a:off x="4945063" y="2636342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51"/>
          <p:cNvSpPr>
            <a:spLocks noChangeShapeType="1"/>
          </p:cNvSpPr>
          <p:nvPr/>
        </p:nvSpPr>
        <p:spPr bwMode="auto">
          <a:xfrm>
            <a:off x="5376864" y="2636341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52"/>
          <p:cNvSpPr>
            <a:spLocks noChangeShapeType="1"/>
          </p:cNvSpPr>
          <p:nvPr/>
        </p:nvSpPr>
        <p:spPr bwMode="auto">
          <a:xfrm>
            <a:off x="6457951" y="2636342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53"/>
          <p:cNvSpPr>
            <a:spLocks noChangeShapeType="1"/>
          </p:cNvSpPr>
          <p:nvPr/>
        </p:nvSpPr>
        <p:spPr bwMode="auto">
          <a:xfrm>
            <a:off x="5108575" y="4220666"/>
            <a:ext cx="15113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5376864" y="3069729"/>
            <a:ext cx="11525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8727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Passion för livets livshjul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CBA64D-FD20-419B-9F44-59E2CDCC1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079776" y="-993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G:\RYH\qulturum\1. Lärande och förnyelse\Passion för livet 662 MB\10. Material\Bild PFL - logga\Bild_pgsa_utan_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492896"/>
            <a:ext cx="3161456" cy="31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22304" y="1414896"/>
            <a:ext cx="54102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vet jag att en förändring är en förbättring?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 rot="10800000">
            <a:off x="6311901" y="1916832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 rot="10800000">
            <a:off x="7537426" y="3789288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rot="16200000">
            <a:off x="5632116" y="5636585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5087889" y="1916832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3793010" y="3789040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7276790" y="2812866"/>
            <a:ext cx="105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Planera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7229281" y="4945771"/>
            <a:ext cx="105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Göra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460366" y="4925199"/>
            <a:ext cx="105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Studera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566120" y="2780928"/>
            <a:ext cx="80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Agera</a:t>
            </a:r>
          </a:p>
        </p:txBody>
      </p:sp>
    </p:spTree>
    <p:extLst>
      <p:ext uri="{BB962C8B-B14F-4D97-AF65-F5344CB8AC3E}">
        <p14:creationId xmlns:p14="http://schemas.microsoft.com/office/powerpoint/2010/main" val="405439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3950022" y="3018482"/>
            <a:ext cx="860237" cy="9865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298266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/>
              <a:t>Planera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47528" y="1413023"/>
            <a:ext cx="54102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vet jag att en förändring är en förbättring?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4223794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3143673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2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6096000" y="1413023"/>
            <a:ext cx="4038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endParaRPr lang="sv-SE" altLang="sv-SE" sz="2400" dirty="0">
              <a:latin typeface="+mn-lt"/>
            </a:endParaRP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endParaRPr lang="sv-SE" altLang="sv-SE" sz="2400" dirty="0">
              <a:latin typeface="+mn-lt"/>
            </a:endParaRP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endParaRPr lang="sv-SE" altLang="sv-SE" sz="2400" dirty="0">
              <a:latin typeface="+mn-lt"/>
            </a:endParaRP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+mn-lt"/>
              </a:rPr>
              <a:t>Vad vill jag förändra?</a:t>
            </a: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+mn-lt"/>
              </a:rPr>
              <a:t>Gör en plan</a:t>
            </a: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+mn-lt"/>
              </a:rPr>
              <a:t>Hur? </a:t>
            </a: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+mn-lt"/>
              </a:rPr>
              <a:t>När? </a:t>
            </a: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+mn-lt"/>
              </a:rPr>
              <a:t>Var?</a:t>
            </a:r>
          </a:p>
          <a:p>
            <a:pPr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+mn-lt"/>
              </a:rPr>
              <a:t>Behöver jag stöd?</a:t>
            </a:r>
          </a:p>
        </p:txBody>
      </p:sp>
      <p:pic>
        <p:nvPicPr>
          <p:cNvPr id="12" name="Picture 2" descr="G:\RYH\qulturum\1. Lärande och förnyelse\Passion för livet 662 MB\10. Material\Bild PFL - logga\Bild_pgsa_gr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3120714"/>
            <a:ext cx="714375" cy="18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 descr="G:\RYH\qulturum\1. Lärande och förnyelse\Passion för livet 662 MB\10. Material\Bild PFL - logga\Bild_pgsa_ro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1" y="4791498"/>
            <a:ext cx="1466850" cy="57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G:\RYH\qulturum\1. Lärande och förnyelse\Passion för livet 662 MB\10. Material\Bild PFL - logga\Bild_pgsa_b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195938"/>
            <a:ext cx="621853" cy="17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:\RYH\qulturum\1. Lärande och förnyelse\Passion för livet 662 MB\10. Material\Bild PFL - logga\Bild_pgsa_gu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80" y="2702699"/>
            <a:ext cx="1651797" cy="6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 rot="18806805">
            <a:off x="2907048" y="2960381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ruta 16"/>
          <p:cNvSpPr txBox="1"/>
          <p:nvPr/>
        </p:nvSpPr>
        <p:spPr>
          <a:xfrm rot="2690191">
            <a:off x="2969971" y="4549370"/>
            <a:ext cx="259772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8" name="textruta 17"/>
          <p:cNvSpPr txBox="1"/>
          <p:nvPr/>
        </p:nvSpPr>
        <p:spPr>
          <a:xfrm rot="2377339">
            <a:off x="4544490" y="2872225"/>
            <a:ext cx="292143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9" name="textruta 18"/>
          <p:cNvSpPr txBox="1"/>
          <p:nvPr/>
        </p:nvSpPr>
        <p:spPr>
          <a:xfrm rot="18925848">
            <a:off x="4395271" y="4649628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cxnSp>
        <p:nvCxnSpPr>
          <p:cNvPr id="20" name="Rak 19"/>
          <p:cNvCxnSpPr/>
          <p:nvPr/>
        </p:nvCxnSpPr>
        <p:spPr>
          <a:xfrm>
            <a:off x="3885877" y="3121230"/>
            <a:ext cx="0" cy="1813129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3950022" y="3123125"/>
            <a:ext cx="0" cy="1811215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2999382" y="4060701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2999382" y="4005064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2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/>
          <p:cNvSpPr/>
          <p:nvPr/>
        </p:nvSpPr>
        <p:spPr>
          <a:xfrm>
            <a:off x="3997366" y="4077072"/>
            <a:ext cx="812892" cy="9865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298266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/>
              <a:t>Göra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47528" y="1413023"/>
            <a:ext cx="54102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vet jag att en förändring är en förbättring?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4223794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3143673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2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951984" y="2349003"/>
            <a:ext cx="4248472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Gör förändringen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Håll koll med enkel mätning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Vad går bra?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Vad är svårt?</a:t>
            </a:r>
          </a:p>
        </p:txBody>
      </p:sp>
      <p:pic>
        <p:nvPicPr>
          <p:cNvPr id="12" name="Picture 2" descr="G:\RYH\qulturum\1. Lärande och förnyelse\Passion för livet 662 MB\10. Material\Bild PFL - logga\Bild_pgsa_gr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3120714"/>
            <a:ext cx="714375" cy="18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 descr="G:\RYH\qulturum\1. Lärande och förnyelse\Passion för livet 662 MB\10. Material\Bild PFL - logga\Bild_pgsa_ro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1" y="4791498"/>
            <a:ext cx="1466850" cy="57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G:\RYH\qulturum\1. Lärande och förnyelse\Passion för livet 662 MB\10. Material\Bild PFL - logga\Bild_pgsa_b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195938"/>
            <a:ext cx="621853" cy="17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:\RYH\qulturum\1. Lärande och förnyelse\Passion för livet 662 MB\10. Material\Bild PFL - logga\Bild_pgsa_gu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80" y="2702699"/>
            <a:ext cx="1651797" cy="6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 rot="18806805">
            <a:off x="2907048" y="2960381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ruta 16"/>
          <p:cNvSpPr txBox="1"/>
          <p:nvPr/>
        </p:nvSpPr>
        <p:spPr>
          <a:xfrm rot="2690191">
            <a:off x="2969971" y="4549370"/>
            <a:ext cx="259772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8" name="textruta 17"/>
          <p:cNvSpPr txBox="1"/>
          <p:nvPr/>
        </p:nvSpPr>
        <p:spPr>
          <a:xfrm rot="2377339">
            <a:off x="4544490" y="2872225"/>
            <a:ext cx="292143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9" name="textruta 18"/>
          <p:cNvSpPr txBox="1"/>
          <p:nvPr/>
        </p:nvSpPr>
        <p:spPr>
          <a:xfrm rot="18925848">
            <a:off x="4395271" y="4649628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cxnSp>
        <p:nvCxnSpPr>
          <p:cNvPr id="20" name="Rak 19"/>
          <p:cNvCxnSpPr/>
          <p:nvPr/>
        </p:nvCxnSpPr>
        <p:spPr>
          <a:xfrm>
            <a:off x="3885877" y="3121230"/>
            <a:ext cx="0" cy="1813129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3950022" y="3123125"/>
            <a:ext cx="0" cy="1811215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2999382" y="4060701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2999382" y="4005064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43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2999383" y="4077072"/>
            <a:ext cx="874159" cy="90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298266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/>
              <a:t>Studera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47528" y="1413023"/>
            <a:ext cx="54102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vet jag att en förändring är en förbättring?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4223794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3143673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2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6023992" y="2564903"/>
            <a:ext cx="403860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Hur har det gått?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Jämför resultat med målet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Är förändringen en förbättring? </a:t>
            </a:r>
          </a:p>
        </p:txBody>
      </p:sp>
      <p:pic>
        <p:nvPicPr>
          <p:cNvPr id="12" name="Picture 2" descr="G:\RYH\qulturum\1. Lärande och förnyelse\Passion för livet 662 MB\10. Material\Bild PFL - logga\Bild_pgsa_gr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3120714"/>
            <a:ext cx="714375" cy="18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 descr="G:\RYH\qulturum\1. Lärande och förnyelse\Passion för livet 662 MB\10. Material\Bild PFL - logga\Bild_pgsa_ro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1" y="4791498"/>
            <a:ext cx="1466850" cy="57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G:\RYH\qulturum\1. Lärande och förnyelse\Passion för livet 662 MB\10. Material\Bild PFL - logga\Bild_pgsa_b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195938"/>
            <a:ext cx="621853" cy="17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:\RYH\qulturum\1. Lärande och förnyelse\Passion för livet 662 MB\10. Material\Bild PFL - logga\Bild_pgsa_gu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80" y="2702699"/>
            <a:ext cx="1651797" cy="6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 rot="18806805">
            <a:off x="2907048" y="2960381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ruta 16"/>
          <p:cNvSpPr txBox="1"/>
          <p:nvPr/>
        </p:nvSpPr>
        <p:spPr>
          <a:xfrm rot="2690191">
            <a:off x="2969971" y="4549370"/>
            <a:ext cx="259772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8" name="textruta 17"/>
          <p:cNvSpPr txBox="1"/>
          <p:nvPr/>
        </p:nvSpPr>
        <p:spPr>
          <a:xfrm rot="2377339">
            <a:off x="4544490" y="2872225"/>
            <a:ext cx="292143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9" name="textruta 18"/>
          <p:cNvSpPr txBox="1"/>
          <p:nvPr/>
        </p:nvSpPr>
        <p:spPr>
          <a:xfrm rot="18925848">
            <a:off x="4395271" y="4649628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cxnSp>
        <p:nvCxnSpPr>
          <p:cNvPr id="20" name="Rak 19"/>
          <p:cNvCxnSpPr/>
          <p:nvPr/>
        </p:nvCxnSpPr>
        <p:spPr>
          <a:xfrm>
            <a:off x="3885877" y="3121230"/>
            <a:ext cx="0" cy="1813129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3950022" y="3123125"/>
            <a:ext cx="0" cy="1811215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2999382" y="4060701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2999382" y="4005064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6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2999657" y="3018482"/>
            <a:ext cx="860237" cy="9865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298266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/>
              <a:t>Agera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47528" y="1413023"/>
            <a:ext cx="54102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vet jag att en förändring är en förbättring?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4223794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3143673" y="2133103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2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6096000" y="2620070"/>
            <a:ext cx="4038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Är denna förändring något som jag vill fortsätta med?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 sz="2400" dirty="0">
                <a:latin typeface="Calibri" pitchFamily="34" charset="0"/>
              </a:rPr>
              <a:t>Vilket är mitt nästa steg?</a:t>
            </a:r>
          </a:p>
        </p:txBody>
      </p:sp>
      <p:pic>
        <p:nvPicPr>
          <p:cNvPr id="12" name="Picture 2" descr="G:\RYH\qulturum\1. Lärande och förnyelse\Passion för livet 662 MB\10. Material\Bild PFL - logga\Bild_pgsa_gr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3120714"/>
            <a:ext cx="714375" cy="18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 descr="G:\RYH\qulturum\1. Lärande och förnyelse\Passion för livet 662 MB\10. Material\Bild PFL - logga\Bild_pgsa_ro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1" y="4791498"/>
            <a:ext cx="1466850" cy="57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G:\RYH\qulturum\1. Lärande och förnyelse\Passion för livet 662 MB\10. Material\Bild PFL - logga\Bild_pgsa_b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195938"/>
            <a:ext cx="621853" cy="17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:\RYH\qulturum\1. Lärande och förnyelse\Passion för livet 662 MB\10. Material\Bild PFL - logga\Bild_pgsa_gu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80" y="2702699"/>
            <a:ext cx="1651797" cy="6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 rot="18806805">
            <a:off x="2907048" y="2960381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ruta 16"/>
          <p:cNvSpPr txBox="1"/>
          <p:nvPr/>
        </p:nvSpPr>
        <p:spPr>
          <a:xfrm rot="2690191">
            <a:off x="2969971" y="4549370"/>
            <a:ext cx="259772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8" name="textruta 17"/>
          <p:cNvSpPr txBox="1"/>
          <p:nvPr/>
        </p:nvSpPr>
        <p:spPr>
          <a:xfrm rot="2377339">
            <a:off x="4544490" y="2872225"/>
            <a:ext cx="292143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9" name="textruta 18"/>
          <p:cNvSpPr txBox="1"/>
          <p:nvPr/>
        </p:nvSpPr>
        <p:spPr>
          <a:xfrm rot="18925848">
            <a:off x="4395271" y="4649628"/>
            <a:ext cx="360040" cy="5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cxnSp>
        <p:nvCxnSpPr>
          <p:cNvPr id="20" name="Rak 19"/>
          <p:cNvCxnSpPr/>
          <p:nvPr/>
        </p:nvCxnSpPr>
        <p:spPr>
          <a:xfrm>
            <a:off x="3885877" y="3121230"/>
            <a:ext cx="0" cy="1813129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3950022" y="3123125"/>
            <a:ext cx="0" cy="1811215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2999382" y="4060701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2999382" y="4005064"/>
            <a:ext cx="181087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8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+mn-lt"/>
                <a:ea typeface="ＭＳ Ｐゴシック" pitchFamily="34" charset="-128"/>
              </a:rPr>
              <a:t>Flera förändringar kan behövas</a:t>
            </a:r>
            <a:br>
              <a:rPr lang="sv-SE" dirty="0">
                <a:latin typeface="+mn-lt"/>
                <a:ea typeface="ＭＳ Ｐゴシック" pitchFamily="34" charset="-128"/>
              </a:rPr>
            </a:br>
            <a:r>
              <a:rPr lang="sv-SE" dirty="0">
                <a:latin typeface="+mn-lt"/>
                <a:ea typeface="ＭＳ Ｐゴシック" pitchFamily="34" charset="-128"/>
              </a:rPr>
              <a:t>-vilka ger resultat?</a:t>
            </a:r>
            <a:endParaRPr lang="sv-SE" dirty="0">
              <a:latin typeface="+mn-lt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2711624" y="4529343"/>
            <a:ext cx="238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Test av förändring 1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3290888" y="3872880"/>
            <a:ext cx="8382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5348288" y="3339480"/>
            <a:ext cx="10668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AutoShape 33"/>
          <p:cNvCxnSpPr>
            <a:cxnSpLocks noChangeShapeType="1"/>
            <a:stCxn id="25" idx="1"/>
            <a:endCxn id="26" idx="0"/>
          </p:cNvCxnSpPr>
          <p:nvPr/>
        </p:nvCxnSpPr>
        <p:spPr bwMode="auto">
          <a:xfrm>
            <a:off x="4127500" y="3861769"/>
            <a:ext cx="1220788" cy="222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4"/>
          <p:cNvCxnSpPr>
            <a:cxnSpLocks noChangeShapeType="1"/>
            <a:stCxn id="26" idx="1"/>
          </p:cNvCxnSpPr>
          <p:nvPr/>
        </p:nvCxnSpPr>
        <p:spPr bwMode="auto">
          <a:xfrm flipV="1">
            <a:off x="6413500" y="2871168"/>
            <a:ext cx="1677988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820047" y="3192886"/>
            <a:ext cx="238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Test av förändring 4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5622523" y="3628117"/>
            <a:ext cx="238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Test av förändring 3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3771782" y="3993530"/>
            <a:ext cx="238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Test av förändring 2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8052292" y="2348880"/>
            <a:ext cx="1945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Förbättring</a:t>
            </a:r>
          </a:p>
        </p:txBody>
      </p:sp>
      <p:pic>
        <p:nvPicPr>
          <p:cNvPr id="4098" name="Picture 2" descr="G:\RYH\qulturum\1. Lärande och förnyelse\Passion för livet 662 MB\10. Material\Bild PFL - logga\Bild_pgsa_utan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3429000"/>
            <a:ext cx="794847" cy="7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RYH\qulturum\1. Lärande och förnyelse\Passion för livet 662 MB\10. Material\Bild PFL - logga\Bild_pgsa_utan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94" y="3033006"/>
            <a:ext cx="794847" cy="7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G:\RYH\qulturum\1. Lärande och förnyelse\Passion för livet 662 MB\10. Material\Bild PFL - logga\Bild_pgsa_utan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073">
            <a:off x="5467842" y="2811349"/>
            <a:ext cx="794847" cy="7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G:\RYH\qulturum\1. Lärande och förnyelse\Passion för livet 662 MB\10. Material\Bild PFL - logga\Bild_pgsa_utan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523">
            <a:off x="6703465" y="2304696"/>
            <a:ext cx="794847" cy="7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4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26064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sv-SE" sz="4000" dirty="0"/>
              <a:t>Förändringsvilja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168776" y="3771901"/>
            <a:ext cx="606425" cy="730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40376" y="2324101"/>
            <a:ext cx="606425" cy="15208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226176" y="2324101"/>
            <a:ext cx="606425" cy="15208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911976" y="3009901"/>
            <a:ext cx="606425" cy="8350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854576" y="3238501"/>
            <a:ext cx="606425" cy="6064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2871788" y="1484313"/>
            <a:ext cx="6248400" cy="2362200"/>
            <a:chOff x="864" y="1344"/>
            <a:chExt cx="3936" cy="1488"/>
          </a:xfrm>
        </p:grpSpPr>
        <p:sp>
          <p:nvSpPr>
            <p:cNvPr id="26652" name="Line 9"/>
            <p:cNvSpPr>
              <a:spLocks noChangeShapeType="1"/>
            </p:cNvSpPr>
            <p:nvPr/>
          </p:nvSpPr>
          <p:spPr bwMode="auto">
            <a:xfrm>
              <a:off x="864" y="134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53" name="Line 10"/>
            <p:cNvSpPr>
              <a:spLocks noChangeShapeType="1"/>
            </p:cNvSpPr>
            <p:nvPr/>
          </p:nvSpPr>
          <p:spPr bwMode="auto">
            <a:xfrm>
              <a:off x="864" y="2832"/>
              <a:ext cx="3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2795588" y="3160713"/>
            <a:ext cx="15240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H="1">
            <a:off x="2795588" y="24749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 flipH="1">
            <a:off x="2795588" y="17891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2566989" y="3465514"/>
            <a:ext cx="2097369" cy="308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Innovators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”Hitta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påare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H="1">
            <a:off x="2795588" y="31607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2795588" y="2932114"/>
            <a:ext cx="249279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adopters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”Hoppa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påare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6639" name="Rectangle 17"/>
          <p:cNvSpPr>
            <a:spLocks noChangeArrowheads="1"/>
          </p:cNvSpPr>
          <p:nvPr/>
        </p:nvSpPr>
        <p:spPr bwMode="auto">
          <a:xfrm>
            <a:off x="3252788" y="2017714"/>
            <a:ext cx="26830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majority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”Komma förstare”</a:t>
            </a:r>
          </a:p>
        </p:txBody>
      </p:sp>
      <p:sp>
        <p:nvSpPr>
          <p:cNvPr id="26640" name="Rectangle 18"/>
          <p:cNvSpPr>
            <a:spLocks noChangeArrowheads="1"/>
          </p:cNvSpPr>
          <p:nvPr/>
        </p:nvSpPr>
        <p:spPr bwMode="auto">
          <a:xfrm>
            <a:off x="6224588" y="2017714"/>
            <a:ext cx="254178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 majority – ”Komma sistare”</a:t>
            </a:r>
          </a:p>
        </p:txBody>
      </p:sp>
      <p:sp>
        <p:nvSpPr>
          <p:cNvPr id="26641" name="Rectangle 19"/>
          <p:cNvSpPr>
            <a:spLocks noChangeArrowheads="1"/>
          </p:cNvSpPr>
          <p:nvPr/>
        </p:nvSpPr>
        <p:spPr bwMode="auto">
          <a:xfrm>
            <a:off x="6910388" y="2703514"/>
            <a:ext cx="327314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Laggards – ”Det kommer aldrig att gåare””</a:t>
            </a:r>
          </a:p>
        </p:txBody>
      </p:sp>
      <p:sp>
        <p:nvSpPr>
          <p:cNvPr id="26642" name="Rectangle 20"/>
          <p:cNvSpPr>
            <a:spLocks noChangeArrowheads="1"/>
          </p:cNvSpPr>
          <p:nvPr/>
        </p:nvSpPr>
        <p:spPr bwMode="auto">
          <a:xfrm>
            <a:off x="4319588" y="3846514"/>
            <a:ext cx="4055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</a:t>
            </a:r>
          </a:p>
        </p:txBody>
      </p:sp>
      <p:sp>
        <p:nvSpPr>
          <p:cNvPr id="26643" name="Rectangle 21"/>
          <p:cNvSpPr>
            <a:spLocks noChangeArrowheads="1"/>
          </p:cNvSpPr>
          <p:nvPr/>
        </p:nvSpPr>
        <p:spPr bwMode="auto">
          <a:xfrm>
            <a:off x="4929189" y="3846514"/>
            <a:ext cx="49693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</p:txBody>
      </p:sp>
      <p:sp>
        <p:nvSpPr>
          <p:cNvPr id="26644" name="Rectangle 22"/>
          <p:cNvSpPr>
            <a:spLocks noChangeArrowheads="1"/>
          </p:cNvSpPr>
          <p:nvPr/>
        </p:nvSpPr>
        <p:spPr bwMode="auto">
          <a:xfrm>
            <a:off x="5614989" y="3846514"/>
            <a:ext cx="49693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34%</a:t>
            </a:r>
          </a:p>
        </p:txBody>
      </p:sp>
      <p:sp>
        <p:nvSpPr>
          <p:cNvPr id="26645" name="Rectangle 23"/>
          <p:cNvSpPr>
            <a:spLocks noChangeArrowheads="1"/>
          </p:cNvSpPr>
          <p:nvPr/>
        </p:nvSpPr>
        <p:spPr bwMode="auto">
          <a:xfrm>
            <a:off x="6300789" y="3846514"/>
            <a:ext cx="49693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34%</a:t>
            </a:r>
          </a:p>
        </p:txBody>
      </p:sp>
      <p:sp>
        <p:nvSpPr>
          <p:cNvPr id="26646" name="Rectangle 24"/>
          <p:cNvSpPr>
            <a:spLocks noChangeArrowheads="1"/>
          </p:cNvSpPr>
          <p:nvPr/>
        </p:nvSpPr>
        <p:spPr bwMode="auto">
          <a:xfrm>
            <a:off x="6986589" y="3846514"/>
            <a:ext cx="49693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16%</a:t>
            </a:r>
          </a:p>
        </p:txBody>
      </p:sp>
      <p:pic>
        <p:nvPicPr>
          <p:cNvPr id="26649" name="Picture 27" descr="Tig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077073"/>
            <a:ext cx="18192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8" descr="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151313"/>
            <a:ext cx="16573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Text Box 29"/>
          <p:cNvSpPr txBox="1">
            <a:spLocks noChangeArrowheads="1"/>
          </p:cNvSpPr>
          <p:nvPr/>
        </p:nvSpPr>
        <p:spPr bwMode="auto">
          <a:xfrm>
            <a:off x="1789113" y="5572529"/>
            <a:ext cx="33686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Källa: Everett M Rogers ”Diffusions </a:t>
            </a: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innovations”</a:t>
            </a:r>
          </a:p>
        </p:txBody>
      </p:sp>
    </p:spTree>
    <p:extLst>
      <p:ext uri="{BB962C8B-B14F-4D97-AF65-F5344CB8AC3E}">
        <p14:creationId xmlns:p14="http://schemas.microsoft.com/office/powerpoint/2010/main" val="10994167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>
                <a:latin typeface="+mn-lt"/>
                <a:ea typeface="ＭＳ Ｐゴシック" pitchFamily="34" charset="-128"/>
              </a:rPr>
              <a:t>Hur vet jag att det blir bättre?</a:t>
            </a:r>
            <a:br>
              <a:rPr lang="sv-SE" dirty="0">
                <a:latin typeface="+mn-lt"/>
                <a:ea typeface="ＭＳ Ｐゴシック" pitchFamily="34" charset="-128"/>
              </a:rPr>
            </a:br>
            <a:r>
              <a:rPr lang="sv-SE" dirty="0">
                <a:latin typeface="+mn-lt"/>
                <a:ea typeface="ＭＳ Ｐゴシック" pitchFamily="34" charset="-128"/>
              </a:rPr>
              <a:t>Om mätningar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7DDF07D-C2D7-4319-9672-DF9F4BD2B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88196" y="1615376"/>
            <a:ext cx="5334000" cy="568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Vad vill jag uppnå?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0096" y="2451988"/>
            <a:ext cx="54102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vet jag att en förändring är en förbättring?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311996" y="3340988"/>
            <a:ext cx="5410200" cy="5699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Vilka förändringar kan leda till en förbättring?</a:t>
            </a:r>
          </a:p>
        </p:txBody>
      </p:sp>
      <p:pic>
        <p:nvPicPr>
          <p:cNvPr id="9" name="Picture 2" descr="G:\RYH\qulturum\1. Lärande och förnyelse\Passion för livet 662 MB\10. Material\Bild PFL - logga\Bild_pgsa_utan_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74" y="4271064"/>
            <a:ext cx="1612007" cy="16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 9"/>
          <p:cNvSpPr/>
          <p:nvPr/>
        </p:nvSpPr>
        <p:spPr>
          <a:xfrm>
            <a:off x="2639616" y="2276872"/>
            <a:ext cx="669674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9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Hur går det till?</a:t>
            </a:r>
          </a:p>
          <a:p>
            <a:pPr marL="0" indent="0" algn="ctr">
              <a:buNone/>
            </a:pPr>
            <a:r>
              <a:rPr lang="sv-SE" dirty="0"/>
              <a:t>Berätta om en egen lyckad förändring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ln w="1905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sv-SE" sz="4000" dirty="0"/>
              <a:t>Göra förändringar      förbättringar</a:t>
            </a:r>
          </a:p>
        </p:txBody>
      </p:sp>
      <p:sp>
        <p:nvSpPr>
          <p:cNvPr id="10" name="Höger 9"/>
          <p:cNvSpPr/>
          <p:nvPr/>
        </p:nvSpPr>
        <p:spPr>
          <a:xfrm>
            <a:off x="4645050" y="847886"/>
            <a:ext cx="50405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21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sz="4000" dirty="0">
                <a:latin typeface="+mn-lt"/>
                <a:ea typeface="ＭＳ Ｐゴシック" pitchFamily="34" charset="-128"/>
              </a:rPr>
              <a:t>Håll koll – hur går det?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F8B640-6E01-449F-B222-54A70442E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3" name="Grupp 2"/>
          <p:cNvGrpSpPr/>
          <p:nvPr/>
        </p:nvGrpSpPr>
        <p:grpSpPr>
          <a:xfrm>
            <a:off x="2119880" y="1412776"/>
            <a:ext cx="7784504" cy="4392488"/>
            <a:chOff x="595880" y="1412776"/>
            <a:chExt cx="7784504" cy="4392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80" y="1412776"/>
              <a:ext cx="7784504" cy="439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 descr="G:\RYH\qulturum\1. Lärande och förnyelse\Passion för livet 662 MB\10. Material\Bild PFL - logga\Bild_pgsa_utan_tex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429000"/>
              <a:ext cx="794847" cy="79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:\RYH\qulturum\1. Lärande och förnyelse\Passion för livet 662 MB\10. Material\Bild PFL - logga\Bild_pgsa_utan_tex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464" y="3609020"/>
              <a:ext cx="794847" cy="79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G:\RYH\qulturum\1. Lärande och förnyelse\Passion för livet 662 MB\10. Material\Bild PFL - logga\Bild_pgsa_utan_tex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389" y="2417773"/>
              <a:ext cx="794847" cy="79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5425954" y="3136612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6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nsu\AppData\Local\Microsoft\Windows\Temporary Internet Files\Content.Outlook\2VEU35UR\IMG_3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6445" y="1294551"/>
            <a:ext cx="5319688" cy="39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2567" y="1294551"/>
            <a:ext cx="5319690" cy="398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991544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Exempel på mätningar</a:t>
            </a: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242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9536" y="178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Eva och makens promenader</a:t>
            </a:r>
            <a:br>
              <a:rPr lang="sv-SE" dirty="0"/>
            </a:br>
            <a:r>
              <a:rPr lang="sv-SE" dirty="0"/>
              <a:t>Mål</a:t>
            </a:r>
            <a:r>
              <a:rPr lang="sv-SE"/>
              <a:t>: minst en </a:t>
            </a:r>
            <a:r>
              <a:rPr lang="sv-SE" dirty="0"/>
              <a:t>promenad varje dag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lunsu\AppData\Local\Microsoft\Windows\Temporary Internet Files\Content.Outlook\2VEU35UR\WP_20170519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3128" y="1495170"/>
            <a:ext cx="7602416" cy="427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0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51088" y="476251"/>
            <a:ext cx="7632700" cy="92551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sv-SE" sz="4000" dirty="0"/>
              <a:t>Alla kan knyta en rosett, eller…?</a:t>
            </a: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2316164" y="4797426"/>
            <a:ext cx="7883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”Det går inte att tänka eller prata sig in </a:t>
            </a:r>
            <a:b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 ett nytt görande – </a:t>
            </a:r>
            <a:b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man måste göra för att komma in i ett nytt tänk”</a:t>
            </a:r>
          </a:p>
        </p:txBody>
      </p:sp>
      <p:pic>
        <p:nvPicPr>
          <p:cNvPr id="96260" name="Picture 4" descr="aksneaker_62531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412875"/>
            <a:ext cx="381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v-SE" dirty="0">
                <a:latin typeface="+mn-lt"/>
                <a:ea typeface="ＭＳ Ｐゴシック" pitchFamily="34" charset="-128"/>
              </a:rPr>
            </a:br>
            <a:r>
              <a:rPr lang="sv-SE" dirty="0">
                <a:latin typeface="+mn-lt"/>
                <a:ea typeface="ＭＳ Ｐゴシック" pitchFamily="34" charset="-128"/>
              </a:rPr>
              <a:t>Vi tränar på förändringsmetodik</a:t>
            </a:r>
            <a:endParaRPr lang="sv-SE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63315" y="1668233"/>
            <a:ext cx="8496656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Förändringsmetodik som en </a:t>
            </a:r>
            <a:br>
              <a:rPr lang="sv-SE" sz="2400" dirty="0">
                <a:latin typeface="Calibri" pitchFamily="34" charset="0"/>
                <a:cs typeface="Calibri" pitchFamily="34" charset="0"/>
              </a:rPr>
            </a:br>
            <a:r>
              <a:rPr lang="sv-SE" sz="2400" dirty="0">
                <a:latin typeface="Calibri" pitchFamily="34" charset="0"/>
                <a:cs typeface="Calibri" pitchFamily="34" charset="0"/>
              </a:rPr>
              <a:t>del i varje livscafé </a:t>
            </a:r>
            <a:br>
              <a:rPr lang="sv-SE" sz="2400" dirty="0">
                <a:latin typeface="Calibri" pitchFamily="34" charset="0"/>
                <a:cs typeface="Calibri" pitchFamily="34" charset="0"/>
              </a:rPr>
            </a:br>
            <a:endParaRPr lang="sv-SE" sz="2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Diskutera kring temat</a:t>
            </a:r>
          </a:p>
          <a:p>
            <a:pPr>
              <a:defRPr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Hur har du det nu? </a:t>
            </a:r>
          </a:p>
          <a:p>
            <a:pPr>
              <a:defRPr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Vad är det du vill uppnå? Skriv ner</a:t>
            </a:r>
          </a:p>
          <a:p>
            <a:pPr>
              <a:defRPr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Hur skulle jag kunna göra då? Idéer behövs.</a:t>
            </a:r>
          </a:p>
          <a:p>
            <a:pPr>
              <a:defRPr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Välj ut 1-2 idéer som du skulle vilja prova </a:t>
            </a:r>
          </a:p>
          <a:p>
            <a:pPr>
              <a:defRPr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Gör ett PGSA </a:t>
            </a:r>
          </a:p>
          <a:p>
            <a:pPr>
              <a:defRPr/>
            </a:pPr>
            <a:endParaRPr lang="sv-SE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1852890"/>
            <a:ext cx="3308151" cy="258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7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1"/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39" y="332657"/>
            <a:ext cx="7642723" cy="532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6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altLang="sv-SE" sz="4000" dirty="0">
                <a:latin typeface="Calibri" pitchFamily="34" charset="0"/>
              </a:rPr>
              <a:t>Hur upplevde du detta?</a:t>
            </a:r>
            <a:endParaRPr lang="sv-SE" sz="4000" dirty="0"/>
          </a:p>
        </p:txBody>
      </p:sp>
      <p:pic>
        <p:nvPicPr>
          <p:cNvPr id="3074" name="Picture 2" descr="H:\Bilder\Symbolbilder\the-question-mark-1086104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483" y="1690688"/>
            <a:ext cx="3933635" cy="39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2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35560" y="476672"/>
          <a:ext cx="753616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148187" y="358736"/>
            <a:ext cx="234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Inspiration från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Kotters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steg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förändring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847528" y="5637489"/>
            <a:ext cx="2562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www.kotterinc.com</a:t>
            </a:r>
          </a:p>
        </p:txBody>
      </p:sp>
    </p:spTree>
    <p:extLst>
      <p:ext uri="{BB962C8B-B14F-4D97-AF65-F5344CB8AC3E}">
        <p14:creationId xmlns:p14="http://schemas.microsoft.com/office/powerpoint/2010/main" val="58096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170" y="365125"/>
            <a:ext cx="7283398" cy="5462548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056" y="365125"/>
            <a:ext cx="9000744" cy="1325563"/>
          </a:xfrm>
        </p:spPr>
        <p:txBody>
          <a:bodyPr/>
          <a:lstStyle/>
          <a:p>
            <a:r>
              <a:rPr lang="sv-SE" sz="2800" dirty="0">
                <a:hlinkClick r:id="rId3"/>
              </a:rPr>
              <a:t>http://www.youtube.com/watch?v=Ahg6qcgoay4</a:t>
            </a:r>
            <a:br>
              <a:rPr lang="sv-SE" sz="2800" dirty="0"/>
            </a:br>
            <a:r>
              <a:rPr lang="sv-SE" sz="4000" dirty="0"/>
              <a:t>	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992314" y="5013325"/>
            <a:ext cx="8135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Hur många passningar gör det vita laget?</a:t>
            </a:r>
          </a:p>
        </p:txBody>
      </p:sp>
    </p:spTree>
    <p:extLst>
      <p:ext uri="{BB962C8B-B14F-4D97-AF65-F5344CB8AC3E}">
        <p14:creationId xmlns:p14="http://schemas.microsoft.com/office/powerpoint/2010/main" val="123987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4000" dirty="0"/>
              <a:t>Man ser det man håller fokus på</a:t>
            </a:r>
          </a:p>
        </p:txBody>
      </p:sp>
    </p:spTree>
    <p:extLst>
      <p:ext uri="{BB962C8B-B14F-4D97-AF65-F5344CB8AC3E}">
        <p14:creationId xmlns:p14="http://schemas.microsoft.com/office/powerpoint/2010/main" val="347047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Förgrundsfigurer inom förbättringskunskap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480"/>
              </a:spcAft>
            </a:pPr>
            <a:r>
              <a:rPr lang="sv-SE" sz="2400" dirty="0"/>
              <a:t>Clarence Irving Lewis (1883-1964) PGSA-cirkelns tillkomst </a:t>
            </a:r>
          </a:p>
          <a:p>
            <a:pPr>
              <a:spcAft>
                <a:spcPts val="480"/>
              </a:spcAft>
            </a:pPr>
            <a:r>
              <a:rPr lang="sv-SE" sz="2400" dirty="0"/>
              <a:t>W. Edwards Deming (1900-1993) Förbättringskunskap (</a:t>
            </a:r>
            <a:r>
              <a:rPr lang="sv-SE" sz="2400" dirty="0" err="1"/>
              <a:t>Profound</a:t>
            </a:r>
            <a:r>
              <a:rPr lang="sv-SE" sz="2400" dirty="0"/>
              <a:t> knowledge)</a:t>
            </a:r>
          </a:p>
          <a:p>
            <a:pPr>
              <a:spcAft>
                <a:spcPts val="480"/>
              </a:spcAft>
            </a:pPr>
            <a:r>
              <a:rPr lang="sv-SE" sz="2400" dirty="0"/>
              <a:t>Walter Shewhart (1891-1967)</a:t>
            </a:r>
          </a:p>
          <a:p>
            <a:pPr marL="0" indent="0" defTabSz="882650">
              <a:buNone/>
              <a:tabLst>
                <a:tab pos="1339850" algn="l"/>
                <a:tab pos="2870200" algn="l"/>
              </a:tabLst>
            </a:pPr>
            <a:r>
              <a:rPr lang="sv-SE" sz="2400" dirty="0"/>
              <a:t>	</a:t>
            </a:r>
          </a:p>
          <a:p>
            <a:pPr marL="0" indent="0" defTabSz="882650">
              <a:buNone/>
              <a:tabLst>
                <a:tab pos="1339850" algn="l"/>
                <a:tab pos="2870200" algn="l"/>
              </a:tabLst>
            </a:pPr>
            <a:r>
              <a:rPr lang="sv-SE" sz="2400" dirty="0"/>
              <a:t>	       Lewis		Deming	Shewhart</a:t>
            </a:r>
          </a:p>
          <a:p>
            <a:pPr marL="0" indent="0">
              <a:buNone/>
            </a:pPr>
            <a:r>
              <a:rPr lang="sv-SE" sz="2400" dirty="0"/>
              <a:t>					</a:t>
            </a:r>
          </a:p>
          <a:p>
            <a:pPr marL="0" indent="0">
              <a:buNone/>
            </a:pPr>
            <a:r>
              <a:rPr lang="sv-SE" sz="2400" dirty="0"/>
              <a:t>			</a:t>
            </a:r>
          </a:p>
          <a:p>
            <a:endParaRPr lang="sv-S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4"/>
          <a:stretch/>
        </p:blipFill>
        <p:spPr bwMode="auto">
          <a:xfrm>
            <a:off x="2699041" y="4240508"/>
            <a:ext cx="1461991" cy="14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21" y="4240508"/>
            <a:ext cx="1149194" cy="13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40507"/>
            <a:ext cx="1483179" cy="13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4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7" t="27319" r="50775"/>
          <a:stretch/>
        </p:blipFill>
        <p:spPr bwMode="auto">
          <a:xfrm>
            <a:off x="1991545" y="1700808"/>
            <a:ext cx="4093823" cy="343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991544" y="516746"/>
            <a:ext cx="360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Traditionellt förändringsarbete</a:t>
            </a:r>
          </a:p>
        </p:txBody>
      </p:sp>
      <p:sp>
        <p:nvSpPr>
          <p:cNvPr id="3" name="Rektangel 2"/>
          <p:cNvSpPr/>
          <p:nvPr/>
        </p:nvSpPr>
        <p:spPr>
          <a:xfrm>
            <a:off x="6528048" y="501630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Lärandestyrt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förändringsarbete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6768666" y="2050722"/>
            <a:ext cx="2687116" cy="2650842"/>
            <a:chOff x="3458344" y="2060848"/>
            <a:chExt cx="2687116" cy="2650842"/>
          </a:xfrm>
        </p:grpSpPr>
        <p:pic>
          <p:nvPicPr>
            <p:cNvPr id="6" name="Picture 2" descr="G:\RYH\qulturum\1. Lärande och förnyelse\Passion för livet 662 MB\10. Material\Bild PFL - logga\Bild_pgsa_gron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085" y="2491020"/>
              <a:ext cx="714375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Bildobjekt 6" descr="G:\RYH\qulturum\1. Lärande och förnyelse\Passion för livet 662 MB\10. Material\Bild PFL - logga\Bild_pgsa_rod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051" y="4149080"/>
              <a:ext cx="1466850" cy="562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3" descr="G:\RYH\qulturum\1. Lärande och förnyelse\Passion för livet 662 MB\10. Material\Bild PFL - logga\Bild_pgsa_bl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344" y="2564904"/>
              <a:ext cx="609600" cy="16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G:\RYH\qulturum\1. Lärande och förnyelse\Passion för livet 662 MB\10. Material\Bild PFL - logga\Bild_pgsa_gu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62" y="2060848"/>
              <a:ext cx="1619250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 rot="18806805">
              <a:off x="3791658" y="2317566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 rot="2690191">
              <a:off x="3854581" y="3906555"/>
              <a:ext cx="259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 rot="2377339">
              <a:off x="5396480" y="2246543"/>
              <a:ext cx="292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 rot="18925848">
              <a:off x="5279881" y="400681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cxnSp>
          <p:nvCxnSpPr>
            <p:cNvPr id="14" name="Rak 13"/>
            <p:cNvCxnSpPr/>
            <p:nvPr/>
          </p:nvCxnSpPr>
          <p:spPr>
            <a:xfrm>
              <a:off x="4770487" y="2491020"/>
              <a:ext cx="0" cy="1777403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4834632" y="2492896"/>
              <a:ext cx="0" cy="1775527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3883992" y="3412629"/>
              <a:ext cx="1810876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3883992" y="3356992"/>
              <a:ext cx="1810876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51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altLang="sv-SE" dirty="0" err="1">
                <a:ea typeface="MS PGothic" pitchFamily="34" charset="-128"/>
              </a:rPr>
              <a:t>Förbättringsmodell</a:t>
            </a:r>
            <a:br>
              <a:rPr lang="en-US" altLang="sv-SE" sz="4000" dirty="0">
                <a:ea typeface="MS PGothic" pitchFamily="34" charset="-128"/>
              </a:rPr>
            </a:br>
            <a:r>
              <a:rPr lang="sv-SE" sz="1400" b="1" dirty="0">
                <a:latin typeface="+mn-lt"/>
              </a:rPr>
              <a:t>efter T Nolan, E Deming m </a:t>
            </a:r>
            <a:r>
              <a:rPr lang="sv-SE" sz="1400" b="1" dirty="0" err="1">
                <a:latin typeface="+mn-lt"/>
              </a:rPr>
              <a:t>fl</a:t>
            </a:r>
            <a:endParaRPr lang="sv-SE" sz="1400" b="1" dirty="0">
              <a:latin typeface="+mn-lt"/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CEACC3D-2E54-4DEA-8265-F73DAF81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88196" y="1615376"/>
            <a:ext cx="5334000" cy="568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Vad vill jag uppnå?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350096" y="2451988"/>
            <a:ext cx="5410200" cy="55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vet jag att en förändring är en förbättring?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311996" y="3340988"/>
            <a:ext cx="5410200" cy="5699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Vilka förändringar kan leda till en förbättring?</a:t>
            </a: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5087938" y="4089401"/>
            <a:ext cx="2209800" cy="20034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:\RYH\qulturum\1. Lärande och förnyelse\Passion för livet 662 MB\10. Material\Bild PFL - logga\Bild_pgsa_utan_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74" y="4271064"/>
            <a:ext cx="1612007" cy="16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0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v-SE" sz="3600"/>
            </a:br>
            <a:r>
              <a:rPr lang="sv-SE" sz="3600"/>
              <a:t>Varje system är perfekt designat för att skapa </a:t>
            </a:r>
            <a:br>
              <a:rPr lang="sv-SE" sz="3600"/>
            </a:br>
            <a:r>
              <a:rPr lang="sv-SE" sz="3600"/>
              <a:t>precis det resultat det ger </a:t>
            </a:r>
            <a:br>
              <a:rPr lang="sv-SE" sz="3600"/>
            </a:b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/>
              <a:t>Om vi håller fast vid den övertygelse som vi alltid haft och insisterar på att göra precis som vi alltid gjort, </a:t>
            </a:r>
            <a:br>
              <a:rPr lang="sv-SE" sz="2400"/>
            </a:br>
            <a:r>
              <a:rPr lang="sv-SE" sz="2400"/>
              <a:t>kan vi förvänta oss att få precis de resultat som vi alltid fått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4" y="1910969"/>
            <a:ext cx="2600608" cy="36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4529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202770-EC75-4AE2-9799-439AAADD5A83}" vid="{9334744A-DD4F-4483-8AB6-A2516B02E8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941</Words>
  <Application>Microsoft Office PowerPoint</Application>
  <PresentationFormat>Bredbild</PresentationFormat>
  <Paragraphs>163</Paragraphs>
  <Slides>26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Perpetua</vt:lpstr>
      <vt:lpstr>Times New Roman</vt:lpstr>
      <vt:lpstr>1_Office-tema</vt:lpstr>
      <vt:lpstr>Förbättringskunskap</vt:lpstr>
      <vt:lpstr>Göra förändringar      förbättringar</vt:lpstr>
      <vt:lpstr>PowerPoint-presentation</vt:lpstr>
      <vt:lpstr>http://www.youtube.com/watch?v=Ahg6qcgoay4  </vt:lpstr>
      <vt:lpstr>PowerPoint-presentation</vt:lpstr>
      <vt:lpstr>Förgrundsfigurer inom förbättringskunskap</vt:lpstr>
      <vt:lpstr>PowerPoint-presentation</vt:lpstr>
      <vt:lpstr>Förbättringsmodell efter T Nolan, E Deming m fl</vt:lpstr>
      <vt:lpstr> Varje system är perfekt designat för att skapa  precis det resultat det ger  </vt:lpstr>
      <vt:lpstr>Mål</vt:lpstr>
      <vt:lpstr>Vägen till målet</vt:lpstr>
      <vt:lpstr>Passion för livets livshjul</vt:lpstr>
      <vt:lpstr>Planera</vt:lpstr>
      <vt:lpstr>Göra</vt:lpstr>
      <vt:lpstr>Studera</vt:lpstr>
      <vt:lpstr>Agera</vt:lpstr>
      <vt:lpstr>Flera förändringar kan behövas -vilka ger resultat?</vt:lpstr>
      <vt:lpstr>Förändringsvilja</vt:lpstr>
      <vt:lpstr>Hur vet jag att det blir bättre? Om mätningar</vt:lpstr>
      <vt:lpstr>Håll koll – hur går det?</vt:lpstr>
      <vt:lpstr>PowerPoint-presentation</vt:lpstr>
      <vt:lpstr>Eva och makens promenader Mål: minst en promenad varje dag</vt:lpstr>
      <vt:lpstr>PowerPoint-presentation</vt:lpstr>
      <vt:lpstr> Vi tränar på förändringsmetodik</vt:lpstr>
      <vt:lpstr>PowerPoint-presentation</vt:lpstr>
      <vt:lpstr>Hur upplevde du detta?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Förbättringskunskap</dc:title>
  <dc:creator>Lundblad Susanne</dc:creator>
  <cp:lastModifiedBy>Lundblad Susanne</cp:lastModifiedBy>
  <cp:revision>1</cp:revision>
  <dcterms:created xsi:type="dcterms:W3CDTF">2022-05-17T12:16:29Z</dcterms:created>
  <dcterms:modified xsi:type="dcterms:W3CDTF">2022-05-17T12:23:26Z</dcterms:modified>
</cp:coreProperties>
</file>