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9" r:id="rId10"/>
    <p:sldId id="267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C63F"/>
    <a:srgbClr val="579835"/>
    <a:srgbClr val="B1063A"/>
    <a:srgbClr val="AE172E"/>
    <a:srgbClr val="AE1738"/>
    <a:srgbClr val="82112B"/>
    <a:srgbClr val="790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032" autoAdjust="0"/>
  </p:normalViewPr>
  <p:slideViewPr>
    <p:cSldViewPr snapToGrid="0">
      <p:cViewPr varScale="1">
        <p:scale>
          <a:sx n="59" d="100"/>
          <a:sy n="59" d="100"/>
        </p:scale>
        <p:origin x="964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E57BE-6F8E-41A8-AAB0-3D37B669DA70}" type="datetimeFigureOut">
              <a:rPr lang="sv-SE" smtClean="0"/>
              <a:t>2025-06-24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8704B-E6AF-4C66-88B6-B76772BB74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684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62CC-AA2E-48BC-806B-EB3237609B00}" type="slidenum">
              <a:rPr lang="sv-SE" smtClean="0">
                <a:solidFill>
                  <a:prstClr val="black"/>
                </a:solidFill>
              </a:rPr>
              <a:pPr/>
              <a:t>2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724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8058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7719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497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0919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694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4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ida"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2AA8834F-8B2E-4FE1-A507-25CB955F2D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12192000" cy="6858000"/>
          </a:xfrm>
          <a:prstGeom prst="rect">
            <a:avLst/>
          </a:prstGeom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160000" y="1080000"/>
            <a:ext cx="7920000" cy="324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Här skriver du in titeln på din presentation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160000" y="4320000"/>
            <a:ext cx="7920000" cy="14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placerar du undertiteln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C3D5B91-8213-4E8B-A30C-A1C99F0522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50" y="6163078"/>
            <a:ext cx="2185420" cy="42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10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DB191D84-2F58-4EDE-80E6-7B0D154197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0"/>
            <a:ext cx="12192000" cy="6858000"/>
          </a:xfrm>
          <a:prstGeom prst="rect">
            <a:avLst/>
          </a:prstGeom>
          <a:effectLst/>
        </p:spPr>
      </p:pic>
      <p:sp>
        <p:nvSpPr>
          <p:cNvPr id="5" name="textruta 4"/>
          <p:cNvSpPr txBox="1"/>
          <p:nvPr userDrawn="1"/>
        </p:nvSpPr>
        <p:spPr>
          <a:xfrm>
            <a:off x="3403077" y="3330102"/>
            <a:ext cx="540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b="1" dirty="0">
                <a:solidFill>
                  <a:schemeClr val="bg1"/>
                </a:solidFill>
              </a:rPr>
              <a:t>Region Jönköpings</a:t>
            </a:r>
            <a:r>
              <a:rPr lang="sv-SE" sz="2200" b="1" baseline="0" dirty="0">
                <a:solidFill>
                  <a:schemeClr val="bg1"/>
                </a:solidFill>
              </a:rPr>
              <a:t> län</a:t>
            </a:r>
            <a:endParaRPr lang="sv-SE" sz="2200" b="1" dirty="0">
              <a:solidFill>
                <a:schemeClr val="bg1"/>
              </a:solidFill>
            </a:endParaRPr>
          </a:p>
        </p:txBody>
      </p:sp>
      <p:sp>
        <p:nvSpPr>
          <p:cNvPr id="22" name="textruta 21"/>
          <p:cNvSpPr txBox="1"/>
          <p:nvPr userDrawn="1"/>
        </p:nvSpPr>
        <p:spPr>
          <a:xfrm>
            <a:off x="3405425" y="3731272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0" u="none" dirty="0">
                <a:solidFill>
                  <a:schemeClr val="bg1"/>
                </a:solidFill>
              </a:rPr>
              <a:t>www.rjl.se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9C4A87F3-A64E-4FC1-ABDC-78C60D96F3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570" y="2016541"/>
            <a:ext cx="3736856" cy="1271019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2AD5B18D-FB5C-4B65-9CD0-509205971A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50" y="6163078"/>
            <a:ext cx="2185420" cy="42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08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 för ut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/>
          <p:cNvGrpSpPr/>
          <p:nvPr userDrawn="1"/>
        </p:nvGrpSpPr>
        <p:grpSpPr>
          <a:xfrm>
            <a:off x="3937444" y="1977174"/>
            <a:ext cx="4333836" cy="761546"/>
            <a:chOff x="3862028" y="1977174"/>
            <a:chExt cx="4333836" cy="761546"/>
          </a:xfrm>
        </p:grpSpPr>
        <p:sp>
          <p:nvSpPr>
            <p:cNvPr id="13" name="Ellips 12">
              <a:extLst>
                <a:ext uri="{FF2B5EF4-FFF2-40B4-BE49-F238E27FC236}">
                  <a16:creationId xmlns:a16="http://schemas.microsoft.com/office/drawing/2014/main" id="{7BEA6346-EE7D-DF4F-8BEA-2C7A0BE6A97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862028" y="1977174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2C8866A6-1447-4C4D-8601-CED83278E7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132190" y="2159547"/>
              <a:ext cx="211077" cy="409124"/>
            </a:xfrm>
            <a:prstGeom prst="rect">
              <a:avLst/>
            </a:prstGeom>
          </p:spPr>
        </p:pic>
        <p:sp>
          <p:nvSpPr>
            <p:cNvPr id="15" name="Ellips 14">
              <a:extLst>
                <a:ext uri="{FF2B5EF4-FFF2-40B4-BE49-F238E27FC236}">
                  <a16:creationId xmlns:a16="http://schemas.microsoft.com/office/drawing/2014/main" id="{0352A41F-5C1B-2547-A459-0E5CA6601C6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052792" y="1977176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69370DD6-C6D8-0E4A-8750-557EAC2A75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258248" y="2122547"/>
              <a:ext cx="411730" cy="409124"/>
            </a:xfrm>
            <a:prstGeom prst="rect">
              <a:avLst/>
            </a:prstGeom>
          </p:spPr>
        </p:pic>
        <p:sp>
          <p:nvSpPr>
            <p:cNvPr id="17" name="Ellips 16">
              <a:extLst>
                <a:ext uri="{FF2B5EF4-FFF2-40B4-BE49-F238E27FC236}">
                  <a16:creationId xmlns:a16="http://schemas.microsoft.com/office/drawing/2014/main" id="{834B6F64-F2EF-9E4B-927B-2D5F4354138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243556" y="1977175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8096E689-BAD4-F647-90E4-CF3B5232A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420257" y="2148720"/>
              <a:ext cx="406519" cy="406519"/>
            </a:xfrm>
            <a:prstGeom prst="rect">
              <a:avLst/>
            </a:prstGeom>
          </p:spPr>
        </p:pic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FBABADBC-30EF-DE42-938F-7E556DECD17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4320" y="1977174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6A5E258B-24A3-404D-9100-DE9E0AAF9D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567532" y="2162152"/>
              <a:ext cx="495119" cy="406519"/>
            </a:xfrm>
            <a:prstGeom prst="rect">
              <a:avLst/>
            </a:prstGeom>
          </p:spPr>
        </p:pic>
      </p:grpSp>
      <p:sp>
        <p:nvSpPr>
          <p:cNvPr id="5" name="textruta 4"/>
          <p:cNvSpPr txBox="1"/>
          <p:nvPr userDrawn="1"/>
        </p:nvSpPr>
        <p:spPr>
          <a:xfrm>
            <a:off x="3403077" y="3330102"/>
            <a:ext cx="540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b="1" dirty="0">
                <a:solidFill>
                  <a:srgbClr val="579835"/>
                </a:solidFill>
              </a:rPr>
              <a:t>Region Jönköpings</a:t>
            </a:r>
            <a:r>
              <a:rPr lang="sv-SE" sz="2200" b="1" baseline="0" dirty="0">
                <a:solidFill>
                  <a:srgbClr val="579835"/>
                </a:solidFill>
              </a:rPr>
              <a:t> län</a:t>
            </a:r>
            <a:endParaRPr lang="sv-SE" sz="2200" b="1" dirty="0">
              <a:solidFill>
                <a:srgbClr val="579835"/>
              </a:solidFill>
            </a:endParaRPr>
          </a:p>
        </p:txBody>
      </p:sp>
      <p:sp>
        <p:nvSpPr>
          <p:cNvPr id="22" name="textruta 21"/>
          <p:cNvSpPr txBox="1"/>
          <p:nvPr userDrawn="1"/>
        </p:nvSpPr>
        <p:spPr>
          <a:xfrm>
            <a:off x="3405425" y="3731272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0" u="none" dirty="0">
                <a:solidFill>
                  <a:srgbClr val="579835"/>
                </a:solidFill>
              </a:rPr>
              <a:t>www.rjl.se</a:t>
            </a:r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52686C18-6BF8-4FDC-8029-6C75391EE0F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49" y="2040214"/>
            <a:ext cx="3736856" cy="1271019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500D90AF-49FB-41F9-B2FD-184CD866D9F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978" y="6148997"/>
            <a:ext cx="2182372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1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Smittskydd Vårdhygien, Folktandvårdens hygienteam, 2025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860000" y="6228000"/>
            <a:ext cx="248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3A1B2A9-4283-4BF1-B23E-B23438A6386C}" type="datetime1">
              <a:rPr lang="sv-SE" smtClean="0"/>
              <a:t>2025-06-24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1079888" y="2196000"/>
            <a:ext cx="9359900" cy="3780000"/>
          </a:xfrm>
        </p:spPr>
        <p:txBody>
          <a:bodyPr>
            <a:noAutofit/>
          </a:bodyPr>
          <a:lstStyle>
            <a:lvl1pPr>
              <a:lnSpc>
                <a:spcPts val="3400"/>
              </a:lnSpc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13250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ida för ut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1C80F78-EA37-48B4-B96F-1247F4E928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7" r="-1"/>
          <a:stretch/>
        </p:blipFill>
        <p:spPr>
          <a:xfrm>
            <a:off x="6599085" y="0"/>
            <a:ext cx="5592915" cy="6858000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160000" y="1080000"/>
            <a:ext cx="7920000" cy="324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800" b="1" cap="none" baseline="0">
                <a:solidFill>
                  <a:srgbClr val="8DC63F"/>
                </a:solidFill>
              </a:defRPr>
            </a:lvl1pPr>
          </a:lstStyle>
          <a:p>
            <a:r>
              <a:rPr lang="sv-SE" dirty="0"/>
              <a:t>Här skriver du in titeln på din presentation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160000" y="4320000"/>
            <a:ext cx="7920000" cy="14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cap="none" baseline="0">
                <a:solidFill>
                  <a:srgbClr val="8DC63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placerar du undertiteln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A14CEAC-512F-437B-9148-44D53BC688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978" y="6148997"/>
            <a:ext cx="2182372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0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Pr>
        <a:solidFill>
          <a:srgbClr val="5798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73CD1997-4464-42C9-9EB0-D438287030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7" r="-1"/>
          <a:stretch/>
        </p:blipFill>
        <p:spPr>
          <a:xfrm>
            <a:off x="6599085" y="0"/>
            <a:ext cx="5592915" cy="6858000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160000" y="522244"/>
            <a:ext cx="7920000" cy="540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5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FFF3E30-0DD3-4B97-96F4-9C7CD511DE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50" y="6163078"/>
            <a:ext cx="2185420" cy="42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178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80025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Smittskydd Vårdhygien, Folktandvårdens hygienteam, 2025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860000" y="6228000"/>
            <a:ext cx="248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BC3B291-DBEA-44BF-8542-1F02166FDB5F}" type="datetime1">
              <a:rPr lang="sv-SE" smtClean="0"/>
              <a:t>2025-06-24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1079888" y="2196000"/>
            <a:ext cx="9359900" cy="3780000"/>
          </a:xfrm>
        </p:spPr>
        <p:txBody>
          <a:bodyPr>
            <a:noAutofit/>
          </a:bodyPr>
          <a:lstStyle>
            <a:lvl1pPr>
              <a:lnSpc>
                <a:spcPts val="3400"/>
              </a:lnSpc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8350711-29BF-4375-AC46-F727D0F321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978" y="6148997"/>
            <a:ext cx="2182372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01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805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1C4D6-BCA5-4659-AA7C-15041BAF3CFA}" type="datetime1">
              <a:rPr lang="sv-SE" smtClean="0"/>
              <a:t>2025-06-24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/>
          <a:p>
            <a:r>
              <a:rPr lang="sv-SE" dirty="0" smtClean="0"/>
              <a:t>Smittskydd Vårdhygien, Folktandvårdens hygienteam, 2025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1077913" y="2196000"/>
            <a:ext cx="9359900" cy="378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7E9C380-2E26-4751-97EE-36E7A3622F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978" y="6148997"/>
            <a:ext cx="2182372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083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vänster/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6838" y="553660"/>
            <a:ext cx="5184000" cy="1728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1080000" y="6228000"/>
            <a:ext cx="2484000" cy="365125"/>
          </a:xfrm>
        </p:spPr>
        <p:txBody>
          <a:bodyPr/>
          <a:lstStyle>
            <a:lvl1pPr algn="l">
              <a:defRPr/>
            </a:lvl1pPr>
          </a:lstStyle>
          <a:p>
            <a:fld id="{C082F005-7CE0-4E30-8769-C785AE3ABFE1}" type="datetime1">
              <a:rPr lang="sv-SE" smtClean="0"/>
              <a:t>2025-06-24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6116838" y="6228000"/>
            <a:ext cx="3960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dirty="0" smtClean="0"/>
              <a:t>Smittskydd Vårdhygien, Folktandvårdens hygienteam, 2025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4864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Klicka på symbolen för bild för att lägga till foto eller grafik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6120000" y="2304000"/>
            <a:ext cx="5184775" cy="388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BDAB8986-C448-4F74-8C65-B94576AEEB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978" y="6148997"/>
            <a:ext cx="2182372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346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öger/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2000" y="553660"/>
            <a:ext cx="5184000" cy="1728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1080000" y="6228000"/>
            <a:ext cx="2484000" cy="365125"/>
          </a:xfrm>
        </p:spPr>
        <p:txBody>
          <a:bodyPr/>
          <a:lstStyle>
            <a:lvl1pPr algn="l">
              <a:defRPr/>
            </a:lvl1pPr>
          </a:lstStyle>
          <a:p>
            <a:fld id="{ECF5038E-14E2-4EB3-8995-C8EA8EBCBA9F}" type="datetime1">
              <a:rPr lang="sv-SE" smtClean="0"/>
              <a:t>2025-06-24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6116838" y="6228000"/>
            <a:ext cx="3960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dirty="0" smtClean="0"/>
              <a:t>Smittskydd Vårdhygien, Folktandvårdens hygienteam, 2025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6705600" y="0"/>
            <a:ext cx="54864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Klicka på symbolen för bild för att lägga till foto eller grafik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912000" y="2304000"/>
            <a:ext cx="5184775" cy="388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BFA92AA-B6DF-4877-AF3D-A4FD590912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978" y="6148997"/>
            <a:ext cx="2182372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438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eller graf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5" hasCustomPrompt="1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</a:pPr>
            <a:r>
              <a:rPr lang="sv-SE" dirty="0"/>
              <a:t>Klicka på symbolen för bild för att lägga till foto eller grafik</a:t>
            </a:r>
          </a:p>
        </p:txBody>
      </p:sp>
      <p:sp>
        <p:nvSpPr>
          <p:cNvPr id="3" name="Platshållare för bild 6"/>
          <p:cNvSpPr>
            <a:spLocks noGrp="1"/>
          </p:cNvSpPr>
          <p:nvPr>
            <p:ph type="pic" sz="quarter" idx="16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318061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/grafik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0" hasCustomPrompt="1"/>
          </p:nvPr>
        </p:nvSpPr>
        <p:spPr>
          <a:xfrm>
            <a:off x="1440000" y="2196000"/>
            <a:ext cx="9360000" cy="378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Klicka på den ikon du vill använda</a:t>
            </a:r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144000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Smittskydd Vårdhygien, Folktandvårdens hygienteam, 2025</a:t>
            </a:r>
            <a:endParaRPr lang="sv-SE" dirty="0"/>
          </a:p>
        </p:txBody>
      </p:sp>
      <p:sp>
        <p:nvSpPr>
          <p:cNvPr id="6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432000" y="6228000"/>
            <a:ext cx="522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4"/>
          <p:cNvSpPr>
            <a:spLocks noGrp="1"/>
          </p:cNvSpPr>
          <p:nvPr>
            <p:ph type="dt" sz="half" idx="13"/>
          </p:nvPr>
        </p:nvSpPr>
        <p:spPr>
          <a:xfrm>
            <a:off x="4860000" y="6228000"/>
            <a:ext cx="248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238AB11-C269-4D27-9AEF-8EE1B23D30A7}" type="datetime1">
              <a:rPr lang="sv-SE" smtClean="0"/>
              <a:t>2025-06-24</a:t>
            </a:fld>
            <a:endParaRPr lang="sv-SE"/>
          </a:p>
        </p:txBody>
      </p:sp>
      <p:sp>
        <p:nvSpPr>
          <p:cNvPr id="10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3735478-D647-4477-A23D-A332B556D7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978" y="6148997"/>
            <a:ext cx="2182372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918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80000" y="540000"/>
            <a:ext cx="9360000" cy="12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60000" y="6228000"/>
            <a:ext cx="248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pc="100" baseline="0">
                <a:solidFill>
                  <a:schemeClr val="tx1"/>
                </a:solidFill>
              </a:defRPr>
            </a:lvl1pPr>
          </a:lstStyle>
          <a:p>
            <a:fld id="{A8F22159-0CB3-41D5-B67D-885C30C9EA2B}" type="datetime1">
              <a:rPr lang="sv-SE" smtClean="0"/>
              <a:t>2025-06-24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080000" y="6228000"/>
            <a:ext cx="36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Smittskydd Vårdhygien, Folktandvårdens hygienteam, 2025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32000" y="6228000"/>
            <a:ext cx="52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idx="1"/>
          </p:nvPr>
        </p:nvSpPr>
        <p:spPr>
          <a:xfrm>
            <a:off x="1080000" y="1836000"/>
            <a:ext cx="9360000" cy="41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6628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1" r:id="rId3"/>
    <p:sldLayoutId id="2147483660" r:id="rId4"/>
    <p:sldLayoutId id="2147483650" r:id="rId5"/>
    <p:sldLayoutId id="2147483653" r:id="rId6"/>
    <p:sldLayoutId id="2147483663" r:id="rId7"/>
    <p:sldLayoutId id="2147483654" r:id="rId8"/>
    <p:sldLayoutId id="2147483661" r:id="rId9"/>
    <p:sldLayoutId id="2147483662" r:id="rId10"/>
    <p:sldLayoutId id="2147483665" r:id="rId11"/>
    <p:sldLayoutId id="2147483666" r:id="rId12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 baseline="0">
          <a:solidFill>
            <a:srgbClr val="8DC63F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8DC63F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8DC63F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8DC63F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8DC63F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8DC63F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ri-smart.se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Vårdrelaterade infektioner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Smittskydd Vårdhygien</a:t>
            </a:r>
          </a:p>
          <a:p>
            <a:r>
              <a:rPr lang="sv-SE" dirty="0" smtClean="0"/>
              <a:t>Folktandvårdens hygienteam </a:t>
            </a:r>
          </a:p>
          <a:p>
            <a:r>
              <a:rPr lang="sv-SE" dirty="0" smtClean="0"/>
              <a:t>2025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110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Diskutera 2 och 2: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Smittskydd Vårdhygien, Folktandvårdens hygienteam, 2025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Hur kan vi förebygga vårdrelaterade infektioner på vår klinik?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Vilka specifika åtgärder behöver vi göra för att förebygga postoperativa infektioner efter undersökning/behandling i tandvården?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 smtClean="0"/>
          </a:p>
          <a:p>
            <a:r>
              <a:rPr lang="sv-SE" dirty="0" smtClean="0"/>
              <a:t>Läs mer om vårdrelaterade postoperativa infektioner och andra förebyggande åtgärder på </a:t>
            </a:r>
            <a:r>
              <a:rPr lang="sv-SE" dirty="0" smtClean="0">
                <a:hlinkClick r:id="rId2"/>
              </a:rPr>
              <a:t>www.VRI-smart.se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18784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628821" y="186019"/>
            <a:ext cx="9360000" cy="1296000"/>
          </a:xfrm>
        </p:spPr>
        <p:txBody>
          <a:bodyPr/>
          <a:lstStyle/>
          <a:p>
            <a:r>
              <a:rPr lang="sv-SE" sz="3200" dirty="0" smtClean="0"/>
              <a:t>Vad är en vårdrelaterad </a:t>
            </a:r>
            <a:r>
              <a:rPr lang="sv-SE" sz="3200" dirty="0"/>
              <a:t>infektion </a:t>
            </a:r>
            <a:r>
              <a:rPr lang="sv-SE" sz="3200" dirty="0" smtClean="0"/>
              <a:t>(VRI)?</a:t>
            </a:r>
            <a:endParaRPr lang="sv-SE" sz="320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2484593" y="6214864"/>
            <a:ext cx="3600000" cy="365125"/>
          </a:xfrm>
        </p:spPr>
        <p:txBody>
          <a:bodyPr/>
          <a:lstStyle/>
          <a:p>
            <a:r>
              <a:rPr lang="sv-SE" dirty="0" smtClean="0"/>
              <a:t>Smittskydd Vårdhygien, Folktandvårdens hygienteam, 2025</a:t>
            </a:r>
            <a:endParaRPr lang="sv-SE" sz="80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628821" y="1607022"/>
            <a:ext cx="11125200" cy="3780000"/>
          </a:xfrm>
        </p:spPr>
        <p:txBody>
          <a:bodyPr/>
          <a:lstStyle/>
          <a:p>
            <a:r>
              <a:rPr lang="sv-SE" dirty="0" smtClean="0"/>
              <a:t>Infektion hos patient som följd av: </a:t>
            </a:r>
          </a:p>
          <a:p>
            <a:pPr lvl="3"/>
            <a:r>
              <a:rPr lang="sv-SE" dirty="0" smtClean="0"/>
              <a:t>diagnostik </a:t>
            </a:r>
          </a:p>
          <a:p>
            <a:pPr lvl="3"/>
            <a:r>
              <a:rPr lang="sv-SE" dirty="0" smtClean="0"/>
              <a:t>behandling </a:t>
            </a:r>
          </a:p>
          <a:p>
            <a:pPr lvl="3"/>
            <a:r>
              <a:rPr lang="sv-SE" dirty="0" smtClean="0"/>
              <a:t>omvårdnad </a:t>
            </a:r>
          </a:p>
          <a:p>
            <a:pPr marL="720000" lvl="3" indent="0">
              <a:buNone/>
            </a:pPr>
            <a:r>
              <a:rPr lang="sv-SE" dirty="0"/>
              <a:t>Oavsett om åtgärden har utförts inom </a:t>
            </a:r>
            <a:r>
              <a:rPr lang="sv-SE" dirty="0" smtClean="0"/>
              <a:t>tandvård, hemsjukvård</a:t>
            </a:r>
            <a:r>
              <a:rPr lang="sv-SE" dirty="0"/>
              <a:t>, på sjukhus, </a:t>
            </a:r>
            <a:r>
              <a:rPr lang="sv-SE" dirty="0" smtClean="0"/>
              <a:t>i ambulans</a:t>
            </a:r>
            <a:r>
              <a:rPr lang="sv-SE" dirty="0"/>
              <a:t>, eller på äldreboende</a:t>
            </a:r>
            <a:r>
              <a:rPr lang="sv-SE" dirty="0" smtClean="0"/>
              <a:t>. </a:t>
            </a:r>
          </a:p>
          <a:p>
            <a:r>
              <a:rPr lang="sv-SE" dirty="0" smtClean="0"/>
              <a:t>Infektion hos personal i vård </a:t>
            </a:r>
            <a:r>
              <a:rPr lang="sv-SE" dirty="0"/>
              <a:t>och omsorg som </a:t>
            </a:r>
            <a:r>
              <a:rPr lang="sv-SE" dirty="0" smtClean="0"/>
              <a:t>smittas i arbetet, </a:t>
            </a:r>
            <a:r>
              <a:rPr lang="sv-SE" dirty="0" err="1" smtClean="0"/>
              <a:t>t.ex</a:t>
            </a:r>
            <a:r>
              <a:rPr lang="sv-SE" dirty="0" smtClean="0"/>
              <a:t>: </a:t>
            </a:r>
          </a:p>
          <a:p>
            <a:pPr lvl="3"/>
            <a:r>
              <a:rPr lang="sv-SE" dirty="0"/>
              <a:t>v</a:t>
            </a:r>
            <a:r>
              <a:rPr lang="sv-SE" dirty="0" smtClean="0"/>
              <a:t>interkräksjuka</a:t>
            </a:r>
          </a:p>
          <a:p>
            <a:pPr lvl="3"/>
            <a:r>
              <a:rPr lang="sv-SE" dirty="0" smtClean="0"/>
              <a:t>covid-19</a:t>
            </a:r>
          </a:p>
          <a:p>
            <a:pPr marL="720000" lvl="3" indent="0">
              <a:buNone/>
            </a:pPr>
            <a:r>
              <a:rPr lang="sv-SE" dirty="0" smtClean="0"/>
              <a:t>….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461" y="1616305"/>
            <a:ext cx="2170297" cy="166338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4856" y="2284550"/>
            <a:ext cx="1547365" cy="995144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1" y="3017103"/>
            <a:ext cx="1206062" cy="603030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7" t="14073" r="11879" b="7427"/>
          <a:stretch/>
        </p:blipFill>
        <p:spPr>
          <a:xfrm>
            <a:off x="9661833" y="2023954"/>
            <a:ext cx="1913508" cy="1255740"/>
          </a:xfrm>
          <a:prstGeom prst="rect">
            <a:avLst/>
          </a:prstGeom>
        </p:spPr>
      </p:pic>
      <p:sp>
        <p:nvSpPr>
          <p:cNvPr id="14" name="textruta 13"/>
          <p:cNvSpPr txBox="1"/>
          <p:nvPr/>
        </p:nvSpPr>
        <p:spPr>
          <a:xfrm>
            <a:off x="10618587" y="3373912"/>
            <a:ext cx="12987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Bilder: pixabay.com</a:t>
            </a:r>
            <a:endParaRPr lang="sv-SE" sz="1000" dirty="0"/>
          </a:p>
        </p:txBody>
      </p:sp>
      <p:sp>
        <p:nvSpPr>
          <p:cNvPr id="7" name="Rektangel med rundade hörn 6"/>
          <p:cNvSpPr/>
          <p:nvPr/>
        </p:nvSpPr>
        <p:spPr>
          <a:xfrm>
            <a:off x="365760" y="2904565"/>
            <a:ext cx="1398494" cy="8498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298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1080025" y="245243"/>
            <a:ext cx="9360000" cy="1296000"/>
          </a:xfrm>
        </p:spPr>
        <p:txBody>
          <a:bodyPr/>
          <a:lstStyle/>
          <a:p>
            <a:r>
              <a:rPr lang="sv-SE" sz="3000" dirty="0" smtClean="0"/>
              <a:t>Kriterier för VRI</a:t>
            </a:r>
            <a:endParaRPr lang="sv-SE" sz="300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Smittskydd Vårdhygien, Folktandvårdens hygienteam, 2025</a:t>
            </a:r>
            <a:endParaRPr lang="sv-SE" sz="800" b="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1079888" y="1541243"/>
            <a:ext cx="9359900" cy="3780000"/>
          </a:xfrm>
        </p:spPr>
        <p:txBody>
          <a:bodyPr/>
          <a:lstStyle/>
          <a:p>
            <a:r>
              <a:rPr lang="sv-SE" dirty="0" smtClean="0"/>
              <a:t>Relaterat till sjukhusvistelse i allmänhet.</a:t>
            </a:r>
            <a:br>
              <a:rPr lang="sv-SE" dirty="0" smtClean="0"/>
            </a:br>
            <a:r>
              <a:rPr lang="sv-SE" dirty="0" smtClean="0"/>
              <a:t>Symtomdebut:</a:t>
            </a:r>
          </a:p>
          <a:p>
            <a:pPr marL="1371600" lvl="3" indent="0">
              <a:buNone/>
            </a:pPr>
            <a:r>
              <a:rPr lang="sv-SE" dirty="0" smtClean="0"/>
              <a:t>&gt;48h efter </a:t>
            </a:r>
            <a:r>
              <a:rPr lang="sv-SE" b="1" dirty="0" smtClean="0"/>
              <a:t>inläggning</a:t>
            </a:r>
          </a:p>
          <a:p>
            <a:pPr marL="1371600" lvl="3" indent="0">
              <a:buNone/>
            </a:pPr>
            <a:r>
              <a:rPr lang="sv-SE" dirty="0" smtClean="0"/>
              <a:t>&lt;48h efter </a:t>
            </a:r>
            <a:r>
              <a:rPr lang="sv-SE" b="1" dirty="0" smtClean="0"/>
              <a:t>utskrivning</a:t>
            </a:r>
            <a:endParaRPr lang="sv-SE" b="1" dirty="0"/>
          </a:p>
          <a:p>
            <a:r>
              <a:rPr lang="sv-SE" dirty="0" smtClean="0"/>
              <a:t>Relaterat till kirurgiskt ingrepp*</a:t>
            </a:r>
          </a:p>
          <a:p>
            <a:r>
              <a:rPr lang="sv-SE" dirty="0" smtClean="0"/>
              <a:t>Relaterat till någon form av in-/ utfart*</a:t>
            </a:r>
          </a:p>
          <a:p>
            <a:r>
              <a:rPr lang="sv-SE" dirty="0" smtClean="0"/>
              <a:t>Läkemedelsutlöst*, t.ex. </a:t>
            </a:r>
            <a:r>
              <a:rPr lang="sv-SE" dirty="0" err="1" smtClean="0"/>
              <a:t>clostridioides</a:t>
            </a:r>
            <a:r>
              <a:rPr lang="sv-SE" dirty="0" smtClean="0"/>
              <a:t> </a:t>
            </a:r>
            <a:r>
              <a:rPr lang="sv-SE" dirty="0" err="1" smtClean="0"/>
              <a:t>difficile</a:t>
            </a:r>
            <a:r>
              <a:rPr lang="sv-SE" dirty="0" smtClean="0"/>
              <a:t> infektion (CDI)</a:t>
            </a:r>
          </a:p>
          <a:p>
            <a:pPr marL="0" indent="0" algn="r">
              <a:buNone/>
            </a:pPr>
            <a:r>
              <a:rPr lang="sv-SE" sz="1400" i="1" dirty="0" smtClean="0"/>
              <a:t>*sjukhus, vårdcentral, kommunal vård/omsorg, tandvård</a:t>
            </a:r>
            <a:endParaRPr lang="sv-SE" i="1" dirty="0" smtClean="0"/>
          </a:p>
          <a:p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86925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9" t="984" r="1657" b="1799"/>
          <a:stretch/>
        </p:blipFill>
        <p:spPr>
          <a:xfrm>
            <a:off x="186873" y="940211"/>
            <a:ext cx="7252535" cy="4752000"/>
          </a:xfrm>
          <a:prstGeom prst="rect">
            <a:avLst/>
          </a:prstGeom>
          <a:ln>
            <a:noFill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91783" y="90729"/>
            <a:ext cx="2894103" cy="1014564"/>
          </a:xfrm>
        </p:spPr>
        <p:txBody>
          <a:bodyPr/>
          <a:lstStyle/>
          <a:p>
            <a:pPr algn="ctr"/>
            <a:r>
              <a:rPr lang="sv-SE" dirty="0" smtClean="0"/>
              <a:t>Vårdskador</a:t>
            </a:r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8685886" y="5507545"/>
            <a:ext cx="2797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Källa: </a:t>
            </a:r>
            <a:r>
              <a:rPr lang="sv-SE" sz="1100" dirty="0"/>
              <a:t>Sveriges Kommuner och </a:t>
            </a:r>
            <a:r>
              <a:rPr lang="sv-SE" sz="1100" dirty="0" smtClean="0"/>
              <a:t>Regioner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6" name="Ellips 5"/>
          <p:cNvSpPr/>
          <p:nvPr/>
        </p:nvSpPr>
        <p:spPr>
          <a:xfrm>
            <a:off x="5582328" y="2045617"/>
            <a:ext cx="1761153" cy="101784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text 4"/>
          <p:cNvSpPr txBox="1">
            <a:spLocks/>
          </p:cNvSpPr>
          <p:nvPr/>
        </p:nvSpPr>
        <p:spPr>
          <a:xfrm>
            <a:off x="7439408" y="1105293"/>
            <a:ext cx="4873658" cy="4668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120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2000" dirty="0" smtClean="0"/>
              <a:t>- VRI: vanligaste </a:t>
            </a:r>
            <a:r>
              <a:rPr lang="sv-SE" sz="2000" dirty="0" err="1" smtClean="0"/>
              <a:t>vårdskadan</a:t>
            </a:r>
            <a:r>
              <a:rPr lang="sv-SE" sz="2000" dirty="0" smtClean="0"/>
              <a:t> och utgör ca en tredjedel av alla skador som sker inom vården.</a:t>
            </a:r>
            <a:br>
              <a:rPr lang="sv-SE" sz="2000" dirty="0" smtClean="0"/>
            </a:br>
            <a:endParaRPr lang="sv-SE" sz="2000" dirty="0" smtClean="0"/>
          </a:p>
          <a:p>
            <a:pPr algn="l">
              <a:buFontTx/>
              <a:buChar char="-"/>
            </a:pPr>
            <a:r>
              <a:rPr lang="sv-SE" sz="2000" dirty="0" smtClean="0"/>
              <a:t>Runt 60 000 patienter drabbas varje år av en VRI i Sverige. Är en bidragande orsak till ungefär 1300 dödsfall/år.</a:t>
            </a:r>
            <a:br>
              <a:rPr lang="sv-SE" sz="2000" dirty="0" smtClean="0"/>
            </a:br>
            <a:endParaRPr lang="sv-SE" sz="2000" dirty="0" smtClean="0"/>
          </a:p>
          <a:p>
            <a:pPr algn="l">
              <a:buFontTx/>
              <a:buChar char="-"/>
            </a:pPr>
            <a:r>
              <a:rPr lang="sv-SE" sz="2000" dirty="0"/>
              <a:t> </a:t>
            </a:r>
            <a:r>
              <a:rPr lang="sv-SE" sz="2000" dirty="0" smtClean="0"/>
              <a:t>VRI orsakar ett stort lidande för patienterna, ger förlängda vårdtider och jättestora merkostnader för vården.</a:t>
            </a:r>
          </a:p>
          <a:p>
            <a:pPr>
              <a:buFontTx/>
              <a:buChar char="-"/>
            </a:pPr>
            <a:endParaRPr lang="sv-SE" i="1" dirty="0" smtClean="0"/>
          </a:p>
          <a:p>
            <a:pPr>
              <a:buFontTx/>
              <a:buChar char="-"/>
            </a:pP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Smittskydd Vårdhygien, Folktandvårdens hygienteam, 2025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28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356" y="648000"/>
            <a:ext cx="9360000" cy="1296000"/>
          </a:xfrm>
        </p:spPr>
        <p:txBody>
          <a:bodyPr/>
          <a:lstStyle/>
          <a:p>
            <a:r>
              <a:rPr lang="sv-SE" dirty="0" smtClean="0"/>
              <a:t>Exempel på VRI som skulle kunna förekomma i tandvården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Smittskydd Vårdhygien, Folktandvårdens hygienteam, 2025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782456" y="2448000"/>
            <a:ext cx="9359900" cy="3780000"/>
          </a:xfrm>
        </p:spPr>
        <p:txBody>
          <a:bodyPr/>
          <a:lstStyle/>
          <a:p>
            <a:r>
              <a:rPr lang="sv-SE" dirty="0" smtClean="0"/>
              <a:t>Postoperativ infektion och sepsis, exempelvis efter blodiga ingrepp som </a:t>
            </a:r>
            <a:r>
              <a:rPr lang="sv-SE" dirty="0" err="1" smtClean="0"/>
              <a:t>scaling</a:t>
            </a:r>
            <a:r>
              <a:rPr lang="sv-SE" dirty="0" smtClean="0"/>
              <a:t>, extraktion och kirurgi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Vissa </a:t>
            </a:r>
            <a:r>
              <a:rPr lang="sv-SE" dirty="0" err="1" smtClean="0"/>
              <a:t>VRI:er</a:t>
            </a:r>
            <a:r>
              <a:rPr lang="sv-SE" dirty="0" smtClean="0"/>
              <a:t> är undvikbara och andra är icke undvikbara. </a:t>
            </a:r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54116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240" y="1409177"/>
            <a:ext cx="8316750" cy="5353640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077813" y="288000"/>
            <a:ext cx="9360000" cy="1296000"/>
          </a:xfrm>
        </p:spPr>
        <p:txBody>
          <a:bodyPr/>
          <a:lstStyle/>
          <a:p>
            <a:r>
              <a:rPr lang="sv-SE" dirty="0" smtClean="0"/>
              <a:t>Hur vanliga är olika VRI? </a:t>
            </a:r>
            <a:r>
              <a:rPr lang="sv-SE" dirty="0"/>
              <a:t/>
            </a:r>
            <a:br>
              <a:rPr lang="sv-SE" dirty="0"/>
            </a:br>
            <a:r>
              <a:rPr lang="sv-SE" sz="2000" dirty="0" smtClean="0"/>
              <a:t>- bild över alla registrerade VRI 2024 i RJL</a:t>
            </a:r>
            <a:endParaRPr lang="sv-SE" sz="2000" dirty="0"/>
          </a:p>
        </p:txBody>
      </p:sp>
      <p:sp>
        <p:nvSpPr>
          <p:cNvPr id="8" name="Ellips 7"/>
          <p:cNvSpPr/>
          <p:nvPr/>
        </p:nvSpPr>
        <p:spPr>
          <a:xfrm rot="20005443">
            <a:off x="4169664" y="5479585"/>
            <a:ext cx="1709928" cy="95097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/>
          <p:cNvSpPr/>
          <p:nvPr/>
        </p:nvSpPr>
        <p:spPr>
          <a:xfrm rot="19291487">
            <a:off x="1449398" y="5574756"/>
            <a:ext cx="1284695" cy="44363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10"/>
          <p:cNvSpPr/>
          <p:nvPr/>
        </p:nvSpPr>
        <p:spPr>
          <a:xfrm rot="19151363">
            <a:off x="5901202" y="5745444"/>
            <a:ext cx="1554482" cy="44363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8325687" y="216042"/>
            <a:ext cx="3600000" cy="365125"/>
          </a:xfrm>
        </p:spPr>
        <p:txBody>
          <a:bodyPr/>
          <a:lstStyle/>
          <a:p>
            <a:r>
              <a:rPr lang="sv-SE" dirty="0" smtClean="0"/>
              <a:t>Smittskydd Vårdhygien, Folktandvårdens hygienteam, 2025</a:t>
            </a:r>
            <a:endParaRPr lang="sv-SE" dirty="0"/>
          </a:p>
        </p:txBody>
      </p:sp>
      <p:sp>
        <p:nvSpPr>
          <p:cNvPr id="13" name="Ellips 12"/>
          <p:cNvSpPr/>
          <p:nvPr/>
        </p:nvSpPr>
        <p:spPr>
          <a:xfrm rot="19291487">
            <a:off x="2802413" y="5852643"/>
            <a:ext cx="1996082" cy="54536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741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7913" y="396000"/>
            <a:ext cx="9360000" cy="1296000"/>
          </a:xfrm>
        </p:spPr>
        <p:txBody>
          <a:bodyPr/>
          <a:lstStyle/>
          <a:p>
            <a:r>
              <a:rPr lang="sv-SE" dirty="0" smtClean="0"/>
              <a:t>VRI-frågor!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Smittskydd Vårdhygien, Folktandvårdens hygienteam, 2025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509743" y="1692000"/>
            <a:ext cx="7169442" cy="3780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1. Hur </a:t>
            </a:r>
            <a:r>
              <a:rPr lang="sv-SE" dirty="0"/>
              <a:t>många dygn förlängs vårdtiden i snitt om patienten får en vårdrelaterad infektion</a:t>
            </a:r>
            <a:r>
              <a:rPr lang="sv-SE" dirty="0" smtClean="0"/>
              <a:t>?</a:t>
            </a:r>
            <a:br>
              <a:rPr lang="sv-SE" dirty="0" smtClean="0"/>
            </a:br>
            <a:endParaRPr lang="sv-S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2. I </a:t>
            </a:r>
            <a:r>
              <a:rPr lang="sv-SE" dirty="0"/>
              <a:t>Sverige dör 200 personer per år i trafiken. Hur många dör av vårdrelaterade infektioner varje </a:t>
            </a:r>
            <a:r>
              <a:rPr lang="sv-SE" dirty="0" smtClean="0"/>
              <a:t>år i Sverige?</a:t>
            </a:r>
            <a:br>
              <a:rPr lang="sv-SE" dirty="0" smtClean="0"/>
            </a:b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3. Hur </a:t>
            </a:r>
            <a:r>
              <a:rPr lang="sv-SE" dirty="0"/>
              <a:t>stor andel av de vårdrelaterade infektionerna går att förebygga?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Platshållare för text 4"/>
          <p:cNvSpPr txBox="1">
            <a:spLocks/>
          </p:cNvSpPr>
          <p:nvPr/>
        </p:nvSpPr>
        <p:spPr>
          <a:xfrm>
            <a:off x="7679185" y="1692000"/>
            <a:ext cx="4271638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Tx/>
              <a:buNone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1. Rätt svar: 7 dygn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2. Rätt svar: 1300 människor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3. Rätt svar: se nästa PP bild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11" name="Rektangel med rundade hörn 10"/>
          <p:cNvSpPr/>
          <p:nvPr/>
        </p:nvSpPr>
        <p:spPr>
          <a:xfrm>
            <a:off x="9667783" y="1615736"/>
            <a:ext cx="2283040" cy="7279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med rundade hörn 11"/>
          <p:cNvSpPr/>
          <p:nvPr/>
        </p:nvSpPr>
        <p:spPr>
          <a:xfrm>
            <a:off x="9667783" y="2622535"/>
            <a:ext cx="2283040" cy="7279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med rundade hörn 12"/>
          <p:cNvSpPr/>
          <p:nvPr/>
        </p:nvSpPr>
        <p:spPr>
          <a:xfrm>
            <a:off x="9667783" y="4024544"/>
            <a:ext cx="2283040" cy="7279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Kommentar i oval 3"/>
          <p:cNvSpPr/>
          <p:nvPr/>
        </p:nvSpPr>
        <p:spPr>
          <a:xfrm>
            <a:off x="6553200" y="234773"/>
            <a:ext cx="2939685" cy="1004747"/>
          </a:xfrm>
          <a:prstGeom prst="wedgeEllipseCallout">
            <a:avLst>
              <a:gd name="adj1" fmla="val 31355"/>
              <a:gd name="adj2" fmla="val 665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Klicka framåt för att visa rätt svar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612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84" y="419491"/>
            <a:ext cx="9630697" cy="6053257"/>
          </a:xfrm>
          <a:prstGeom prst="rect">
            <a:avLst/>
          </a:prstGeom>
        </p:spPr>
      </p:pic>
      <p:sp>
        <p:nvSpPr>
          <p:cNvPr id="4" name="Platshållare för bild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Smittskydd Vårdhygien, Folktandvårdens hygienteam, 2025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914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48291" y="263167"/>
            <a:ext cx="9360000" cy="1296000"/>
          </a:xfrm>
        </p:spPr>
        <p:txBody>
          <a:bodyPr/>
          <a:lstStyle/>
          <a:p>
            <a:r>
              <a:rPr lang="sv-SE" dirty="0" smtClean="0"/>
              <a:t>Allmänna åtgärder för att förebygga VRI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2025</a:t>
            </a:r>
            <a:endParaRPr lang="sv-SE"/>
          </a:p>
        </p:txBody>
      </p:sp>
      <p:sp>
        <p:nvSpPr>
          <p:cNvPr id="6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/>
          <a:p>
            <a:r>
              <a:rPr lang="sv-SE" dirty="0" smtClean="0"/>
              <a:t>Smittskydd Vårdhygien, Folktandvårdens hygienteam, 2025</a:t>
            </a:r>
            <a:endParaRPr lang="sv-SE" dirty="0"/>
          </a:p>
        </p:txBody>
      </p:sp>
      <p:sp>
        <p:nvSpPr>
          <p:cNvPr id="7" name="Platshållare för text 4"/>
          <p:cNvSpPr>
            <a:spLocks noGrp="1"/>
          </p:cNvSpPr>
          <p:nvPr/>
        </p:nvSpPr>
        <p:spPr>
          <a:xfrm>
            <a:off x="95796" y="1355772"/>
            <a:ext cx="11978639" cy="47728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0000" indent="-360000" algn="l" defTabSz="914400" rtl="0" eaLnBrk="1" latinLnBrk="0" hangingPunct="1">
              <a:lnSpc>
                <a:spcPts val="3400"/>
              </a:lnSpc>
              <a:spcBef>
                <a:spcPts val="0"/>
              </a:spcBef>
              <a:spcAft>
                <a:spcPts val="1200"/>
              </a:spcAft>
              <a:buClr>
                <a:srgbClr val="8DC63F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DC63F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DC63F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DC63F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DC63F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b="1" dirty="0" smtClean="0"/>
              <a:t>Basala hygienrutiner och klädregler </a:t>
            </a:r>
            <a:r>
              <a:rPr lang="sv-SE" dirty="0" smtClean="0"/>
              <a:t>– måste följas i alla patientnära moment. </a:t>
            </a:r>
            <a:r>
              <a:rPr lang="sv-SE" dirty="0"/>
              <a:t>En god handhygien är den viktigaste åtgärden för att motverka smittspridning och uppkomsten av vårdrelaterade infektioner. </a:t>
            </a:r>
            <a:endParaRPr lang="sv-SE" dirty="0" smtClean="0"/>
          </a:p>
          <a:p>
            <a:r>
              <a:rPr lang="sv-SE" b="1" dirty="0" smtClean="0"/>
              <a:t>Städning</a:t>
            </a:r>
            <a:r>
              <a:rPr lang="sv-SE" dirty="0" smtClean="0"/>
              <a:t> - </a:t>
            </a:r>
            <a:r>
              <a:rPr lang="sv-SE" dirty="0"/>
              <a:t>behöver utföras på rätt sätt, med en relevant metod, i rätt tid och tillräckligt ofta</a:t>
            </a:r>
            <a:r>
              <a:rPr lang="sv-SE" dirty="0" smtClean="0"/>
              <a:t>.</a:t>
            </a:r>
          </a:p>
          <a:p>
            <a:r>
              <a:rPr lang="sv-SE" b="1" dirty="0" smtClean="0"/>
              <a:t>Desinfektion av kritiska ytor </a:t>
            </a:r>
            <a:r>
              <a:rPr lang="sv-SE" dirty="0" smtClean="0"/>
              <a:t>- utöver </a:t>
            </a:r>
            <a:r>
              <a:rPr lang="sv-SE" dirty="0"/>
              <a:t>städning som leder till rena ytor, behöver kritiska ytor desinfekteras. Hur ofta det ska ske och med vilket medel beror på situation och verksamhet</a:t>
            </a:r>
            <a:r>
              <a:rPr lang="sv-SE" dirty="0" smtClean="0"/>
              <a:t>.</a:t>
            </a:r>
          </a:p>
          <a:p>
            <a:r>
              <a:rPr lang="sv-SE" b="1" dirty="0" smtClean="0"/>
              <a:t>Rengöring och desinfektion av utrustning och instrument </a:t>
            </a:r>
            <a:r>
              <a:rPr lang="sv-SE" dirty="0" smtClean="0"/>
              <a:t>– behöver rengöras </a:t>
            </a:r>
            <a:r>
              <a:rPr lang="sv-SE" dirty="0"/>
              <a:t>och desinfekteras och vid behov även </a:t>
            </a:r>
            <a:r>
              <a:rPr lang="sv-SE" dirty="0" smtClean="0"/>
              <a:t>steriliseras. </a:t>
            </a:r>
            <a:r>
              <a:rPr lang="sv-SE" dirty="0"/>
              <a:t>Efter desinfektion ska de hanteras aseptiskt så att renhetsgraden bevaras.</a:t>
            </a:r>
            <a:endParaRPr lang="sv-SE" dirty="0" smtClean="0"/>
          </a:p>
          <a:p>
            <a:endParaRPr lang="sv-S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57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3"/>
</p:tagLst>
</file>

<file path=ppt/theme/theme1.xml><?xml version="1.0" encoding="utf-8"?>
<a:theme xmlns:a="http://schemas.openxmlformats.org/drawingml/2006/main" name="Office-tema">
  <a:themeElements>
    <a:clrScheme name="Folktandvården">
      <a:dk1>
        <a:sysClr val="windowText" lastClr="000000"/>
      </a:dk1>
      <a:lt1>
        <a:sysClr val="window" lastClr="FFFFFF"/>
      </a:lt1>
      <a:dk2>
        <a:srgbClr val="8DC63F"/>
      </a:dk2>
      <a:lt2>
        <a:srgbClr val="FBCFD0"/>
      </a:lt2>
      <a:accent1>
        <a:srgbClr val="436B1E"/>
      </a:accent1>
      <a:accent2>
        <a:srgbClr val="8DC63F"/>
      </a:accent2>
      <a:accent3>
        <a:srgbClr val="E5E99B"/>
      </a:accent3>
      <a:accent4>
        <a:srgbClr val="004473"/>
      </a:accent4>
      <a:accent5>
        <a:srgbClr val="00B8EC"/>
      </a:accent5>
      <a:accent6>
        <a:srgbClr val="AFDBF7"/>
      </a:accent6>
      <a:hlink>
        <a:srgbClr val="0563C1"/>
      </a:hlink>
      <a:folHlink>
        <a:srgbClr val="954F72"/>
      </a:folHlink>
    </a:clrScheme>
    <a:fontScheme name="RJL typ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lktandvården2.potx" id="{8248ED28-1105-4F6B-98FE-D3237F1190CB}" vid="{0ECBF21B-3BDD-4A40-A9FA-09974D54E1C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Folktandvården</Template>
  <TotalTime>36</TotalTime>
  <Words>552</Words>
  <Application>Microsoft Office PowerPoint</Application>
  <PresentationFormat>Bredbild</PresentationFormat>
  <Paragraphs>73</Paragraphs>
  <Slides>10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Office-tema</vt:lpstr>
      <vt:lpstr>Vårdrelaterade infektioner</vt:lpstr>
      <vt:lpstr>Vad är en vårdrelaterad infektion (VRI)?</vt:lpstr>
      <vt:lpstr>Kriterier för VRI</vt:lpstr>
      <vt:lpstr>Vårdskador</vt:lpstr>
      <vt:lpstr>Exempel på VRI som skulle kunna förekomma i tandvården</vt:lpstr>
      <vt:lpstr>Hur vanliga är olika VRI?  - bild över alla registrerade VRI 2024 i RJL</vt:lpstr>
      <vt:lpstr>VRI-frågor!</vt:lpstr>
      <vt:lpstr>PowerPoint-presentation</vt:lpstr>
      <vt:lpstr>Allmänna åtgärder för att förebygga VRI</vt:lpstr>
      <vt:lpstr>Diskutera 2 och 2:</vt:lpstr>
    </vt:vector>
  </TitlesOfParts>
  <Company>Region Jönköpings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Vårdrelaterade infektioner</dc:title>
  <dc:creator>Thuresson Linda</dc:creator>
  <cp:lastModifiedBy>Thuresson Linda</cp:lastModifiedBy>
  <cp:revision>13</cp:revision>
  <dcterms:created xsi:type="dcterms:W3CDTF">2025-06-24T12:07:17Z</dcterms:created>
  <dcterms:modified xsi:type="dcterms:W3CDTF">2025-06-24T13:29:42Z</dcterms:modified>
</cp:coreProperties>
</file>