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39" r:id="rId2"/>
    <p:sldId id="371" r:id="rId3"/>
    <p:sldId id="278" r:id="rId4"/>
    <p:sldId id="342" r:id="rId5"/>
    <p:sldId id="280" r:id="rId6"/>
    <p:sldId id="343" r:id="rId7"/>
    <p:sldId id="282" r:id="rId8"/>
    <p:sldId id="345" r:id="rId9"/>
    <p:sldId id="346" r:id="rId10"/>
    <p:sldId id="347" r:id="rId11"/>
    <p:sldId id="348" r:id="rId12"/>
    <p:sldId id="349" r:id="rId13"/>
    <p:sldId id="288" r:id="rId14"/>
    <p:sldId id="351" r:id="rId15"/>
    <p:sldId id="352" r:id="rId16"/>
    <p:sldId id="353" r:id="rId17"/>
    <p:sldId id="354" r:id="rId18"/>
    <p:sldId id="356" r:id="rId19"/>
    <p:sldId id="357" r:id="rId20"/>
    <p:sldId id="338" r:id="rId21"/>
    <p:sldId id="340" r:id="rId22"/>
    <p:sldId id="370" r:id="rId23"/>
  </p:sldIdLst>
  <p:sldSz cx="9144000" cy="6858000" type="screen4x3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vardsson Frida" initials="HF" lastIdx="47" clrIdx="0">
    <p:extLst>
      <p:ext uri="{19B8F6BF-5375-455C-9EA6-DF929625EA0E}">
        <p15:presenceInfo xmlns:p15="http://schemas.microsoft.com/office/powerpoint/2012/main" userId="S-1-5-21-796845957-343818398-839522115-722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00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9" autoAdjust="0"/>
    <p:restoredTop sz="90962" autoAdjust="0"/>
  </p:normalViewPr>
  <p:slideViewPr>
    <p:cSldViewPr>
      <p:cViewPr varScale="1">
        <p:scale>
          <a:sx n="119" d="100"/>
          <a:sy n="119" d="100"/>
        </p:scale>
        <p:origin x="12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E32AB-DB07-4053-9AE2-B0A9DFD94927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9D9D1-FB75-483D-B08A-618F4AE3E7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8214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26FF9-0C3F-4853-8303-533EC9D5C49C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44401-568A-494C-BAC8-7EC91C2B60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301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Den här situationen speglar:</a:t>
            </a:r>
          </a:p>
          <a:p>
            <a:r>
              <a:rPr lang="sv-SE" dirty="0" smtClean="0"/>
              <a:t>Personcentrering personifierad</a:t>
            </a:r>
          </a:p>
          <a:p>
            <a:r>
              <a:rPr lang="sv-SE" dirty="0" smtClean="0"/>
              <a:t>Sammanhållet – med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pat</a:t>
            </a:r>
            <a:r>
              <a:rPr lang="sv-SE" baseline="0" dirty="0" smtClean="0"/>
              <a:t>, anhörig och vårdprofession</a:t>
            </a:r>
          </a:p>
          <a:p>
            <a:r>
              <a:rPr lang="sv-SE" baseline="0" dirty="0" smtClean="0"/>
              <a:t>Vårdförlopp – </a:t>
            </a:r>
            <a:r>
              <a:rPr lang="sv-SE" baseline="0" dirty="0" err="1" smtClean="0"/>
              <a:t>bhv</a:t>
            </a:r>
            <a:r>
              <a:rPr lang="sv-SE" baseline="0" dirty="0" smtClean="0"/>
              <a:t> rutinmässiga vårdförlopp som alla små i </a:t>
            </a:r>
            <a:r>
              <a:rPr lang="sv-SE" baseline="0" dirty="0" err="1" smtClean="0"/>
              <a:t>sverige</a:t>
            </a:r>
            <a:r>
              <a:rPr lang="sv-SE" baseline="0" dirty="0" smtClean="0"/>
              <a:t> kommer till del under 5 år </a:t>
            </a:r>
            <a:r>
              <a:rPr lang="sv-SE" baseline="0" smtClean="0"/>
              <a:t>i början av sitt liv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60969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0197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Vilka är det som ska starta och när?</a:t>
            </a:r>
          </a:p>
          <a:p>
            <a:r>
              <a:rPr lang="sv-SE" dirty="0" smtClean="0"/>
              <a:t>Hösten</a:t>
            </a:r>
            <a:r>
              <a:rPr lang="sv-SE" baseline="0" dirty="0" smtClean="0"/>
              <a:t> 2020 oktober till januari 2021</a:t>
            </a: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29433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1198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3416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7866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Hur gör vi detta?</a:t>
            </a:r>
          </a:p>
          <a:p>
            <a:r>
              <a:rPr lang="sv-SE" dirty="0" smtClean="0"/>
              <a:t>Övergripande beskrivning</a:t>
            </a:r>
            <a:r>
              <a:rPr lang="sv-SE" baseline="0" dirty="0" smtClean="0"/>
              <a:t> av processen för införandet. Detaljer i varje steg kommer i egna bilder.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5279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Kom ihåg: </a:t>
            </a:r>
          </a:p>
          <a:p>
            <a:endParaRPr lang="sv-SE" dirty="0" smtClean="0"/>
          </a:p>
          <a:p>
            <a:pPr marL="0" indent="0">
              <a:buNone/>
            </a:pPr>
            <a:r>
              <a:rPr lang="sv-SE" b="1" dirty="0" smtClean="0"/>
              <a:t>1. Detta är inte något HELT NYTT vi tillsammans ska införa, </a:t>
            </a:r>
            <a:r>
              <a:rPr lang="sv-SE" dirty="0" smtClean="0"/>
              <a:t>vi arbetar redan med dessa patientgrupper, vi kommer kanske behöva skruva och anpassa delar av befintligt arbetssätt för att nå målen för respektive vårdförlopp.</a:t>
            </a:r>
          </a:p>
          <a:p>
            <a:pPr marL="0" indent="0">
              <a:buNone/>
            </a:pPr>
            <a:r>
              <a:rPr lang="sv-SE" b="1" dirty="0" smtClean="0"/>
              <a:t>2. PSVF ska vara ett stöd i vardagen, det ska vara lätt att göra rätt!</a:t>
            </a:r>
          </a:p>
          <a:p>
            <a:pPr marL="0" indent="0">
              <a:buNone/>
            </a:pPr>
            <a:r>
              <a:rPr lang="sv-SE" b="1" dirty="0" smtClean="0"/>
              <a:t>3.</a:t>
            </a:r>
            <a:r>
              <a:rPr lang="sv-SE" dirty="0" smtClean="0"/>
              <a:t>Personcentrerade och standardiserade vårdlopp ger </a:t>
            </a:r>
            <a:r>
              <a:rPr lang="sv-SE" b="1" dirty="0" smtClean="0"/>
              <a:t>ett värde för invånarna </a:t>
            </a:r>
            <a:r>
              <a:rPr lang="sv-SE" dirty="0" smtClean="0"/>
              <a:t>till en mer jämlik, effektivare och kvalitativt bättre vård. </a:t>
            </a:r>
          </a:p>
          <a:p>
            <a:pPr marL="0" indent="0">
              <a:buNone/>
            </a:pPr>
            <a:r>
              <a:rPr lang="sv-SE" b="1" dirty="0" smtClean="0"/>
              <a:t>4. Patienternas egna kunskap, kraft och förmåga </a:t>
            </a:r>
            <a:r>
              <a:rPr lang="sv-SE" dirty="0" smtClean="0"/>
              <a:t>om sitt egna liv ska tillvaratas.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05508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3208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547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400" dirty="0" smtClean="0"/>
              <a:t>Personcentrerade och sammanhållna vårdförlopp för nya sjukdomsområden ska kunna </a:t>
            </a:r>
            <a:r>
              <a:rPr lang="sv-SE" sz="1400" i="1" dirty="0" smtClean="0"/>
              <a:t>omfatta en större del av vårdkedjan</a:t>
            </a:r>
            <a:r>
              <a:rPr lang="sv-SE" sz="1400" dirty="0" smtClean="0"/>
              <a:t>, inklusive tidig upptäckt, uppföljning och rehabilitering. </a:t>
            </a:r>
          </a:p>
          <a:p>
            <a:pPr marL="0" indent="0">
              <a:buNone/>
            </a:pPr>
            <a:endParaRPr lang="sv-SE" sz="1400" dirty="0" smtClean="0"/>
          </a:p>
          <a:p>
            <a:endParaRPr lang="sv-SE" sz="14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7762CC-AA2E-48BC-806B-EB3237609B0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9643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Källa: Myndigheten för vårdanalys.</a:t>
            </a:r>
            <a:r>
              <a:rPr lang="sv-SE" baseline="0" dirty="0" smtClean="0"/>
              <a:t>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8607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finns omotiverade skillnader inom och mellan regioner som inte är bra. </a:t>
            </a:r>
          </a:p>
          <a:p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är inte jämlik</a:t>
            </a:r>
          </a:p>
          <a:p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tar onödigt lång tid att införa ny kunskap fast vi önskar annorlunda</a:t>
            </a:r>
          </a:p>
          <a:p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är inte alltid vi, av olika skäl, vi har tydliga kontaktvägar, en sammanhållen planering för våra patienter och blir personcentrerade.</a:t>
            </a:r>
          </a:p>
          <a:p>
            <a:endParaRPr lang="sv-SE" dirty="0"/>
          </a:p>
          <a:p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Där enkla och tydliga kontaktvägar, sammanhållen planering och stöd för samordning blir viktiga delar för att få en vardag att fungera när man lever med en eller flera sjukdomar. </a:t>
            </a:r>
            <a:endParaRPr lang="sv-SE" dirty="0"/>
          </a:p>
          <a:p>
            <a:endParaRPr lang="sv-SE" dirty="0"/>
          </a:p>
          <a:p>
            <a:r>
              <a:rPr lang="sv-SE" dirty="0"/>
              <a:t>_____</a:t>
            </a:r>
          </a:p>
          <a:p>
            <a:r>
              <a:rPr lang="sv-SE" dirty="0"/>
              <a:t>Från</a:t>
            </a:r>
            <a:r>
              <a:rPr lang="sv-SE" baseline="0" dirty="0"/>
              <a:t> annan </a:t>
            </a:r>
            <a:r>
              <a:rPr lang="sv-SE" baseline="0" dirty="0" err="1"/>
              <a:t>ppt</a:t>
            </a:r>
            <a:r>
              <a:rPr lang="sv-SE" baseline="0" dirty="0"/>
              <a:t> kring kunskapsstyrningssystemet</a:t>
            </a:r>
            <a:endParaRPr lang="sv-SE" dirty="0"/>
          </a:p>
          <a:p>
            <a:r>
              <a:rPr lang="sv-SE" dirty="0"/>
              <a:t>Vi </a:t>
            </a:r>
            <a:r>
              <a:rPr lang="sv-SE" dirty="0" smtClean="0"/>
              <a:t>använder inte alla </a:t>
            </a:r>
            <a:r>
              <a:rPr lang="sv-SE" dirty="0"/>
              <a:t>data vi har i förbättringsarbete</a:t>
            </a:r>
          </a:p>
          <a:p>
            <a:r>
              <a:rPr lang="sv-SE" dirty="0"/>
              <a:t>Beslut på olika nivåer i sjukvården inte fattas baserat på bästa kunskap och data om kvalitet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Kunskapsmassan växer snabbt, digitalisering ger nya möjligheter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Kunskapsstyrning kan frigöra resurser</a:t>
            </a:r>
          </a:p>
          <a:p>
            <a:endParaRPr lang="sv-SE" b="1" dirty="0" smtClean="0"/>
          </a:p>
          <a:p>
            <a:r>
              <a:rPr lang="sv-SE" b="1" dirty="0" smtClean="0"/>
              <a:t>Bakgrund till</a:t>
            </a:r>
            <a:r>
              <a:rPr lang="sv-SE" b="1" baseline="0" dirty="0" smtClean="0"/>
              <a:t> PSVF – (</a:t>
            </a:r>
            <a:r>
              <a:rPr lang="sv-SE" b="1" baseline="0" dirty="0" err="1" smtClean="0"/>
              <a:t>Kunskapstryningssidan</a:t>
            </a:r>
            <a:r>
              <a:rPr lang="sv-SE" b="1" baseline="0" dirty="0" smtClean="0"/>
              <a:t>)</a:t>
            </a:r>
            <a:endParaRPr lang="sv-SE" b="1" dirty="0" smtClean="0"/>
          </a:p>
          <a:p>
            <a:r>
              <a:rPr lang="sv-SE" dirty="0" smtClean="0"/>
              <a:t>Svensk hälso- och sjukvård håller hög kvalitet och står sig väl i jämförelse med andra länder. Samtidigt står hälso- och sjukvården inför en rad utmaningar. Tillgängligheten i vården har brister och patienter upplever att de tvingas vänta länge, ibland utan god och mottagaranpassad information.</a:t>
            </a:r>
          </a:p>
          <a:p>
            <a:r>
              <a:rPr lang="sv-SE" dirty="0" smtClean="0"/>
              <a:t>Bättre samordning, gott bemötande och delaktighet är områden som behöver förbättras. Även personer med särskilda behov ska kunna tillgodogöra sig information och hälso- och sjukvård på lika villkor, som befolkningen i stort. Genom att utveckla vårdförloppen kan förutsättningarna öka för en mer jämlik och effektiv vård baserad på bästa tillgängliga kunskap.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DF64FF-BD92-4D1A-88BA-0D4BE6B8223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5521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200" dirty="0" smtClean="0"/>
              <a:t>Personcentrerade och sammanhållna vårdförlopp för nya sjukdomsområden ska kunna </a:t>
            </a:r>
            <a:r>
              <a:rPr lang="sv-SE" sz="1200" i="1" dirty="0" smtClean="0"/>
              <a:t>omfatta en större del av vårdkedjan</a:t>
            </a:r>
            <a:r>
              <a:rPr lang="sv-SE" sz="1200" dirty="0" smtClean="0"/>
              <a:t>, inklusive tidig upptäckt, uppföljning och rehabilitering. </a:t>
            </a:r>
          </a:p>
          <a:p>
            <a:pPr marL="0" indent="0">
              <a:buNone/>
            </a:pPr>
            <a:endParaRPr lang="sv-SE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 smtClean="0"/>
          </a:p>
          <a:p>
            <a:pPr marL="265510" indent="0">
              <a:buNone/>
            </a:pPr>
            <a:r>
              <a:rPr lang="sv-SE" sz="1200" dirty="0" smtClean="0"/>
              <a:t>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7976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Vad innebär då vårdförloppen för enskild patient och enskild personal?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DFDEE8-F113-436E-BCA0-69AC2F0B07F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436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Så</a:t>
            </a:r>
            <a:r>
              <a:rPr lang="sv-SE" baseline="0" dirty="0" smtClean="0"/>
              <a:t> här ser ett vårdförlopp ut i det framarbetade materialet.</a:t>
            </a:r>
            <a:r>
              <a:rPr lang="sv-SE" dirty="0" smtClean="0"/>
              <a:t>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0499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SKS: styrgrupp för kunskapsstyrning i samverkan</a:t>
            </a:r>
          </a:p>
          <a:p>
            <a:r>
              <a:rPr lang="sv-SE" dirty="0" smtClean="0"/>
              <a:t>Situationen</a:t>
            </a:r>
            <a:r>
              <a:rPr lang="sv-SE" baseline="0" dirty="0" smtClean="0"/>
              <a:t> med Covid-19 har påverkat hastigheten på införandet.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44401-568A-494C-BAC8-7EC91C2B6052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2935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0000" y="1800000"/>
            <a:ext cx="4104000" cy="1296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0000" y="3348000"/>
            <a:ext cx="4104000" cy="1296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2"/>
          </p:nvPr>
        </p:nvSpPr>
        <p:spPr>
          <a:xfrm>
            <a:off x="0" y="856800"/>
            <a:ext cx="4212000" cy="6012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680000" y="5949950"/>
            <a:ext cx="4104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550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7E24-075B-4953-BFDF-808DEB18397A}" type="datetime1">
              <a:rPr lang="sv-SE" smtClean="0"/>
              <a:t>2020-09-28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/>
          </p:nvPr>
        </p:nvSpPr>
        <p:spPr>
          <a:xfrm>
            <a:off x="971550" y="2781299"/>
            <a:ext cx="7272338" cy="2664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291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4000" y="1800000"/>
            <a:ext cx="7272000" cy="1310400"/>
          </a:xfrm>
        </p:spPr>
        <p:txBody>
          <a:bodyPr anchor="t">
            <a:noAutofit/>
          </a:bodyPr>
          <a:lstStyle>
            <a:lvl1pPr algn="l">
              <a:defRPr sz="4000" b="0" cap="none" baseline="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44000" y="3348000"/>
            <a:ext cx="7272000" cy="7020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1EB6-52AF-44A5-812B-FE1750C453A6}" type="datetime1">
              <a:rPr lang="sv-SE" smtClean="0"/>
              <a:t>2020-09-28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759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004000" y="2782800"/>
            <a:ext cx="3240000" cy="266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aseline="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infoga objekt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5CB02-8761-4D78-BE00-DA74486AFB4A}" type="datetime1">
              <a:rPr lang="sv-SE" smtClean="0"/>
              <a:t>2020-09-28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2"/>
          </p:nvPr>
        </p:nvSpPr>
        <p:spPr>
          <a:xfrm>
            <a:off x="971550" y="2782800"/>
            <a:ext cx="3816000" cy="2664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179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5086800"/>
            <a:ext cx="7272000" cy="360000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972000" y="2278800"/>
            <a:ext cx="7272000" cy="259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5719-4B65-449F-B2DB-5DBD5A005BAF}" type="datetime1">
              <a:rPr lang="sv-SE" smtClean="0"/>
              <a:t>2020-09-28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535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B155-B9AD-471E-A8EF-B78A14FB6031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6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2"/>
          </p:nvPr>
        </p:nvSpPr>
        <p:spPr>
          <a:xfrm>
            <a:off x="395288" y="1080000"/>
            <a:ext cx="8353425" cy="4680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400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E72F-9F60-4567-96F9-670485F9658B}" type="datetime1">
              <a:rPr lang="sv-SE" smtClean="0"/>
              <a:t>2020-09-28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Personcentrerade och sammanhållna vårdförlopp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4500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33F6543B-20A1-4798-9A23-C28CCC4CD0D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1" y="1588"/>
          <a:ext cx="1191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33F6543B-20A1-4798-9A23-C28CCC4CD0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1" y="1588"/>
                        <a:ext cx="1191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1847096-70DF-4ED0-A6C4-437046BD97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 defTabSz="685800">
              <a:defRPr/>
            </a:pPr>
            <a:r>
              <a:rPr lang="sv-SE" sz="900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t>Personcentrerade och sammanhållna vårdförlopp</a:t>
            </a:r>
            <a:endParaRPr lang="en-GB" sz="900" b="0" dirty="0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DE4921C-2681-46EF-A790-A26B603F5F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defTabSz="685800">
              <a:defRPr/>
            </a:pPr>
            <a:fld id="{67C98DB7-F40B-4F54-B72F-A408F6426B6E}" type="slidenum">
              <a:rPr lang="en-GB" sz="900" smtClean="0">
                <a:solidFill>
                  <a:prstClr val="black">
                    <a:tint val="75000"/>
                  </a:prstClr>
                </a:solidFill>
              </a:rPr>
              <a:pPr algn="r" defTabSz="685800">
                <a:defRPr/>
              </a:pPr>
              <a:t>‹#›</a:t>
            </a:fld>
            <a:endParaRPr lang="en-GB" sz="9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C865F90-043F-49D1-8023-80FBCC7159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defTabSz="685800">
              <a:defRPr/>
            </a:pPr>
            <a:fld id="{32E1FA2F-F47B-45B8-BE80-98C0203615C3}" type="datetime1">
              <a:rPr lang="sv-SE" sz="9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t>2020-09-28</a:t>
            </a:fld>
            <a:endParaRPr lang="sv-SE" sz="900" dirty="0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DD8A65B9-4811-4EDD-ACA6-35F9E28ED8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01" y="914401"/>
            <a:ext cx="8920733" cy="426720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86916" indent="-86916">
              <a:buFont typeface="Arial" panose="020B0604020202020204" pitchFamily="34" charset="0"/>
              <a:buChar char="•"/>
              <a:defRPr/>
            </a:lvl4pPr>
            <a:lvl5pPr marL="173831" indent="-86916">
              <a:buFont typeface="Calibri" panose="020F0502020204030204" pitchFamily="34" charset="0"/>
              <a:buChar char="-"/>
              <a:defRPr/>
            </a:lvl5pPr>
            <a:lvl6pPr marL="255984" indent="-83344">
              <a:buFont typeface="Arial" panose="020B0604020202020204" pitchFamily="34" charset="0"/>
              <a:buChar char="•"/>
              <a:defRPr/>
            </a:lvl6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16" name="Platshållare för text 12">
            <a:extLst>
              <a:ext uri="{FF2B5EF4-FFF2-40B4-BE49-F238E27FC236}">
                <a16:creationId xmlns:a16="http://schemas.microsoft.com/office/drawing/2014/main" id="{9F0C5144-B866-4E2B-9931-0B126E6F401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580" y="6164952"/>
            <a:ext cx="9004553" cy="207749"/>
          </a:xfrm>
        </p:spPr>
        <p:txBody>
          <a:bodyPr wrap="square" anchor="b" anchorCtr="0">
            <a:spAutoFit/>
          </a:bodyPr>
          <a:lstStyle>
            <a:lvl1pPr marL="0" indent="0">
              <a:spcBef>
                <a:spcPts val="225"/>
              </a:spcBef>
              <a:buSzPct val="50000"/>
              <a:buFontTx/>
              <a:buNone/>
              <a:tabLst>
                <a:tab pos="336041" algn="r"/>
                <a:tab pos="473200" algn="l"/>
              </a:tabLst>
              <a:defRPr sz="750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750" baseline="0"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sv-SE"/>
              <a:t>	Not:	Källhänvisning</a:t>
            </a: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8A31558E-9B3B-4B5A-A0FA-E18D5ADBDB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401" y="414048"/>
            <a:ext cx="8920733" cy="353282"/>
          </a:xfrm>
        </p:spPr>
        <p:txBody>
          <a:bodyPr/>
          <a:lstStyle>
            <a:lvl1pPr>
              <a:defRPr>
                <a:solidFill>
                  <a:srgbClr val="2F6679"/>
                </a:solidFill>
              </a:defRPr>
            </a:lvl1pPr>
          </a:lstStyle>
          <a:p>
            <a:r>
              <a:rPr lang="en-US" err="1"/>
              <a:t>Huvudrubrik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79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9795F843-3CE1-ED4D-A4D1-B27B6DB64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1557" y="616842"/>
            <a:ext cx="6858000" cy="609793"/>
          </a:xfrm>
        </p:spPr>
        <p:txBody>
          <a:bodyPr anchor="b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CF58C1CC-ECA4-5141-95FE-2805C6A2DC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1760" y="1422400"/>
            <a:ext cx="6858000" cy="4186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280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4000" y="6480000"/>
            <a:ext cx="720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FD198-B5F3-476F-A267-238E32B9E250}" type="datetime1">
              <a:rPr lang="sv-SE" smtClean="0"/>
              <a:t>2020-09-28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92000"/>
            <a:ext cx="5184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rgbClr val="8D001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Personcentrerade och sammanhållna vårdförlopp</a:t>
            </a:r>
            <a:endParaRPr lang="sv-SE"/>
          </a:p>
        </p:txBody>
      </p: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1920" y="0"/>
            <a:ext cx="9182161" cy="85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020" y="6156790"/>
            <a:ext cx="1770892" cy="48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23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folkhalsaochsjukvard.rjl.se/sidor/qulturum/personcentrerade-och-sammanhallna-vardforlopp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rita.sandqvist@rjl.s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3.xml"/><Relationship Id="rId7" Type="http://schemas.openxmlformats.org/officeDocument/2006/relationships/image" Target="../media/image3.emf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5.xml"/><Relationship Id="rId7" Type="http://schemas.openxmlformats.org/officeDocument/2006/relationships/image" Target="../media/image3.emf"/><Relationship Id="rId12" Type="http://schemas.openxmlformats.org/officeDocument/2006/relationships/image" Target="../media/image10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27.svg"/><Relationship Id="rId5" Type="http://schemas.openxmlformats.org/officeDocument/2006/relationships/notesSlide" Target="../notesSlides/notesSlide7.xml"/><Relationship Id="rId10" Type="http://schemas.openxmlformats.org/officeDocument/2006/relationships/image" Target="../media/image9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2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0" y="2204864"/>
            <a:ext cx="4104000" cy="1296000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rgbClr val="2A605D"/>
                </a:solidFill>
              </a:rPr>
              <a:t>Personcentrerade och sammanhållna </a:t>
            </a:r>
            <a:r>
              <a:rPr lang="sv-SE" dirty="0" smtClean="0">
                <a:solidFill>
                  <a:srgbClr val="2A605D"/>
                </a:solidFill>
              </a:rPr>
              <a:t>vårdförlopp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16" y="4005064"/>
            <a:ext cx="4104000" cy="1296000"/>
          </a:xfrm>
        </p:spPr>
        <p:txBody>
          <a:bodyPr/>
          <a:lstStyle/>
          <a:p>
            <a:pPr algn="l"/>
            <a:r>
              <a:rPr lang="sv-SE" dirty="0"/>
              <a:t>Införande i </a:t>
            </a:r>
            <a:r>
              <a:rPr lang="sv-SE" dirty="0" smtClean="0"/>
              <a:t>Jönköpings </a:t>
            </a:r>
            <a:r>
              <a:rPr lang="sv-SE" dirty="0"/>
              <a:t>län</a:t>
            </a:r>
          </a:p>
          <a:p>
            <a:pPr algn="l"/>
            <a:endParaRPr lang="sv-SE" dirty="0" smtClean="0"/>
          </a:p>
        </p:txBody>
      </p:sp>
      <p:pic>
        <p:nvPicPr>
          <p:cNvPr id="5" name="Platshållare för innehåll 4"/>
          <p:cNvPicPr>
            <a:picLocks noGrp="1"/>
          </p:cNvPicPr>
          <p:nvPr>
            <p:ph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3605"/>
            <a:ext cx="4211638" cy="5959153"/>
          </a:xfrm>
        </p:spPr>
      </p:pic>
    </p:spTree>
    <p:extLst>
      <p:ext uri="{BB962C8B-B14F-4D97-AF65-F5344CB8AC3E}">
        <p14:creationId xmlns:p14="http://schemas.microsoft.com/office/powerpoint/2010/main" val="245075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Vårdförlopp 2021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FE2B-743B-466B-96A6-0168762B44D9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935755" y="2448000"/>
            <a:ext cx="3960490" cy="2664000"/>
          </a:xfrm>
        </p:spPr>
        <p:txBody>
          <a:bodyPr/>
          <a:lstStyle/>
          <a:p>
            <a:r>
              <a:rPr lang="sv-SE" dirty="0" smtClean="0"/>
              <a:t>Traumatisk hjärnskada</a:t>
            </a:r>
          </a:p>
          <a:p>
            <a:r>
              <a:rPr lang="sv-SE" dirty="0" smtClean="0"/>
              <a:t>Lungfibros</a:t>
            </a:r>
          </a:p>
          <a:p>
            <a:r>
              <a:rPr lang="sv-SE" dirty="0" smtClean="0"/>
              <a:t>Inflammatorisk tarmsjukdom</a:t>
            </a:r>
          </a:p>
          <a:p>
            <a:r>
              <a:rPr lang="sv-SE" dirty="0" smtClean="0"/>
              <a:t>Epilepsi</a:t>
            </a:r>
          </a:p>
          <a:p>
            <a:r>
              <a:rPr lang="sv-SE" dirty="0" smtClean="0"/>
              <a:t>Långvarig icke malign smärta</a:t>
            </a:r>
          </a:p>
          <a:p>
            <a:r>
              <a:rPr lang="sv-SE" dirty="0" smtClean="0"/>
              <a:t>Självskadebeteende, ångest och depression</a:t>
            </a:r>
            <a:endParaRPr lang="sv-SE" dirty="0"/>
          </a:p>
        </p:txBody>
      </p:sp>
      <p:sp>
        <p:nvSpPr>
          <p:cNvPr id="6" name="Platshållare för text 4"/>
          <p:cNvSpPr txBox="1">
            <a:spLocks/>
          </p:cNvSpPr>
          <p:nvPr/>
        </p:nvSpPr>
        <p:spPr>
          <a:xfrm>
            <a:off x="4891719" y="2484000"/>
            <a:ext cx="3960490" cy="266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err="1" smtClean="0"/>
              <a:t>Jättecellsarterit</a:t>
            </a:r>
            <a:endParaRPr lang="sv-SE" dirty="0" smtClean="0"/>
          </a:p>
          <a:p>
            <a:r>
              <a:rPr lang="sv-SE" dirty="0" smtClean="0"/>
              <a:t>Knäledsartros</a:t>
            </a:r>
          </a:p>
          <a:p>
            <a:r>
              <a:rPr lang="sv-SE" dirty="0" smtClean="0"/>
              <a:t>Palliativ vård</a:t>
            </a:r>
          </a:p>
          <a:p>
            <a:r>
              <a:rPr lang="sv-SE" dirty="0" smtClean="0"/>
              <a:t>Grav hörselnedsättning</a:t>
            </a:r>
          </a:p>
          <a:p>
            <a:r>
              <a:rPr lang="sv-SE" dirty="0" smtClean="0"/>
              <a:t>Sömnrelaterad andningsstörning</a:t>
            </a:r>
          </a:p>
          <a:p>
            <a:r>
              <a:rPr lang="sv-SE" dirty="0" smtClean="0"/>
              <a:t>Obstruktiv sömnapné </a:t>
            </a:r>
            <a:br>
              <a:rPr lang="sv-SE" dirty="0" smtClean="0"/>
            </a:br>
            <a:r>
              <a:rPr lang="sv-SE" dirty="0" smtClean="0"/>
              <a:t>hos barn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265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99592" y="2924944"/>
            <a:ext cx="7272000" cy="648000"/>
          </a:xfrm>
        </p:spPr>
        <p:txBody>
          <a:bodyPr>
            <a:noAutofit/>
          </a:bodyPr>
          <a:lstStyle/>
          <a:p>
            <a:r>
              <a:rPr lang="sv-SE" sz="4000" b="1" dirty="0" smtClean="0">
                <a:solidFill>
                  <a:srgbClr val="C00000"/>
                </a:solidFill>
              </a:rPr>
              <a:t>Så här inför vi vårdförloppen </a:t>
            </a:r>
            <a:br>
              <a:rPr lang="sv-SE" sz="4000" b="1" dirty="0" smtClean="0">
                <a:solidFill>
                  <a:srgbClr val="C00000"/>
                </a:solidFill>
              </a:rPr>
            </a:br>
            <a:r>
              <a:rPr lang="sv-SE" sz="4000" b="1" dirty="0" smtClean="0">
                <a:solidFill>
                  <a:srgbClr val="C00000"/>
                </a:solidFill>
              </a:rPr>
              <a:t>i Jönköpings län</a:t>
            </a:r>
            <a:endParaRPr lang="sv-SE" sz="4000" b="1" dirty="0">
              <a:solidFill>
                <a:srgbClr val="C00000"/>
              </a:solidFill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CEE7-6209-419F-BF47-59763EC267A5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989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Projektorganisation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4E6A0-78CC-4185-BA42-6F2F3E2FFCC7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971662" y="2448000"/>
            <a:ext cx="7272338" cy="2664000"/>
          </a:xfrm>
        </p:spPr>
        <p:txBody>
          <a:bodyPr>
            <a:normAutofit fontScale="85000" lnSpcReduction="10000"/>
          </a:bodyPr>
          <a:lstStyle/>
          <a:p>
            <a:r>
              <a:rPr lang="sv-SE" dirty="0" smtClean="0"/>
              <a:t>Beställare: hälso- </a:t>
            </a:r>
            <a:r>
              <a:rPr lang="sv-SE" dirty="0"/>
              <a:t>och sjukvårdsdirektör</a:t>
            </a:r>
          </a:p>
          <a:p>
            <a:r>
              <a:rPr lang="sv-SE" dirty="0" smtClean="0"/>
              <a:t>Styrgrupp: sjukvårdens </a:t>
            </a:r>
            <a:r>
              <a:rPr lang="sv-SE" dirty="0"/>
              <a:t>ledningsgrupp</a:t>
            </a:r>
          </a:p>
          <a:p>
            <a:r>
              <a:rPr lang="sv-SE" dirty="0" smtClean="0"/>
              <a:t>Projektledare: Marita Sandqvist</a:t>
            </a:r>
            <a:endParaRPr lang="sv-SE" dirty="0"/>
          </a:p>
          <a:p>
            <a:r>
              <a:rPr lang="sv-SE" dirty="0" smtClean="0"/>
              <a:t>Projektgrupp: Representanter från specialistsjukvård</a:t>
            </a:r>
            <a:r>
              <a:rPr lang="sv-SE" dirty="0"/>
              <a:t>, primärvård, </a:t>
            </a:r>
            <a:r>
              <a:rPr lang="sv-SE" dirty="0" smtClean="0"/>
              <a:t>kommunal </a:t>
            </a:r>
            <a:r>
              <a:rPr lang="sv-SE" dirty="0"/>
              <a:t>utveckling, FAKTA, vårdtjänster, </a:t>
            </a:r>
            <a:r>
              <a:rPr lang="sv-SE" dirty="0" err="1"/>
              <a:t>patientkontrakt</a:t>
            </a:r>
            <a:r>
              <a:rPr lang="sv-SE" dirty="0"/>
              <a:t>, vårdsamordning, Qulturum</a:t>
            </a:r>
            <a:r>
              <a:rPr lang="sv-SE" dirty="0" smtClean="0"/>
              <a:t>, </a:t>
            </a:r>
            <a:r>
              <a:rPr lang="sv-SE" dirty="0"/>
              <a:t>FoU-enheten     	</a:t>
            </a:r>
          </a:p>
          <a:p>
            <a:r>
              <a:rPr lang="sv-SE" dirty="0" smtClean="0"/>
              <a:t>Arbetsutskott: stödfunktioner </a:t>
            </a:r>
            <a:endParaRPr lang="sv-SE" dirty="0"/>
          </a:p>
          <a:p>
            <a:r>
              <a:rPr lang="sv-SE" dirty="0"/>
              <a:t>Referensgrupper </a:t>
            </a:r>
          </a:p>
          <a:p>
            <a:r>
              <a:rPr lang="sv-SE" dirty="0" smtClean="0"/>
              <a:t>Samverkan: nationellt</a:t>
            </a:r>
            <a:r>
              <a:rPr lang="sv-SE" dirty="0"/>
              <a:t>, regionalt (sydöstra) och </a:t>
            </a:r>
            <a:r>
              <a:rPr lang="sv-SE" dirty="0" smtClean="0"/>
              <a:t>lokalt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9081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888" y="1196752"/>
            <a:ext cx="7272000" cy="648000"/>
          </a:xfrm>
        </p:spPr>
        <p:txBody>
          <a:bodyPr/>
          <a:lstStyle/>
          <a:p>
            <a:r>
              <a:rPr lang="sv-SE" dirty="0" smtClean="0"/>
              <a:t>Arbetsutskott (AU) </a:t>
            </a:r>
            <a:r>
              <a:rPr lang="sv-SE" dirty="0"/>
              <a:t>–</a:t>
            </a:r>
            <a:r>
              <a:rPr lang="sv-SE" dirty="0" smtClean="0"/>
              <a:t> stöd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76D64-A440-4561-B531-27F783B8441B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899592" y="2132856"/>
            <a:ext cx="7272338" cy="3314099"/>
          </a:xfrm>
        </p:spPr>
        <p:txBody>
          <a:bodyPr>
            <a:noAutofit/>
          </a:bodyPr>
          <a:lstStyle/>
          <a:p>
            <a:r>
              <a:rPr lang="sv-SE" sz="1500" dirty="0"/>
              <a:t>Marita Sandqvist, Projektledare, </a:t>
            </a:r>
            <a:r>
              <a:rPr lang="sv-SE" sz="1500" dirty="0" smtClean="0"/>
              <a:t>Sektionen </a:t>
            </a:r>
            <a:r>
              <a:rPr lang="sv-SE" sz="1500" dirty="0"/>
              <a:t>för primärvård och rehabilitering</a:t>
            </a:r>
          </a:p>
          <a:p>
            <a:r>
              <a:rPr lang="sv-SE" sz="1500" dirty="0" smtClean="0"/>
              <a:t>Erica Kyhlberg, Vårdsamordning, Sektionen för primärvård och rehabilitering</a:t>
            </a:r>
          </a:p>
          <a:p>
            <a:r>
              <a:rPr lang="sv-SE" sz="1500" dirty="0" smtClean="0"/>
              <a:t>Dzenata </a:t>
            </a:r>
            <a:r>
              <a:rPr lang="sv-SE" sz="1500" dirty="0"/>
              <a:t>Brandic, </a:t>
            </a:r>
            <a:r>
              <a:rPr lang="sv-SE" sz="1500" dirty="0" smtClean="0"/>
              <a:t>Patientsäkerhet</a:t>
            </a:r>
            <a:r>
              <a:rPr lang="sv-SE" sz="1500" dirty="0"/>
              <a:t>, Folkhälsa sjukvård</a:t>
            </a:r>
          </a:p>
          <a:p>
            <a:r>
              <a:rPr lang="sv-SE" sz="1500" dirty="0"/>
              <a:t>Karin Karlsson, Faktakoordinator, Folkhälsa sjukvård</a:t>
            </a:r>
          </a:p>
          <a:p>
            <a:r>
              <a:rPr lang="sv-SE" sz="1500" dirty="0"/>
              <a:t>Magdalena Fritzon, </a:t>
            </a:r>
            <a:r>
              <a:rPr lang="sv-SE" sz="1500" dirty="0" err="1" smtClean="0"/>
              <a:t>Patientkontrakt</a:t>
            </a:r>
            <a:r>
              <a:rPr lang="sv-SE" sz="1500" dirty="0"/>
              <a:t>, </a:t>
            </a:r>
            <a:r>
              <a:rPr lang="sv-SE" sz="1500" dirty="0" err="1"/>
              <a:t>Qulturum</a:t>
            </a:r>
            <a:endParaRPr lang="sv-SE" sz="1500" dirty="0"/>
          </a:p>
          <a:p>
            <a:r>
              <a:rPr lang="sv-SE" sz="1500" dirty="0"/>
              <a:t>Maria Engqvist, </a:t>
            </a:r>
            <a:r>
              <a:rPr lang="sv-SE" sz="1500" dirty="0" smtClean="0"/>
              <a:t>Vårdval</a:t>
            </a:r>
            <a:r>
              <a:rPr lang="sv-SE" sz="1500" dirty="0"/>
              <a:t>, sektionen primärvård och rehabilitering</a:t>
            </a:r>
          </a:p>
          <a:p>
            <a:r>
              <a:rPr lang="sv-SE" sz="1500" dirty="0"/>
              <a:t>Anna Österström, </a:t>
            </a:r>
            <a:r>
              <a:rPr lang="sv-SE" sz="1500" dirty="0" smtClean="0"/>
              <a:t>Utvecklingschef, Psykiatri, rehabilitering och diagnostik</a:t>
            </a:r>
          </a:p>
          <a:p>
            <a:r>
              <a:rPr lang="sv-SE" sz="1500" dirty="0" smtClean="0"/>
              <a:t>Anneli Forsgren, Samverkan kommun, kommunalutveckling</a:t>
            </a:r>
          </a:p>
          <a:p>
            <a:r>
              <a:rPr lang="sv-SE" sz="1500" dirty="0" smtClean="0"/>
              <a:t>Johan </a:t>
            </a:r>
            <a:r>
              <a:rPr lang="sv-SE" sz="1500" dirty="0"/>
              <a:t>Carlsson, </a:t>
            </a:r>
            <a:r>
              <a:rPr lang="sv-SE" sz="1500" dirty="0" smtClean="0"/>
              <a:t>Utvecklingschef</a:t>
            </a:r>
            <a:r>
              <a:rPr lang="sv-SE" sz="1500" dirty="0"/>
              <a:t>, </a:t>
            </a:r>
            <a:r>
              <a:rPr lang="sv-SE" sz="1500" dirty="0" smtClean="0"/>
              <a:t>Bra </a:t>
            </a:r>
            <a:r>
              <a:rPr lang="sv-SE" sz="1500" dirty="0"/>
              <a:t>Liv</a:t>
            </a:r>
          </a:p>
          <a:p>
            <a:r>
              <a:rPr lang="sv-SE" sz="1500" dirty="0"/>
              <a:t>Britt Karlsson, </a:t>
            </a:r>
            <a:r>
              <a:rPr lang="sv-SE" sz="1500" dirty="0" smtClean="0"/>
              <a:t>Vårdtjänster/vårddokumentation</a:t>
            </a:r>
            <a:r>
              <a:rPr lang="sv-SE" sz="1500" dirty="0"/>
              <a:t>, Folkhälsa sjukvård</a:t>
            </a:r>
          </a:p>
          <a:p>
            <a:r>
              <a:rPr lang="sv-SE" sz="1500" dirty="0"/>
              <a:t>Pernilla Nilsson, </a:t>
            </a:r>
            <a:r>
              <a:rPr lang="sv-SE" sz="1500" dirty="0" smtClean="0"/>
              <a:t>Vårdtjänster </a:t>
            </a:r>
            <a:r>
              <a:rPr lang="sv-SE" sz="1500" dirty="0"/>
              <a:t>in-utdata, Folkhälsa sjukvård</a:t>
            </a:r>
          </a:p>
          <a:p>
            <a:r>
              <a:rPr lang="sv-SE" sz="1500" dirty="0"/>
              <a:t>Frida Halvarsson, </a:t>
            </a:r>
            <a:r>
              <a:rPr lang="sv-SE" sz="1500" dirty="0" smtClean="0"/>
              <a:t>Kommunikation</a:t>
            </a:r>
            <a:r>
              <a:rPr lang="sv-SE" sz="1500" dirty="0"/>
              <a:t>, kommunikationsavdelningen</a:t>
            </a:r>
          </a:p>
        </p:txBody>
      </p:sp>
    </p:spTree>
    <p:extLst>
      <p:ext uri="{BB962C8B-B14F-4D97-AF65-F5344CB8AC3E}">
        <p14:creationId xmlns:p14="http://schemas.microsoft.com/office/powerpoint/2010/main" val="7753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Oktober – januari 2021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FD27-C1CB-4818-96CF-5AEAFCB0278C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 smtClean="0">
                <a:solidFill>
                  <a:srgbClr val="C00000"/>
                </a:solidFill>
              </a:rPr>
              <a:t>Stroke och TIA</a:t>
            </a:r>
          </a:p>
          <a:p>
            <a:pPr marL="0" indent="0">
              <a:buNone/>
            </a:pPr>
            <a:r>
              <a:rPr lang="sv-SE" dirty="0" smtClean="0"/>
              <a:t>Inleds </a:t>
            </a:r>
            <a:r>
              <a:rPr lang="sv-SE" dirty="0"/>
              <a:t>vid misstanke om stroke och avslutas inför utskrivning av patient från </a:t>
            </a:r>
            <a:r>
              <a:rPr lang="sv-SE" dirty="0" smtClean="0"/>
              <a:t>strokeenhet.</a:t>
            </a:r>
            <a:endParaRPr lang="sv-SE" dirty="0"/>
          </a:p>
          <a:p>
            <a:pPr marL="0" indent="0">
              <a:buNone/>
            </a:pPr>
            <a:endParaRPr lang="sv-SE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52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Stroke och TIA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D5E3-7C20-4C78-A603-EBAF9C32575D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971662" y="2448000"/>
            <a:ext cx="7272338" cy="2664000"/>
          </a:xfrm>
        </p:spPr>
        <p:txBody>
          <a:bodyPr>
            <a:normAutofit fontScale="92500" lnSpcReduction="20000"/>
          </a:bodyPr>
          <a:lstStyle/>
          <a:p>
            <a:pPr marL="257175" indent="-257175"/>
            <a:r>
              <a:rPr lang="sv-SE" dirty="0"/>
              <a:t>Det finns omotiverade skillnader </a:t>
            </a:r>
            <a:r>
              <a:rPr lang="sv-SE" dirty="0" smtClean="0"/>
              <a:t>när det gäller </a:t>
            </a:r>
            <a:r>
              <a:rPr lang="sv-SE" dirty="0"/>
              <a:t>strokevårdens tillgänglighet och kvalitet. </a:t>
            </a:r>
          </a:p>
          <a:p>
            <a:pPr marL="257175" indent="-257175"/>
            <a:r>
              <a:rPr lang="sv-SE" dirty="0"/>
              <a:t>Vårdförloppet syftar till god och jämlik vård vid Stroke och TIA genom praktisk tillämpning av Socialstyrelsens nationella riktlinjer. </a:t>
            </a:r>
          </a:p>
          <a:p>
            <a:pPr marL="257175" indent="-257175"/>
            <a:r>
              <a:rPr lang="sv-SE" dirty="0"/>
              <a:t>De övergripande målen för vårdförloppet är att hålla nere tiden till akut behandling, ge adekvat omhändertagande inom slutenvården och säkerställa goda förutsättningar för verksamheten på de aktuella sjukvårdsenheterna.</a:t>
            </a:r>
          </a:p>
          <a:p>
            <a:pPr marL="257175" indent="-257175"/>
            <a:r>
              <a:rPr lang="sv-SE" dirty="0"/>
              <a:t>Arbete med ett utvidgat vårdförlopp har </a:t>
            </a:r>
            <a:r>
              <a:rPr lang="sv-SE" dirty="0" smtClean="0"/>
              <a:t>påbörjats.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457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Oktober – januari 2021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1632-7EF3-4405-89F8-47EA6F8F5012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 err="1" smtClean="0">
                <a:solidFill>
                  <a:srgbClr val="C00000"/>
                </a:solidFill>
              </a:rPr>
              <a:t>Reumatoid</a:t>
            </a:r>
            <a:r>
              <a:rPr lang="sv-SE" b="1" dirty="0" smtClean="0">
                <a:solidFill>
                  <a:srgbClr val="C00000"/>
                </a:solidFill>
              </a:rPr>
              <a:t> artrit</a:t>
            </a:r>
          </a:p>
          <a:p>
            <a:pPr marL="0" indent="0" fontAlgn="t">
              <a:buNone/>
              <a:tabLst>
                <a:tab pos="3695700" algn="l"/>
                <a:tab pos="5919788" algn="l"/>
              </a:tabLst>
            </a:pPr>
            <a:r>
              <a:rPr lang="sv-SE" dirty="0"/>
              <a:t>I</a:t>
            </a:r>
            <a:r>
              <a:rPr lang="sv-SE" dirty="0" smtClean="0"/>
              <a:t>nleds </a:t>
            </a:r>
            <a:r>
              <a:rPr lang="sv-SE" dirty="0"/>
              <a:t>vid välgrundad misstanke om </a:t>
            </a:r>
            <a:r>
              <a:rPr lang="sv-SE" dirty="0" err="1"/>
              <a:t>reumatoid</a:t>
            </a:r>
            <a:r>
              <a:rPr lang="sv-SE" dirty="0"/>
              <a:t> artrit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och </a:t>
            </a:r>
            <a:r>
              <a:rPr lang="sv-SE" dirty="0"/>
              <a:t>avslutas när patienten har haft diagnosen i ett </a:t>
            </a:r>
            <a:r>
              <a:rPr lang="sv-SE" dirty="0" smtClean="0"/>
              <a:t>år.</a:t>
            </a:r>
            <a:endParaRPr lang="sv-SE" dirty="0"/>
          </a:p>
          <a:p>
            <a:pPr marL="0" indent="0">
              <a:buNone/>
            </a:pPr>
            <a:endParaRPr lang="sv-SE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243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Reumatoid</a:t>
            </a:r>
            <a:r>
              <a:rPr lang="sv-SE" dirty="0" smtClean="0"/>
              <a:t> artrit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C56D-DA40-4E89-90DF-9D292E354326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971662" y="2276872"/>
            <a:ext cx="7272338" cy="3600400"/>
          </a:xfrm>
        </p:spPr>
        <p:txBody>
          <a:bodyPr>
            <a:normAutofit fontScale="92500" lnSpcReduction="20000"/>
          </a:bodyPr>
          <a:lstStyle/>
          <a:p>
            <a:pPr marL="257175" indent="-257175"/>
            <a:r>
              <a:rPr lang="sv-SE" sz="1800" dirty="0"/>
              <a:t>Tidig diagnostik och behandling samt tät monitorering är avgörande för att minska risken för funktionsnedsättning och komplikationer </a:t>
            </a:r>
            <a:r>
              <a:rPr lang="sv-SE" sz="1800" dirty="0" smtClean="0"/>
              <a:t/>
            </a:r>
            <a:br>
              <a:rPr lang="sv-SE" sz="1800" dirty="0" smtClean="0"/>
            </a:br>
            <a:r>
              <a:rPr lang="sv-SE" sz="1800" dirty="0" smtClean="0"/>
              <a:t>av </a:t>
            </a:r>
            <a:r>
              <a:rPr lang="sv-SE" sz="1800" dirty="0" err="1"/>
              <a:t>reumatoid</a:t>
            </a:r>
            <a:r>
              <a:rPr lang="sv-SE" sz="1800" dirty="0"/>
              <a:t> artrit (RA). </a:t>
            </a:r>
          </a:p>
          <a:p>
            <a:pPr marL="257175" indent="-257175"/>
            <a:r>
              <a:rPr lang="sv-SE" sz="1800" dirty="0"/>
              <a:t>I nuläget varierar ledtider till första besök i reumatologisk specialiserad vård och andelen nydiagnostiserade som erbjuds strukturerad kontakt med reumatologiska team mellan olika regioner i landet. </a:t>
            </a:r>
          </a:p>
          <a:p>
            <a:pPr marL="257175" indent="-257175"/>
            <a:r>
              <a:rPr lang="sv-SE" sz="1800" dirty="0"/>
              <a:t>Vårdförloppet ger ökad möjlighet för </a:t>
            </a:r>
            <a:r>
              <a:rPr lang="sv-SE" sz="1800" dirty="0" smtClean="0"/>
              <a:t>personen </a:t>
            </a:r>
            <a:r>
              <a:rPr lang="sv-SE" sz="1800" dirty="0"/>
              <a:t>att få bästa </a:t>
            </a:r>
            <a:r>
              <a:rPr lang="sv-SE" sz="1800" dirty="0" smtClean="0"/>
              <a:t/>
            </a:r>
            <a:br>
              <a:rPr lang="sv-SE" sz="1800" dirty="0" smtClean="0"/>
            </a:br>
            <a:r>
              <a:rPr lang="sv-SE" sz="1800" dirty="0" smtClean="0"/>
              <a:t>tänkbara </a:t>
            </a:r>
            <a:r>
              <a:rPr lang="sv-SE" sz="1800" dirty="0"/>
              <a:t>behandling för sin RA utifrån aktuell kunskap </a:t>
            </a:r>
            <a:r>
              <a:rPr lang="sv-SE" sz="1800" dirty="0" smtClean="0"/>
              <a:t/>
            </a:r>
            <a:br>
              <a:rPr lang="sv-SE" sz="1800" dirty="0" smtClean="0"/>
            </a:br>
            <a:r>
              <a:rPr lang="sv-SE" sz="1800" dirty="0" smtClean="0"/>
              <a:t>och </a:t>
            </a:r>
            <a:r>
              <a:rPr lang="sv-SE" sz="1800" dirty="0"/>
              <a:t>tillgänglig </a:t>
            </a:r>
            <a:r>
              <a:rPr lang="sv-SE" sz="1800" dirty="0" smtClean="0"/>
              <a:t>evidens.</a:t>
            </a:r>
          </a:p>
          <a:p>
            <a:pPr marL="257175" indent="-257175"/>
            <a:r>
              <a:rPr lang="sv-SE" sz="1800" dirty="0"/>
              <a:t>Vårdförloppet verkar i linje med omställningen till Nära vård:</a:t>
            </a:r>
          </a:p>
          <a:p>
            <a:pPr marL="1085850" lvl="2" indent="-285750">
              <a:buFontTx/>
              <a:buChar char="-"/>
            </a:pPr>
            <a:r>
              <a:rPr lang="sv-SE" sz="1800" dirty="0"/>
              <a:t>ger bättre förutsättningar för ökad samverkan mellan specialistvård och primärvård. </a:t>
            </a:r>
          </a:p>
          <a:p>
            <a:pPr marL="1085850" lvl="2" indent="-285750">
              <a:buFontTx/>
              <a:buChar char="-"/>
            </a:pPr>
            <a:r>
              <a:rPr lang="sv-SE" sz="1800" dirty="0"/>
              <a:t>ger ökad delaktighet för patienter.</a:t>
            </a:r>
          </a:p>
          <a:p>
            <a:pPr marL="257175" indent="-257175"/>
            <a:r>
              <a:rPr lang="sv-SE" sz="1800" dirty="0"/>
              <a:t>Arbete med ett utvidgat vårdförlopp för RA har påbörjats. </a:t>
            </a:r>
          </a:p>
          <a:p>
            <a:pPr marL="0" indent="0">
              <a:buNone/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786421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Oktober – januari 2021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6DD8-8211-45CC-B164-0D6DB7478DFB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 smtClean="0">
                <a:solidFill>
                  <a:srgbClr val="C00000"/>
                </a:solidFill>
              </a:rPr>
              <a:t>Höftledsartros – primärvård</a:t>
            </a:r>
          </a:p>
          <a:p>
            <a:pPr marL="0" indent="0" fontAlgn="t">
              <a:buNone/>
              <a:tabLst>
                <a:tab pos="3695700" algn="l"/>
                <a:tab pos="5919788" algn="l"/>
              </a:tabLst>
            </a:pPr>
            <a:r>
              <a:rPr lang="sv-SE" dirty="0"/>
              <a:t>I</a:t>
            </a:r>
            <a:r>
              <a:rPr lang="sv-SE" dirty="0" smtClean="0"/>
              <a:t>nleds </a:t>
            </a:r>
            <a:r>
              <a:rPr lang="sv-SE" dirty="0"/>
              <a:t>vid misstanke om höftledsartros, eller vid försämring av tidigare känd </a:t>
            </a:r>
            <a:r>
              <a:rPr lang="sv-SE" dirty="0" smtClean="0"/>
              <a:t>höftledsartros. </a:t>
            </a:r>
          </a:p>
          <a:p>
            <a:pPr marL="0" indent="0" fontAlgn="t">
              <a:buNone/>
              <a:tabLst>
                <a:tab pos="3695700" algn="l"/>
                <a:tab pos="5919788" algn="l"/>
              </a:tabLst>
            </a:pPr>
            <a:r>
              <a:rPr lang="sv-SE" dirty="0" smtClean="0"/>
              <a:t>Avslutas </a:t>
            </a:r>
            <a:r>
              <a:rPr lang="sv-SE" dirty="0"/>
              <a:t>vid acceptabel funktions- och smärtsituation, vid annan diagnos som anledning till symtomen eller vid remiss för ortopedisk bedömning inför ställningstagande till </a:t>
            </a:r>
            <a:r>
              <a:rPr lang="sv-SE" dirty="0" smtClean="0"/>
              <a:t>kirurgi.</a:t>
            </a:r>
            <a:endParaRPr lang="sv-SE" dirty="0"/>
          </a:p>
          <a:p>
            <a:pPr marL="0" indent="0">
              <a:buNone/>
            </a:pPr>
            <a:endParaRPr lang="sv-SE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559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Höftledsartros (primärvård)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7034-F0D9-423A-A128-A00886A2686B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971662" y="2131200"/>
            <a:ext cx="7272338" cy="3746072"/>
          </a:xfrm>
        </p:spPr>
        <p:txBody>
          <a:bodyPr>
            <a:noAutofit/>
          </a:bodyPr>
          <a:lstStyle/>
          <a:p>
            <a:pPr marL="257175" indent="-257175"/>
            <a:r>
              <a:rPr lang="sv-SE" sz="1700" dirty="0"/>
              <a:t>Variationen i omhändertagande av höftledsartros är relativt stor och en del patienter remitteras i ett för tidigt skede till röntgen och ortopedisk bedömning vilket kan leda till försenad </a:t>
            </a:r>
            <a:r>
              <a:rPr lang="sv-SE" sz="1700" dirty="0" smtClean="0"/>
              <a:t>grundbehandling.</a:t>
            </a:r>
            <a:endParaRPr lang="sv-SE" sz="1700" dirty="0"/>
          </a:p>
          <a:p>
            <a:pPr marL="257175" indent="-257175"/>
            <a:r>
              <a:rPr lang="sv-SE" sz="1700" dirty="0"/>
              <a:t>Vårdförloppet medför att patienter utreds, behandlas och omhändertas i enlighet med nationella behandlingsriktlinjer. Patienter får grundbehandling tidigare </a:t>
            </a:r>
            <a:r>
              <a:rPr lang="sv-SE" sz="1700" dirty="0" smtClean="0"/>
              <a:t>vilket kan </a:t>
            </a:r>
            <a:r>
              <a:rPr lang="sv-SE" sz="1700" dirty="0"/>
              <a:t>bidra till minskade symtom och funktionsnedsättningar</a:t>
            </a:r>
            <a:r>
              <a:rPr lang="sv-SE" sz="1700" dirty="0" smtClean="0"/>
              <a:t>.</a:t>
            </a:r>
          </a:p>
          <a:p>
            <a:pPr marL="257175" indent="-257175"/>
            <a:r>
              <a:rPr lang="sv-SE" sz="1700" dirty="0"/>
              <a:t>Vårdförloppet verkar i linje med omställningen till Nära vård:</a:t>
            </a:r>
          </a:p>
          <a:p>
            <a:pPr marL="657225" lvl="1" indent="-257175"/>
            <a:r>
              <a:rPr lang="sv-SE" sz="1700" dirty="0"/>
              <a:t>styrning till att fysioterapeuter i primärvården omhändertar patienter </a:t>
            </a:r>
            <a:br>
              <a:rPr lang="sv-SE" sz="1700" dirty="0"/>
            </a:br>
            <a:r>
              <a:rPr lang="sv-SE" sz="1700" dirty="0"/>
              <a:t>i större utsträckning</a:t>
            </a:r>
          </a:p>
          <a:p>
            <a:pPr marL="657225" lvl="1" indent="-257175"/>
            <a:r>
              <a:rPr lang="sv-SE" sz="1700" dirty="0"/>
              <a:t>grundbehandling inom primärvården erbjuds innan remiss för ortopedisk bedömning skrivs.</a:t>
            </a:r>
          </a:p>
          <a:p>
            <a:pPr marL="0" indent="0">
              <a:buNone/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15955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Överenskommelse mellan staten </a:t>
            </a:r>
            <a:br>
              <a:rPr lang="sv-SE" dirty="0" smtClean="0"/>
            </a:br>
            <a:r>
              <a:rPr lang="sv-SE" dirty="0" smtClean="0"/>
              <a:t>och SKR om fler vårdförlopp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96DD-C00D-45F4-9FA6-85A9EA46BDE0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7" name="Högerpil 6"/>
          <p:cNvSpPr/>
          <p:nvPr/>
        </p:nvSpPr>
        <p:spPr>
          <a:xfrm>
            <a:off x="2811387" y="3249804"/>
            <a:ext cx="1224135" cy="1110360"/>
          </a:xfrm>
          <a:prstGeom prst="rightArrow">
            <a:avLst/>
          </a:prstGeom>
          <a:solidFill>
            <a:schemeClr val="bg1"/>
          </a:solidFill>
          <a:ln>
            <a:solidFill>
              <a:srgbClr val="8D0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sv-SE" sz="135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6350300" y="5039479"/>
            <a:ext cx="1614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sv-SE" sz="1200" b="1" dirty="0" smtClean="0">
                <a:solidFill>
                  <a:srgbClr val="000000"/>
                </a:solidFill>
                <a:latin typeface="Calibri" panose="020F0502020204030204"/>
              </a:rPr>
              <a:t>DETTA ÄR EN DEL </a:t>
            </a:r>
            <a:br>
              <a:rPr lang="sv-SE" sz="1200" b="1" dirty="0" smtClean="0">
                <a:solidFill>
                  <a:srgbClr val="000000"/>
                </a:solidFill>
                <a:latin typeface="Calibri" panose="020F0502020204030204"/>
              </a:rPr>
            </a:br>
            <a:r>
              <a:rPr lang="sv-SE" sz="1200" b="1" dirty="0" smtClean="0">
                <a:solidFill>
                  <a:srgbClr val="000000"/>
                </a:solidFill>
                <a:latin typeface="Calibri" panose="020F0502020204030204"/>
              </a:rPr>
              <a:t>AV FLERA </a:t>
            </a:r>
            <a:br>
              <a:rPr lang="sv-SE" sz="1200" b="1" dirty="0" smtClean="0">
                <a:solidFill>
                  <a:srgbClr val="000000"/>
                </a:solidFill>
                <a:latin typeface="Calibri" panose="020F0502020204030204"/>
              </a:rPr>
            </a:br>
            <a:r>
              <a:rPr lang="sv-SE" sz="1200" b="1" dirty="0" smtClean="0">
                <a:solidFill>
                  <a:srgbClr val="000000"/>
                </a:solidFill>
                <a:latin typeface="Calibri" panose="020F0502020204030204"/>
              </a:rPr>
              <a:t>ÖVERENSKOMMELSER</a:t>
            </a:r>
            <a:endParaRPr lang="sv-SE" sz="1200" b="1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1070277" y="3543374"/>
            <a:ext cx="16361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sv-SE" sz="1400" b="1" dirty="0" smtClean="0">
                <a:solidFill>
                  <a:prstClr val="black"/>
                </a:solidFill>
                <a:latin typeface="Calibri" panose="020F0502020204030204"/>
              </a:rPr>
              <a:t>STANDARDISERADE</a:t>
            </a:r>
          </a:p>
          <a:p>
            <a:pPr defTabSz="685800">
              <a:defRPr/>
            </a:pPr>
            <a:r>
              <a:rPr lang="sv-SE" sz="1400" b="1" dirty="0" smtClean="0">
                <a:solidFill>
                  <a:prstClr val="black"/>
                </a:solidFill>
                <a:latin typeface="Calibri" panose="020F0502020204030204"/>
              </a:rPr>
              <a:t>VÅRDFÖRLOPP</a:t>
            </a:r>
            <a:endParaRPr lang="sv-SE" sz="14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4176061" y="3433170"/>
            <a:ext cx="18896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sv-SE" sz="1400" b="1" dirty="0" smtClean="0">
                <a:solidFill>
                  <a:prstClr val="black"/>
                </a:solidFill>
                <a:latin typeface="Calibri" panose="020F0502020204030204"/>
              </a:rPr>
              <a:t>PERSONCENTRERADE</a:t>
            </a:r>
          </a:p>
          <a:p>
            <a:pPr defTabSz="685800">
              <a:defRPr/>
            </a:pPr>
            <a:r>
              <a:rPr lang="sv-SE" sz="1400" b="1" dirty="0" smtClean="0">
                <a:solidFill>
                  <a:prstClr val="black"/>
                </a:solidFill>
                <a:latin typeface="Calibri" panose="020F0502020204030204"/>
              </a:rPr>
              <a:t>OCH SAMMANHÅLLNA</a:t>
            </a:r>
          </a:p>
          <a:p>
            <a:pPr defTabSz="685800">
              <a:defRPr/>
            </a:pPr>
            <a:r>
              <a:rPr lang="sv-SE" sz="1400" b="1" dirty="0" smtClean="0">
                <a:solidFill>
                  <a:prstClr val="black"/>
                </a:solidFill>
                <a:latin typeface="Calibri" panose="020F0502020204030204"/>
              </a:rPr>
              <a:t>VÅRDFÖRLOPP</a:t>
            </a:r>
            <a:endParaRPr lang="sv-SE" sz="14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2" name="Bildobjekt 11"/>
          <p:cNvPicPr>
            <a:picLocks noChangeAspect="1"/>
          </p:cNvPicPr>
          <p:nvPr/>
        </p:nvPicPr>
        <p:blipFill rotWithShape="1">
          <a:blip r:embed="rId3"/>
          <a:srcRect l="38030" t="11050" r="38655" b="11001"/>
          <a:stretch/>
        </p:blipFill>
        <p:spPr>
          <a:xfrm>
            <a:off x="6300192" y="2852936"/>
            <a:ext cx="1562326" cy="2186543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textruta 15"/>
          <p:cNvSpPr txBox="1"/>
          <p:nvPr/>
        </p:nvSpPr>
        <p:spPr>
          <a:xfrm>
            <a:off x="1009883" y="2441538"/>
            <a:ext cx="2124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sv-SE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Vårdförloppen blir fler!</a:t>
            </a:r>
            <a:endParaRPr lang="sv-SE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316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64AB-C943-4B66-8975-85DDDEB60660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32" name="Textruta 2"/>
          <p:cNvSpPr txBox="1">
            <a:spLocks noChangeArrowheads="1"/>
          </p:cNvSpPr>
          <p:nvPr/>
        </p:nvSpPr>
        <p:spPr bwMode="auto">
          <a:xfrm>
            <a:off x="7380312" y="2419115"/>
            <a:ext cx="1152128" cy="521658"/>
          </a:xfrm>
          <a:prstGeom prst="rect">
            <a:avLst/>
          </a:prstGeom>
          <a:solidFill>
            <a:srgbClr val="FFFFFF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DRIFT</a:t>
            </a:r>
          </a:p>
        </p:txBody>
      </p:sp>
      <p:cxnSp>
        <p:nvCxnSpPr>
          <p:cNvPr id="33" name="Rak pilkoppling 32"/>
          <p:cNvCxnSpPr/>
          <p:nvPr/>
        </p:nvCxnSpPr>
        <p:spPr>
          <a:xfrm>
            <a:off x="1879160" y="2703182"/>
            <a:ext cx="5436873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Högerpil 33"/>
          <p:cNvSpPr/>
          <p:nvPr/>
        </p:nvSpPr>
        <p:spPr>
          <a:xfrm>
            <a:off x="1879160" y="3129291"/>
            <a:ext cx="6366551" cy="2075720"/>
          </a:xfrm>
          <a:prstGeom prst="rightArrow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42" name="Textruta 2"/>
          <p:cNvSpPr txBox="1">
            <a:spLocks noChangeArrowheads="1"/>
          </p:cNvSpPr>
          <p:nvPr/>
        </p:nvSpPr>
        <p:spPr bwMode="auto">
          <a:xfrm>
            <a:off x="1880966" y="5602261"/>
            <a:ext cx="2304256" cy="27519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VAD HAR VI LÄRT OSS?</a:t>
            </a:r>
          </a:p>
        </p:txBody>
      </p:sp>
      <p:sp>
        <p:nvSpPr>
          <p:cNvPr id="43" name="Textruta 2"/>
          <p:cNvSpPr txBox="1">
            <a:spLocks noChangeArrowheads="1"/>
          </p:cNvSpPr>
          <p:nvPr/>
        </p:nvSpPr>
        <p:spPr bwMode="auto">
          <a:xfrm>
            <a:off x="324000" y="2518971"/>
            <a:ext cx="1336602" cy="368421"/>
          </a:xfrm>
          <a:prstGeom prst="rect">
            <a:avLst/>
          </a:prstGeom>
          <a:solidFill>
            <a:srgbClr val="FFFFFF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BESLUT OM </a:t>
            </a:r>
            <a:r>
              <a:rPr lang="sv-SE" sz="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VÅRDFÖRLOPP</a:t>
            </a:r>
            <a:endParaRPr lang="sv-SE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6" name="Rak pilkoppling 45"/>
          <p:cNvCxnSpPr/>
          <p:nvPr/>
        </p:nvCxnSpPr>
        <p:spPr>
          <a:xfrm>
            <a:off x="1879160" y="5592281"/>
            <a:ext cx="636655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ruta 13"/>
          <p:cNvSpPr txBox="1"/>
          <p:nvPr/>
        </p:nvSpPr>
        <p:spPr>
          <a:xfrm>
            <a:off x="4296471" y="3253080"/>
            <a:ext cx="620390" cy="34375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Månad 2</a:t>
            </a:r>
            <a:endParaRPr lang="sv-SE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Textruta 13"/>
          <p:cNvSpPr txBox="1"/>
          <p:nvPr/>
        </p:nvSpPr>
        <p:spPr>
          <a:xfrm>
            <a:off x="5176388" y="3262707"/>
            <a:ext cx="1189378" cy="34375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Månad </a:t>
            </a:r>
            <a:r>
              <a:rPr lang="sv-SE" sz="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sv-SE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Textruta 13"/>
          <p:cNvSpPr txBox="1"/>
          <p:nvPr/>
        </p:nvSpPr>
        <p:spPr>
          <a:xfrm>
            <a:off x="6326946" y="3251621"/>
            <a:ext cx="768207" cy="34375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Månad 4</a:t>
            </a:r>
            <a:endParaRPr lang="sv-SE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6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46F01B5B-472E-497C-9AFA-FB56663B675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29240" y="5186039"/>
            <a:ext cx="763241" cy="763241"/>
          </a:xfrm>
          <a:prstGeom prst="rect">
            <a:avLst/>
          </a:prstGeom>
        </p:spPr>
      </p:pic>
      <p:cxnSp>
        <p:nvCxnSpPr>
          <p:cNvPr id="36" name="Rak koppling 35"/>
          <p:cNvCxnSpPr/>
          <p:nvPr/>
        </p:nvCxnSpPr>
        <p:spPr>
          <a:xfrm>
            <a:off x="5176388" y="3208596"/>
            <a:ext cx="0" cy="34375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koppling 36"/>
          <p:cNvCxnSpPr/>
          <p:nvPr/>
        </p:nvCxnSpPr>
        <p:spPr>
          <a:xfrm>
            <a:off x="6228184" y="3221383"/>
            <a:ext cx="0" cy="34375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445">
            <a:extLst>
              <a:ext uri="{FF2B5EF4-FFF2-40B4-BE49-F238E27FC236}">
                <a16:creationId xmlns:a16="http://schemas.microsoft.com/office/drawing/2014/main" id="{98A57339-5D19-6442-9A04-5C912D85A2B6}"/>
              </a:ext>
            </a:extLst>
          </p:cNvPr>
          <p:cNvSpPr>
            <a:spLocks noEditPoints="1"/>
          </p:cNvSpPr>
          <p:nvPr/>
        </p:nvSpPr>
        <p:spPr bwMode="auto">
          <a:xfrm>
            <a:off x="3250712" y="3852675"/>
            <a:ext cx="656445" cy="656445"/>
          </a:xfrm>
          <a:custGeom>
            <a:avLst/>
            <a:gdLst>
              <a:gd name="T0" fmla="*/ 207 w 216"/>
              <a:gd name="T1" fmla="*/ 182 h 216"/>
              <a:gd name="T2" fmla="*/ 156 w 216"/>
              <a:gd name="T3" fmla="*/ 139 h 216"/>
              <a:gd name="T4" fmla="*/ 141 w 216"/>
              <a:gd name="T5" fmla="*/ 132 h 216"/>
              <a:gd name="T6" fmla="*/ 160 w 216"/>
              <a:gd name="T7" fmla="*/ 80 h 216"/>
              <a:gd name="T8" fmla="*/ 80 w 216"/>
              <a:gd name="T9" fmla="*/ 0 h 216"/>
              <a:gd name="T10" fmla="*/ 0 w 216"/>
              <a:gd name="T11" fmla="*/ 80 h 216"/>
              <a:gd name="T12" fmla="*/ 80 w 216"/>
              <a:gd name="T13" fmla="*/ 160 h 216"/>
              <a:gd name="T14" fmla="*/ 132 w 216"/>
              <a:gd name="T15" fmla="*/ 141 h 216"/>
              <a:gd name="T16" fmla="*/ 139 w 216"/>
              <a:gd name="T17" fmla="*/ 156 h 216"/>
              <a:gd name="T18" fmla="*/ 182 w 216"/>
              <a:gd name="T19" fmla="*/ 207 h 216"/>
              <a:gd name="T20" fmla="*/ 208 w 216"/>
              <a:gd name="T21" fmla="*/ 208 h 216"/>
              <a:gd name="T22" fmla="*/ 207 w 216"/>
              <a:gd name="T23" fmla="*/ 182 h 216"/>
              <a:gd name="T24" fmla="*/ 80 w 216"/>
              <a:gd name="T25" fmla="*/ 133 h 216"/>
              <a:gd name="T26" fmla="*/ 27 w 216"/>
              <a:gd name="T27" fmla="*/ 80 h 216"/>
              <a:gd name="T28" fmla="*/ 80 w 216"/>
              <a:gd name="T29" fmla="*/ 27 h 216"/>
              <a:gd name="T30" fmla="*/ 133 w 216"/>
              <a:gd name="T31" fmla="*/ 80 h 216"/>
              <a:gd name="T32" fmla="*/ 80 w 216"/>
              <a:gd name="T33" fmla="*/ 133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16" h="216">
                <a:moveTo>
                  <a:pt x="207" y="182"/>
                </a:moveTo>
                <a:lnTo>
                  <a:pt x="156" y="139"/>
                </a:lnTo>
                <a:cubicBezTo>
                  <a:pt x="151" y="134"/>
                  <a:pt x="145" y="132"/>
                  <a:pt x="141" y="132"/>
                </a:cubicBezTo>
                <a:cubicBezTo>
                  <a:pt x="153" y="118"/>
                  <a:pt x="160" y="100"/>
                  <a:pt x="160" y="80"/>
                </a:cubicBezTo>
                <a:cubicBezTo>
                  <a:pt x="160" y="36"/>
                  <a:pt x="124" y="0"/>
                  <a:pt x="80" y="0"/>
                </a:cubicBezTo>
                <a:cubicBezTo>
                  <a:pt x="36" y="0"/>
                  <a:pt x="0" y="36"/>
                  <a:pt x="0" y="80"/>
                </a:cubicBezTo>
                <a:cubicBezTo>
                  <a:pt x="0" y="124"/>
                  <a:pt x="36" y="160"/>
                  <a:pt x="80" y="160"/>
                </a:cubicBezTo>
                <a:cubicBezTo>
                  <a:pt x="100" y="160"/>
                  <a:pt x="118" y="153"/>
                  <a:pt x="132" y="141"/>
                </a:cubicBezTo>
                <a:cubicBezTo>
                  <a:pt x="132" y="145"/>
                  <a:pt x="134" y="151"/>
                  <a:pt x="139" y="156"/>
                </a:cubicBezTo>
                <a:lnTo>
                  <a:pt x="182" y="207"/>
                </a:lnTo>
                <a:cubicBezTo>
                  <a:pt x="189" y="215"/>
                  <a:pt x="201" y="216"/>
                  <a:pt x="208" y="208"/>
                </a:cubicBezTo>
                <a:cubicBezTo>
                  <a:pt x="216" y="201"/>
                  <a:pt x="215" y="189"/>
                  <a:pt x="207" y="182"/>
                </a:cubicBezTo>
                <a:close/>
                <a:moveTo>
                  <a:pt x="80" y="133"/>
                </a:moveTo>
                <a:cubicBezTo>
                  <a:pt x="51" y="133"/>
                  <a:pt x="27" y="109"/>
                  <a:pt x="27" y="80"/>
                </a:cubicBezTo>
                <a:cubicBezTo>
                  <a:pt x="27" y="51"/>
                  <a:pt x="51" y="27"/>
                  <a:pt x="80" y="27"/>
                </a:cubicBezTo>
                <a:cubicBezTo>
                  <a:pt x="109" y="27"/>
                  <a:pt x="133" y="51"/>
                  <a:pt x="133" y="80"/>
                </a:cubicBezTo>
                <a:cubicBezTo>
                  <a:pt x="133" y="109"/>
                  <a:pt x="109" y="133"/>
                  <a:pt x="80" y="133"/>
                </a:cubicBez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9" name="Freeform 449">
            <a:extLst>
              <a:ext uri="{FF2B5EF4-FFF2-40B4-BE49-F238E27FC236}">
                <a16:creationId xmlns:a16="http://schemas.microsoft.com/office/drawing/2014/main" id="{879DBCD6-1D1D-AD42-A38F-BBBB12DFA6C4}"/>
              </a:ext>
            </a:extLst>
          </p:cNvPr>
          <p:cNvSpPr>
            <a:spLocks noEditPoints="1"/>
          </p:cNvSpPr>
          <p:nvPr/>
        </p:nvSpPr>
        <p:spPr bwMode="auto">
          <a:xfrm>
            <a:off x="4306136" y="3865276"/>
            <a:ext cx="582920" cy="580103"/>
          </a:xfrm>
          <a:custGeom>
            <a:avLst/>
            <a:gdLst>
              <a:gd name="T0" fmla="*/ 53 w 214"/>
              <a:gd name="T1" fmla="*/ 40 h 214"/>
              <a:gd name="T2" fmla="*/ 27 w 214"/>
              <a:gd name="T3" fmla="*/ 13 h 214"/>
              <a:gd name="T4" fmla="*/ 13 w 214"/>
              <a:gd name="T5" fmla="*/ 13 h 214"/>
              <a:gd name="T6" fmla="*/ 13 w 214"/>
              <a:gd name="T7" fmla="*/ 27 h 214"/>
              <a:gd name="T8" fmla="*/ 40 w 214"/>
              <a:gd name="T9" fmla="*/ 53 h 214"/>
              <a:gd name="T10" fmla="*/ 53 w 214"/>
              <a:gd name="T11" fmla="*/ 40 h 214"/>
              <a:gd name="T12" fmla="*/ 67 w 214"/>
              <a:gd name="T13" fmla="*/ 0 h 214"/>
              <a:gd name="T14" fmla="*/ 80 w 214"/>
              <a:gd name="T15" fmla="*/ 0 h 214"/>
              <a:gd name="T16" fmla="*/ 80 w 214"/>
              <a:gd name="T17" fmla="*/ 27 h 214"/>
              <a:gd name="T18" fmla="*/ 67 w 214"/>
              <a:gd name="T19" fmla="*/ 27 h 214"/>
              <a:gd name="T20" fmla="*/ 67 w 214"/>
              <a:gd name="T21" fmla="*/ 0 h 214"/>
              <a:gd name="T22" fmla="*/ 120 w 214"/>
              <a:gd name="T23" fmla="*/ 67 h 214"/>
              <a:gd name="T24" fmla="*/ 147 w 214"/>
              <a:gd name="T25" fmla="*/ 67 h 214"/>
              <a:gd name="T26" fmla="*/ 147 w 214"/>
              <a:gd name="T27" fmla="*/ 80 h 214"/>
              <a:gd name="T28" fmla="*/ 120 w 214"/>
              <a:gd name="T29" fmla="*/ 80 h 214"/>
              <a:gd name="T30" fmla="*/ 120 w 214"/>
              <a:gd name="T31" fmla="*/ 67 h 214"/>
              <a:gd name="T32" fmla="*/ 133 w 214"/>
              <a:gd name="T33" fmla="*/ 27 h 214"/>
              <a:gd name="T34" fmla="*/ 133 w 214"/>
              <a:gd name="T35" fmla="*/ 13 h 214"/>
              <a:gd name="T36" fmla="*/ 120 w 214"/>
              <a:gd name="T37" fmla="*/ 13 h 214"/>
              <a:gd name="T38" fmla="*/ 93 w 214"/>
              <a:gd name="T39" fmla="*/ 40 h 214"/>
              <a:gd name="T40" fmla="*/ 107 w 214"/>
              <a:gd name="T41" fmla="*/ 53 h 214"/>
              <a:gd name="T42" fmla="*/ 133 w 214"/>
              <a:gd name="T43" fmla="*/ 27 h 214"/>
              <a:gd name="T44" fmla="*/ 0 w 214"/>
              <a:gd name="T45" fmla="*/ 67 h 214"/>
              <a:gd name="T46" fmla="*/ 27 w 214"/>
              <a:gd name="T47" fmla="*/ 67 h 214"/>
              <a:gd name="T48" fmla="*/ 27 w 214"/>
              <a:gd name="T49" fmla="*/ 80 h 214"/>
              <a:gd name="T50" fmla="*/ 0 w 214"/>
              <a:gd name="T51" fmla="*/ 80 h 214"/>
              <a:gd name="T52" fmla="*/ 0 w 214"/>
              <a:gd name="T53" fmla="*/ 67 h 214"/>
              <a:gd name="T54" fmla="*/ 67 w 214"/>
              <a:gd name="T55" fmla="*/ 120 h 214"/>
              <a:gd name="T56" fmla="*/ 80 w 214"/>
              <a:gd name="T57" fmla="*/ 120 h 214"/>
              <a:gd name="T58" fmla="*/ 80 w 214"/>
              <a:gd name="T59" fmla="*/ 147 h 214"/>
              <a:gd name="T60" fmla="*/ 67 w 214"/>
              <a:gd name="T61" fmla="*/ 147 h 214"/>
              <a:gd name="T62" fmla="*/ 67 w 214"/>
              <a:gd name="T63" fmla="*/ 120 h 214"/>
              <a:gd name="T64" fmla="*/ 13 w 214"/>
              <a:gd name="T65" fmla="*/ 120 h 214"/>
              <a:gd name="T66" fmla="*/ 13 w 214"/>
              <a:gd name="T67" fmla="*/ 133 h 214"/>
              <a:gd name="T68" fmla="*/ 27 w 214"/>
              <a:gd name="T69" fmla="*/ 133 h 214"/>
              <a:gd name="T70" fmla="*/ 53 w 214"/>
              <a:gd name="T71" fmla="*/ 107 h 214"/>
              <a:gd name="T72" fmla="*/ 40 w 214"/>
              <a:gd name="T73" fmla="*/ 93 h 214"/>
              <a:gd name="T74" fmla="*/ 13 w 214"/>
              <a:gd name="T75" fmla="*/ 120 h 214"/>
              <a:gd name="T76" fmla="*/ 210 w 214"/>
              <a:gd name="T77" fmla="*/ 184 h 214"/>
              <a:gd name="T78" fmla="*/ 78 w 214"/>
              <a:gd name="T79" fmla="*/ 51 h 214"/>
              <a:gd name="T80" fmla="*/ 64 w 214"/>
              <a:gd name="T81" fmla="*/ 51 h 214"/>
              <a:gd name="T82" fmla="*/ 51 w 214"/>
              <a:gd name="T83" fmla="*/ 64 h 214"/>
              <a:gd name="T84" fmla="*/ 51 w 214"/>
              <a:gd name="T85" fmla="*/ 78 h 214"/>
              <a:gd name="T86" fmla="*/ 184 w 214"/>
              <a:gd name="T87" fmla="*/ 210 h 214"/>
              <a:gd name="T88" fmla="*/ 198 w 214"/>
              <a:gd name="T89" fmla="*/ 210 h 214"/>
              <a:gd name="T90" fmla="*/ 210 w 214"/>
              <a:gd name="T91" fmla="*/ 198 h 214"/>
              <a:gd name="T92" fmla="*/ 210 w 214"/>
              <a:gd name="T93" fmla="*/ 184 h 214"/>
              <a:gd name="T94" fmla="*/ 100 w 214"/>
              <a:gd name="T95" fmla="*/ 113 h 214"/>
              <a:gd name="T96" fmla="*/ 60 w 214"/>
              <a:gd name="T97" fmla="*/ 73 h 214"/>
              <a:gd name="T98" fmla="*/ 73 w 214"/>
              <a:gd name="T99" fmla="*/ 60 h 214"/>
              <a:gd name="T100" fmla="*/ 113 w 214"/>
              <a:gd name="T101" fmla="*/ 100 h 214"/>
              <a:gd name="T102" fmla="*/ 100 w 214"/>
              <a:gd name="T103" fmla="*/ 113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14" h="214">
                <a:moveTo>
                  <a:pt x="53" y="40"/>
                </a:moveTo>
                <a:lnTo>
                  <a:pt x="27" y="13"/>
                </a:lnTo>
                <a:lnTo>
                  <a:pt x="13" y="13"/>
                </a:lnTo>
                <a:lnTo>
                  <a:pt x="13" y="27"/>
                </a:lnTo>
                <a:lnTo>
                  <a:pt x="40" y="53"/>
                </a:lnTo>
                <a:lnTo>
                  <a:pt x="53" y="40"/>
                </a:lnTo>
                <a:close/>
                <a:moveTo>
                  <a:pt x="67" y="0"/>
                </a:moveTo>
                <a:lnTo>
                  <a:pt x="80" y="0"/>
                </a:lnTo>
                <a:lnTo>
                  <a:pt x="80" y="27"/>
                </a:lnTo>
                <a:lnTo>
                  <a:pt x="67" y="27"/>
                </a:lnTo>
                <a:lnTo>
                  <a:pt x="67" y="0"/>
                </a:lnTo>
                <a:close/>
                <a:moveTo>
                  <a:pt x="120" y="67"/>
                </a:moveTo>
                <a:lnTo>
                  <a:pt x="147" y="67"/>
                </a:lnTo>
                <a:lnTo>
                  <a:pt x="147" y="80"/>
                </a:lnTo>
                <a:lnTo>
                  <a:pt x="120" y="80"/>
                </a:lnTo>
                <a:lnTo>
                  <a:pt x="120" y="67"/>
                </a:lnTo>
                <a:close/>
                <a:moveTo>
                  <a:pt x="133" y="27"/>
                </a:moveTo>
                <a:lnTo>
                  <a:pt x="133" y="13"/>
                </a:lnTo>
                <a:lnTo>
                  <a:pt x="120" y="13"/>
                </a:lnTo>
                <a:lnTo>
                  <a:pt x="93" y="40"/>
                </a:lnTo>
                <a:lnTo>
                  <a:pt x="107" y="53"/>
                </a:lnTo>
                <a:lnTo>
                  <a:pt x="133" y="27"/>
                </a:lnTo>
                <a:close/>
                <a:moveTo>
                  <a:pt x="0" y="67"/>
                </a:moveTo>
                <a:lnTo>
                  <a:pt x="27" y="67"/>
                </a:lnTo>
                <a:lnTo>
                  <a:pt x="27" y="80"/>
                </a:lnTo>
                <a:lnTo>
                  <a:pt x="0" y="80"/>
                </a:lnTo>
                <a:lnTo>
                  <a:pt x="0" y="67"/>
                </a:lnTo>
                <a:close/>
                <a:moveTo>
                  <a:pt x="67" y="120"/>
                </a:moveTo>
                <a:lnTo>
                  <a:pt x="80" y="120"/>
                </a:lnTo>
                <a:lnTo>
                  <a:pt x="80" y="147"/>
                </a:lnTo>
                <a:lnTo>
                  <a:pt x="67" y="147"/>
                </a:lnTo>
                <a:lnTo>
                  <a:pt x="67" y="120"/>
                </a:lnTo>
                <a:close/>
                <a:moveTo>
                  <a:pt x="13" y="120"/>
                </a:moveTo>
                <a:lnTo>
                  <a:pt x="13" y="133"/>
                </a:lnTo>
                <a:lnTo>
                  <a:pt x="27" y="133"/>
                </a:lnTo>
                <a:lnTo>
                  <a:pt x="53" y="107"/>
                </a:lnTo>
                <a:lnTo>
                  <a:pt x="40" y="93"/>
                </a:lnTo>
                <a:lnTo>
                  <a:pt x="13" y="120"/>
                </a:lnTo>
                <a:close/>
                <a:moveTo>
                  <a:pt x="210" y="184"/>
                </a:moveTo>
                <a:lnTo>
                  <a:pt x="78" y="51"/>
                </a:lnTo>
                <a:cubicBezTo>
                  <a:pt x="74" y="47"/>
                  <a:pt x="68" y="47"/>
                  <a:pt x="64" y="51"/>
                </a:cubicBezTo>
                <a:lnTo>
                  <a:pt x="51" y="64"/>
                </a:lnTo>
                <a:cubicBezTo>
                  <a:pt x="47" y="68"/>
                  <a:pt x="47" y="74"/>
                  <a:pt x="51" y="78"/>
                </a:cubicBezTo>
                <a:lnTo>
                  <a:pt x="184" y="210"/>
                </a:lnTo>
                <a:cubicBezTo>
                  <a:pt x="188" y="214"/>
                  <a:pt x="194" y="214"/>
                  <a:pt x="198" y="210"/>
                </a:cubicBezTo>
                <a:lnTo>
                  <a:pt x="210" y="198"/>
                </a:lnTo>
                <a:cubicBezTo>
                  <a:pt x="214" y="194"/>
                  <a:pt x="214" y="188"/>
                  <a:pt x="210" y="184"/>
                </a:cubicBezTo>
                <a:close/>
                <a:moveTo>
                  <a:pt x="100" y="113"/>
                </a:moveTo>
                <a:lnTo>
                  <a:pt x="60" y="73"/>
                </a:lnTo>
                <a:lnTo>
                  <a:pt x="73" y="60"/>
                </a:lnTo>
                <a:lnTo>
                  <a:pt x="113" y="100"/>
                </a:lnTo>
                <a:lnTo>
                  <a:pt x="100" y="113"/>
                </a:lnTo>
                <a:close/>
              </a:path>
            </a:pathLst>
          </a:custGeom>
          <a:solidFill>
            <a:srgbClr val="18A7B8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reeform 76">
            <a:extLst>
              <a:ext uri="{FF2B5EF4-FFF2-40B4-BE49-F238E27FC236}">
                <a16:creationId xmlns:a16="http://schemas.microsoft.com/office/drawing/2014/main" id="{28A7871C-4B35-FC47-A116-D6935427EAD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141342" y="3884138"/>
            <a:ext cx="630642" cy="624982"/>
          </a:xfrm>
          <a:custGeom>
            <a:avLst/>
            <a:gdLst>
              <a:gd name="T0" fmla="*/ 15280 w 23014"/>
              <a:gd name="T1" fmla="*/ 11440 h 22880"/>
              <a:gd name="T2" fmla="*/ 14188 w 23014"/>
              <a:gd name="T3" fmla="*/ 14132 h 22880"/>
              <a:gd name="T4" fmla="*/ 11494 w 23014"/>
              <a:gd name="T5" fmla="*/ 15252 h 22880"/>
              <a:gd name="T6" fmla="*/ 8800 w 23014"/>
              <a:gd name="T7" fmla="*/ 14132 h 22880"/>
              <a:gd name="T8" fmla="*/ 7680 w 23014"/>
              <a:gd name="T9" fmla="*/ 11440 h 22880"/>
              <a:gd name="T10" fmla="*/ 8800 w 23014"/>
              <a:gd name="T11" fmla="*/ 8746 h 22880"/>
              <a:gd name="T12" fmla="*/ 11494 w 23014"/>
              <a:gd name="T13" fmla="*/ 7626 h 22880"/>
              <a:gd name="T14" fmla="*/ 14188 w 23014"/>
              <a:gd name="T15" fmla="*/ 8746 h 22880"/>
              <a:gd name="T16" fmla="*/ 15280 w 23014"/>
              <a:gd name="T17" fmla="*/ 11440 h 22880"/>
              <a:gd name="T18" fmla="*/ 17200 w 23014"/>
              <a:gd name="T19" fmla="*/ 11440 h 22880"/>
              <a:gd name="T20" fmla="*/ 15520 w 23014"/>
              <a:gd name="T21" fmla="*/ 7386 h 22880"/>
              <a:gd name="T22" fmla="*/ 11494 w 23014"/>
              <a:gd name="T23" fmla="*/ 5732 h 22880"/>
              <a:gd name="T24" fmla="*/ 7440 w 23014"/>
              <a:gd name="T25" fmla="*/ 7386 h 22880"/>
              <a:gd name="T26" fmla="*/ 5760 w 23014"/>
              <a:gd name="T27" fmla="*/ 11440 h 22880"/>
              <a:gd name="T28" fmla="*/ 7440 w 23014"/>
              <a:gd name="T29" fmla="*/ 15466 h 22880"/>
              <a:gd name="T30" fmla="*/ 11494 w 23014"/>
              <a:gd name="T31" fmla="*/ 17146 h 22880"/>
              <a:gd name="T32" fmla="*/ 15520 w 23014"/>
              <a:gd name="T33" fmla="*/ 15466 h 22880"/>
              <a:gd name="T34" fmla="*/ 17200 w 23014"/>
              <a:gd name="T35" fmla="*/ 11440 h 22880"/>
              <a:gd name="T36" fmla="*/ 19094 w 23014"/>
              <a:gd name="T37" fmla="*/ 11440 h 22880"/>
              <a:gd name="T38" fmla="*/ 16880 w 23014"/>
              <a:gd name="T39" fmla="*/ 16826 h 22880"/>
              <a:gd name="T40" fmla="*/ 11494 w 23014"/>
              <a:gd name="T41" fmla="*/ 19066 h 22880"/>
              <a:gd name="T42" fmla="*/ 6108 w 23014"/>
              <a:gd name="T43" fmla="*/ 16826 h 22880"/>
              <a:gd name="T44" fmla="*/ 3868 w 23014"/>
              <a:gd name="T45" fmla="*/ 11440 h 22880"/>
              <a:gd name="T46" fmla="*/ 6108 w 23014"/>
              <a:gd name="T47" fmla="*/ 6052 h 22880"/>
              <a:gd name="T48" fmla="*/ 11494 w 23014"/>
              <a:gd name="T49" fmla="*/ 3812 h 22880"/>
              <a:gd name="T50" fmla="*/ 16880 w 23014"/>
              <a:gd name="T51" fmla="*/ 6052 h 22880"/>
              <a:gd name="T52" fmla="*/ 19094 w 23014"/>
              <a:gd name="T53" fmla="*/ 11440 h 22880"/>
              <a:gd name="T54" fmla="*/ 21014 w 23014"/>
              <a:gd name="T55" fmla="*/ 11440 h 22880"/>
              <a:gd name="T56" fmla="*/ 20240 w 23014"/>
              <a:gd name="T57" fmla="*/ 7732 h 22880"/>
              <a:gd name="T58" fmla="*/ 18214 w 23014"/>
              <a:gd name="T59" fmla="*/ 4692 h 22880"/>
              <a:gd name="T60" fmla="*/ 15174 w 23014"/>
              <a:gd name="T61" fmla="*/ 2666 h 22880"/>
              <a:gd name="T62" fmla="*/ 11494 w 23014"/>
              <a:gd name="T63" fmla="*/ 1920 h 22880"/>
              <a:gd name="T64" fmla="*/ 7788 w 23014"/>
              <a:gd name="T65" fmla="*/ 2666 h 22880"/>
              <a:gd name="T66" fmla="*/ 4748 w 23014"/>
              <a:gd name="T67" fmla="*/ 4692 h 22880"/>
              <a:gd name="T68" fmla="*/ 2720 w 23014"/>
              <a:gd name="T69" fmla="*/ 7732 h 22880"/>
              <a:gd name="T70" fmla="*/ 1948 w 23014"/>
              <a:gd name="T71" fmla="*/ 11440 h 22880"/>
              <a:gd name="T72" fmla="*/ 2720 w 23014"/>
              <a:gd name="T73" fmla="*/ 15146 h 22880"/>
              <a:gd name="T74" fmla="*/ 4748 w 23014"/>
              <a:gd name="T75" fmla="*/ 18160 h 22880"/>
              <a:gd name="T76" fmla="*/ 7788 w 23014"/>
              <a:gd name="T77" fmla="*/ 20212 h 22880"/>
              <a:gd name="T78" fmla="*/ 11494 w 23014"/>
              <a:gd name="T79" fmla="*/ 20960 h 22880"/>
              <a:gd name="T80" fmla="*/ 15174 w 23014"/>
              <a:gd name="T81" fmla="*/ 20212 h 22880"/>
              <a:gd name="T82" fmla="*/ 18214 w 23014"/>
              <a:gd name="T83" fmla="*/ 18160 h 22880"/>
              <a:gd name="T84" fmla="*/ 20240 w 23014"/>
              <a:gd name="T85" fmla="*/ 15146 h 22880"/>
              <a:gd name="T86" fmla="*/ 21014 w 23014"/>
              <a:gd name="T87" fmla="*/ 11440 h 22880"/>
              <a:gd name="T88" fmla="*/ 22908 w 23014"/>
              <a:gd name="T89" fmla="*/ 11440 h 22880"/>
              <a:gd name="T90" fmla="*/ 21388 w 23014"/>
              <a:gd name="T91" fmla="*/ 17172 h 22880"/>
              <a:gd name="T92" fmla="*/ 17228 w 23014"/>
              <a:gd name="T93" fmla="*/ 21332 h 22880"/>
              <a:gd name="T94" fmla="*/ 11494 w 23014"/>
              <a:gd name="T95" fmla="*/ 22880 h 22880"/>
              <a:gd name="T96" fmla="*/ 5734 w 23014"/>
              <a:gd name="T97" fmla="*/ 21332 h 22880"/>
              <a:gd name="T98" fmla="*/ 1600 w 23014"/>
              <a:gd name="T99" fmla="*/ 17172 h 22880"/>
              <a:gd name="T100" fmla="*/ 54 w 23014"/>
              <a:gd name="T101" fmla="*/ 11440 h 22880"/>
              <a:gd name="T102" fmla="*/ 1600 w 23014"/>
              <a:gd name="T103" fmla="*/ 5706 h 22880"/>
              <a:gd name="T104" fmla="*/ 5734 w 23014"/>
              <a:gd name="T105" fmla="*/ 1546 h 22880"/>
              <a:gd name="T106" fmla="*/ 11494 w 23014"/>
              <a:gd name="T107" fmla="*/ 0 h 22880"/>
              <a:gd name="T108" fmla="*/ 17228 w 23014"/>
              <a:gd name="T109" fmla="*/ 1546 h 22880"/>
              <a:gd name="T110" fmla="*/ 21388 w 23014"/>
              <a:gd name="T111" fmla="*/ 5706 h 22880"/>
              <a:gd name="T112" fmla="*/ 22908 w 23014"/>
              <a:gd name="T113" fmla="*/ 11440 h 22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3014" h="22880">
                <a:moveTo>
                  <a:pt x="15280" y="11440"/>
                </a:moveTo>
                <a:cubicBezTo>
                  <a:pt x="15280" y="12488"/>
                  <a:pt x="14916" y="13386"/>
                  <a:pt x="14188" y="14132"/>
                </a:cubicBezTo>
                <a:cubicBezTo>
                  <a:pt x="13458" y="14880"/>
                  <a:pt x="12560" y="15252"/>
                  <a:pt x="11494" y="15252"/>
                </a:cubicBezTo>
                <a:cubicBezTo>
                  <a:pt x="10428" y="15252"/>
                  <a:pt x="9530" y="14880"/>
                  <a:pt x="8800" y="14132"/>
                </a:cubicBezTo>
                <a:cubicBezTo>
                  <a:pt x="8072" y="13386"/>
                  <a:pt x="7698" y="12488"/>
                  <a:pt x="7680" y="11440"/>
                </a:cubicBezTo>
                <a:cubicBezTo>
                  <a:pt x="7662" y="10390"/>
                  <a:pt x="8036" y="9492"/>
                  <a:pt x="8800" y="8746"/>
                </a:cubicBezTo>
                <a:cubicBezTo>
                  <a:pt x="9566" y="8000"/>
                  <a:pt x="10462" y="7626"/>
                  <a:pt x="11494" y="7626"/>
                </a:cubicBezTo>
                <a:cubicBezTo>
                  <a:pt x="12526" y="7626"/>
                  <a:pt x="13422" y="8000"/>
                  <a:pt x="14188" y="8746"/>
                </a:cubicBezTo>
                <a:cubicBezTo>
                  <a:pt x="14952" y="9492"/>
                  <a:pt x="15316" y="10390"/>
                  <a:pt x="15280" y="11440"/>
                </a:cubicBezTo>
                <a:close/>
                <a:moveTo>
                  <a:pt x="17200" y="11440"/>
                </a:moveTo>
                <a:cubicBezTo>
                  <a:pt x="17200" y="9858"/>
                  <a:pt x="16640" y="8506"/>
                  <a:pt x="15520" y="7386"/>
                </a:cubicBezTo>
                <a:cubicBezTo>
                  <a:pt x="14400" y="6266"/>
                  <a:pt x="13058" y="5714"/>
                  <a:pt x="11494" y="5732"/>
                </a:cubicBezTo>
                <a:cubicBezTo>
                  <a:pt x="9930" y="5750"/>
                  <a:pt x="8578" y="6302"/>
                  <a:pt x="7440" y="7386"/>
                </a:cubicBezTo>
                <a:cubicBezTo>
                  <a:pt x="6302" y="8470"/>
                  <a:pt x="5742" y="9822"/>
                  <a:pt x="5760" y="11440"/>
                </a:cubicBezTo>
                <a:cubicBezTo>
                  <a:pt x="5778" y="13058"/>
                  <a:pt x="6338" y="14400"/>
                  <a:pt x="7440" y="15466"/>
                </a:cubicBezTo>
                <a:cubicBezTo>
                  <a:pt x="8542" y="16532"/>
                  <a:pt x="9894" y="17092"/>
                  <a:pt x="11494" y="17146"/>
                </a:cubicBezTo>
                <a:cubicBezTo>
                  <a:pt x="13094" y="17200"/>
                  <a:pt x="14436" y="16640"/>
                  <a:pt x="15520" y="15466"/>
                </a:cubicBezTo>
                <a:cubicBezTo>
                  <a:pt x="16606" y="14292"/>
                  <a:pt x="17166" y="12950"/>
                  <a:pt x="17200" y="11440"/>
                </a:cubicBezTo>
                <a:close/>
                <a:moveTo>
                  <a:pt x="19094" y="11440"/>
                </a:moveTo>
                <a:cubicBezTo>
                  <a:pt x="19094" y="13538"/>
                  <a:pt x="18356" y="15332"/>
                  <a:pt x="16880" y="16826"/>
                </a:cubicBezTo>
                <a:cubicBezTo>
                  <a:pt x="15406" y="18320"/>
                  <a:pt x="13610" y="19066"/>
                  <a:pt x="11494" y="19066"/>
                </a:cubicBezTo>
                <a:cubicBezTo>
                  <a:pt x="9378" y="19066"/>
                  <a:pt x="7582" y="18320"/>
                  <a:pt x="6108" y="16826"/>
                </a:cubicBezTo>
                <a:cubicBezTo>
                  <a:pt x="4632" y="15332"/>
                  <a:pt x="3886" y="13538"/>
                  <a:pt x="3868" y="11440"/>
                </a:cubicBezTo>
                <a:cubicBezTo>
                  <a:pt x="3850" y="9342"/>
                  <a:pt x="4596" y="7546"/>
                  <a:pt x="6108" y="6052"/>
                </a:cubicBezTo>
                <a:cubicBezTo>
                  <a:pt x="7618" y="4560"/>
                  <a:pt x="9414" y="3812"/>
                  <a:pt x="11494" y="3812"/>
                </a:cubicBezTo>
                <a:cubicBezTo>
                  <a:pt x="13574" y="3812"/>
                  <a:pt x="15370" y="4560"/>
                  <a:pt x="16880" y="6052"/>
                </a:cubicBezTo>
                <a:cubicBezTo>
                  <a:pt x="18392" y="7546"/>
                  <a:pt x="19130" y="9342"/>
                  <a:pt x="19094" y="11440"/>
                </a:cubicBezTo>
                <a:close/>
                <a:moveTo>
                  <a:pt x="21014" y="11440"/>
                </a:moveTo>
                <a:cubicBezTo>
                  <a:pt x="21014" y="10142"/>
                  <a:pt x="20756" y="8906"/>
                  <a:pt x="20240" y="7732"/>
                </a:cubicBezTo>
                <a:cubicBezTo>
                  <a:pt x="19726" y="6560"/>
                  <a:pt x="19050" y="5546"/>
                  <a:pt x="18214" y="4692"/>
                </a:cubicBezTo>
                <a:cubicBezTo>
                  <a:pt x="17378" y="3840"/>
                  <a:pt x="16366" y="3164"/>
                  <a:pt x="15174" y="2666"/>
                </a:cubicBezTo>
                <a:cubicBezTo>
                  <a:pt x="13982" y="2168"/>
                  <a:pt x="12756" y="1920"/>
                  <a:pt x="11494" y="1920"/>
                </a:cubicBezTo>
                <a:cubicBezTo>
                  <a:pt x="10232" y="1920"/>
                  <a:pt x="8996" y="2168"/>
                  <a:pt x="7788" y="2666"/>
                </a:cubicBezTo>
                <a:cubicBezTo>
                  <a:pt x="6578" y="3164"/>
                  <a:pt x="5566" y="3840"/>
                  <a:pt x="4748" y="4692"/>
                </a:cubicBezTo>
                <a:cubicBezTo>
                  <a:pt x="3930" y="5546"/>
                  <a:pt x="3254" y="6560"/>
                  <a:pt x="2720" y="7732"/>
                </a:cubicBezTo>
                <a:cubicBezTo>
                  <a:pt x="2188" y="8906"/>
                  <a:pt x="1930" y="10142"/>
                  <a:pt x="1948" y="11440"/>
                </a:cubicBezTo>
                <a:cubicBezTo>
                  <a:pt x="1966" y="12738"/>
                  <a:pt x="2222" y="13972"/>
                  <a:pt x="2720" y="15146"/>
                </a:cubicBezTo>
                <a:cubicBezTo>
                  <a:pt x="3218" y="16320"/>
                  <a:pt x="3894" y="17324"/>
                  <a:pt x="4748" y="18160"/>
                </a:cubicBezTo>
                <a:cubicBezTo>
                  <a:pt x="5600" y="18994"/>
                  <a:pt x="6614" y="19680"/>
                  <a:pt x="7788" y="20212"/>
                </a:cubicBezTo>
                <a:cubicBezTo>
                  <a:pt x="8960" y="20746"/>
                  <a:pt x="10196" y="20994"/>
                  <a:pt x="11494" y="20960"/>
                </a:cubicBezTo>
                <a:cubicBezTo>
                  <a:pt x="12792" y="20924"/>
                  <a:pt x="14018" y="20674"/>
                  <a:pt x="15174" y="20212"/>
                </a:cubicBezTo>
                <a:cubicBezTo>
                  <a:pt x="16330" y="19750"/>
                  <a:pt x="17342" y="19066"/>
                  <a:pt x="18214" y="18160"/>
                </a:cubicBezTo>
                <a:cubicBezTo>
                  <a:pt x="19086" y="17252"/>
                  <a:pt x="19760" y="16248"/>
                  <a:pt x="20240" y="15146"/>
                </a:cubicBezTo>
                <a:cubicBezTo>
                  <a:pt x="20720" y="14044"/>
                  <a:pt x="20978" y="12808"/>
                  <a:pt x="21014" y="11440"/>
                </a:cubicBezTo>
                <a:close/>
                <a:moveTo>
                  <a:pt x="22908" y="11440"/>
                </a:moveTo>
                <a:cubicBezTo>
                  <a:pt x="22908" y="13520"/>
                  <a:pt x="22400" y="15430"/>
                  <a:pt x="21388" y="17172"/>
                </a:cubicBezTo>
                <a:cubicBezTo>
                  <a:pt x="20374" y="18914"/>
                  <a:pt x="18988" y="20302"/>
                  <a:pt x="17228" y="21332"/>
                </a:cubicBezTo>
                <a:cubicBezTo>
                  <a:pt x="15468" y="22364"/>
                  <a:pt x="13556" y="22880"/>
                  <a:pt x="11494" y="22880"/>
                </a:cubicBezTo>
                <a:cubicBezTo>
                  <a:pt x="9432" y="22880"/>
                  <a:pt x="7512" y="22364"/>
                  <a:pt x="5734" y="21332"/>
                </a:cubicBezTo>
                <a:cubicBezTo>
                  <a:pt x="3956" y="20302"/>
                  <a:pt x="2578" y="18914"/>
                  <a:pt x="1600" y="17172"/>
                </a:cubicBezTo>
                <a:cubicBezTo>
                  <a:pt x="622" y="15430"/>
                  <a:pt x="108" y="13520"/>
                  <a:pt x="54" y="11440"/>
                </a:cubicBezTo>
                <a:cubicBezTo>
                  <a:pt x="0" y="9360"/>
                  <a:pt x="516" y="7448"/>
                  <a:pt x="1600" y="5706"/>
                </a:cubicBezTo>
                <a:cubicBezTo>
                  <a:pt x="2686" y="3964"/>
                  <a:pt x="4062" y="2578"/>
                  <a:pt x="5734" y="1546"/>
                </a:cubicBezTo>
                <a:cubicBezTo>
                  <a:pt x="7406" y="514"/>
                  <a:pt x="9326" y="0"/>
                  <a:pt x="11494" y="0"/>
                </a:cubicBezTo>
                <a:cubicBezTo>
                  <a:pt x="13662" y="0"/>
                  <a:pt x="15574" y="514"/>
                  <a:pt x="17228" y="1546"/>
                </a:cubicBezTo>
                <a:cubicBezTo>
                  <a:pt x="18880" y="2578"/>
                  <a:pt x="20268" y="3964"/>
                  <a:pt x="21388" y="5706"/>
                </a:cubicBezTo>
                <a:cubicBezTo>
                  <a:pt x="22508" y="7448"/>
                  <a:pt x="23014" y="9360"/>
                  <a:pt x="22908" y="11440"/>
                </a:cubicBezTo>
                <a:close/>
              </a:path>
            </a:pathLst>
          </a:custGeom>
          <a:solidFill>
            <a:srgbClr val="92D05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reeform 122">
            <a:extLst>
              <a:ext uri="{FF2B5EF4-FFF2-40B4-BE49-F238E27FC236}">
                <a16:creationId xmlns:a16="http://schemas.microsoft.com/office/drawing/2014/main" id="{24BB1933-EC11-1340-9BFF-EB181719550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475073" y="3901196"/>
            <a:ext cx="585216" cy="535916"/>
          </a:xfrm>
          <a:custGeom>
            <a:avLst/>
            <a:gdLst>
              <a:gd name="T0" fmla="*/ 9520 w 28560"/>
              <a:gd name="T1" fmla="*/ 9280 h 26214"/>
              <a:gd name="T2" fmla="*/ 6826 w 28560"/>
              <a:gd name="T3" fmla="*/ 15786 h 26214"/>
              <a:gd name="T4" fmla="*/ 13334 w 28560"/>
              <a:gd name="T5" fmla="*/ 13094 h 26214"/>
              <a:gd name="T6" fmla="*/ 22854 w 28560"/>
              <a:gd name="T7" fmla="*/ 18800 h 26214"/>
              <a:gd name="T8" fmla="*/ 21520 w 28560"/>
              <a:gd name="T9" fmla="*/ 22054 h 26214"/>
              <a:gd name="T10" fmla="*/ 24774 w 28560"/>
              <a:gd name="T11" fmla="*/ 20720 h 26214"/>
              <a:gd name="T12" fmla="*/ 22854 w 28560"/>
              <a:gd name="T13" fmla="*/ 3574 h 26214"/>
              <a:gd name="T14" fmla="*/ 21520 w 28560"/>
              <a:gd name="T15" fmla="*/ 6826 h 26214"/>
              <a:gd name="T16" fmla="*/ 24774 w 28560"/>
              <a:gd name="T17" fmla="*/ 5466 h 26214"/>
              <a:gd name="T18" fmla="*/ 18934 w 28560"/>
              <a:gd name="T19" fmla="*/ 14774 h 26214"/>
              <a:gd name="T20" fmla="*/ 15920 w 28560"/>
              <a:gd name="T21" fmla="*/ 16426 h 26214"/>
              <a:gd name="T22" fmla="*/ 17254 w 28560"/>
              <a:gd name="T23" fmla="*/ 18720 h 26214"/>
              <a:gd name="T24" fmla="*/ 14560 w 28560"/>
              <a:gd name="T25" fmla="*/ 20826 h 26214"/>
              <a:gd name="T26" fmla="*/ 11360 w 28560"/>
              <a:gd name="T27" fmla="*/ 22266 h 26214"/>
              <a:gd name="T28" fmla="*/ 7840 w 28560"/>
              <a:gd name="T29" fmla="*/ 22506 h 26214"/>
              <a:gd name="T30" fmla="*/ 6240 w 28560"/>
              <a:gd name="T31" fmla="*/ 19494 h 26214"/>
              <a:gd name="T32" fmla="*/ 3866 w 28560"/>
              <a:gd name="T33" fmla="*/ 20826 h 26214"/>
              <a:gd name="T34" fmla="*/ 2454 w 28560"/>
              <a:gd name="T35" fmla="*/ 17360 h 26214"/>
              <a:gd name="T36" fmla="*/ 346 w 28560"/>
              <a:gd name="T37" fmla="*/ 14880 h 26214"/>
              <a:gd name="T38" fmla="*/ 0 w 28560"/>
              <a:gd name="T39" fmla="*/ 11680 h 26214"/>
              <a:gd name="T40" fmla="*/ 2640 w 28560"/>
              <a:gd name="T41" fmla="*/ 10880 h 26214"/>
              <a:gd name="T42" fmla="*/ 1680 w 28560"/>
              <a:gd name="T43" fmla="*/ 7760 h 26214"/>
              <a:gd name="T44" fmla="*/ 4186 w 28560"/>
              <a:gd name="T45" fmla="*/ 5254 h 26214"/>
              <a:gd name="T46" fmla="*/ 7360 w 28560"/>
              <a:gd name="T47" fmla="*/ 6214 h 26214"/>
              <a:gd name="T48" fmla="*/ 10906 w 28560"/>
              <a:gd name="T49" fmla="*/ 3574 h 26214"/>
              <a:gd name="T50" fmla="*/ 11706 w 28560"/>
              <a:gd name="T51" fmla="*/ 6214 h 26214"/>
              <a:gd name="T52" fmla="*/ 14880 w 28560"/>
              <a:gd name="T53" fmla="*/ 5254 h 26214"/>
              <a:gd name="T54" fmla="*/ 17226 w 28560"/>
              <a:gd name="T55" fmla="*/ 8026 h 26214"/>
              <a:gd name="T56" fmla="*/ 16426 w 28560"/>
              <a:gd name="T57" fmla="*/ 10960 h 26214"/>
              <a:gd name="T58" fmla="*/ 19040 w 28560"/>
              <a:gd name="T59" fmla="*/ 11734 h 26214"/>
              <a:gd name="T60" fmla="*/ 26346 w 28560"/>
              <a:gd name="T61" fmla="*/ 22214 h 26214"/>
              <a:gd name="T62" fmla="*/ 26614 w 28560"/>
              <a:gd name="T63" fmla="*/ 25146 h 26214"/>
              <a:gd name="T64" fmla="*/ 23306 w 28560"/>
              <a:gd name="T65" fmla="*/ 24506 h 26214"/>
              <a:gd name="T66" fmla="*/ 21626 w 28560"/>
              <a:gd name="T67" fmla="*/ 25494 h 26214"/>
              <a:gd name="T68" fmla="*/ 19040 w 28560"/>
              <a:gd name="T69" fmla="*/ 25040 h 26214"/>
              <a:gd name="T70" fmla="*/ 17146 w 28560"/>
              <a:gd name="T71" fmla="*/ 21760 h 26214"/>
              <a:gd name="T72" fmla="*/ 19814 w 28560"/>
              <a:gd name="T73" fmla="*/ 18426 h 26214"/>
              <a:gd name="T74" fmla="*/ 19626 w 28560"/>
              <a:gd name="T75" fmla="*/ 15974 h 26214"/>
              <a:gd name="T76" fmla="*/ 21626 w 28560"/>
              <a:gd name="T77" fmla="*/ 15920 h 26214"/>
              <a:gd name="T78" fmla="*/ 23306 w 28560"/>
              <a:gd name="T79" fmla="*/ 16934 h 26214"/>
              <a:gd name="T80" fmla="*/ 26614 w 28560"/>
              <a:gd name="T81" fmla="*/ 16266 h 26214"/>
              <a:gd name="T82" fmla="*/ 26346 w 28560"/>
              <a:gd name="T83" fmla="*/ 19200 h 26214"/>
              <a:gd name="T84" fmla="*/ 28560 w 28560"/>
              <a:gd name="T85" fmla="*/ 6506 h 26214"/>
              <a:gd name="T86" fmla="*/ 26666 w 28560"/>
              <a:gd name="T87" fmla="*/ 9814 h 26214"/>
              <a:gd name="T88" fmla="*/ 24080 w 28560"/>
              <a:gd name="T89" fmla="*/ 10266 h 26214"/>
              <a:gd name="T90" fmla="*/ 22400 w 28560"/>
              <a:gd name="T91" fmla="*/ 9254 h 26214"/>
              <a:gd name="T92" fmla="*/ 19120 w 28560"/>
              <a:gd name="T93" fmla="*/ 9920 h 26214"/>
              <a:gd name="T94" fmla="*/ 19360 w 28560"/>
              <a:gd name="T95" fmla="*/ 6986 h 26214"/>
              <a:gd name="T96" fmla="*/ 19360 w 28560"/>
              <a:gd name="T97" fmla="*/ 3974 h 26214"/>
              <a:gd name="T98" fmla="*/ 19120 w 28560"/>
              <a:gd name="T99" fmla="*/ 1040 h 26214"/>
              <a:gd name="T100" fmla="*/ 20960 w 28560"/>
              <a:gd name="T101" fmla="*/ 0 h 26214"/>
              <a:gd name="T102" fmla="*/ 22854 w 28560"/>
              <a:gd name="T103" fmla="*/ 1654 h 26214"/>
              <a:gd name="T104" fmla="*/ 24774 w 28560"/>
              <a:gd name="T105" fmla="*/ 0 h 26214"/>
              <a:gd name="T106" fmla="*/ 25920 w 28560"/>
              <a:gd name="T107" fmla="*/ 3200 h 26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8560" h="26214">
                <a:moveTo>
                  <a:pt x="13334" y="13094"/>
                </a:moveTo>
                <a:cubicBezTo>
                  <a:pt x="13334" y="12044"/>
                  <a:pt x="12960" y="11146"/>
                  <a:pt x="12214" y="10400"/>
                </a:cubicBezTo>
                <a:cubicBezTo>
                  <a:pt x="11466" y="9654"/>
                  <a:pt x="10568" y="9280"/>
                  <a:pt x="9520" y="9280"/>
                </a:cubicBezTo>
                <a:cubicBezTo>
                  <a:pt x="8472" y="9280"/>
                  <a:pt x="7574" y="9654"/>
                  <a:pt x="6826" y="10400"/>
                </a:cubicBezTo>
                <a:cubicBezTo>
                  <a:pt x="6080" y="11146"/>
                  <a:pt x="5706" y="12044"/>
                  <a:pt x="5706" y="13094"/>
                </a:cubicBezTo>
                <a:cubicBezTo>
                  <a:pt x="5706" y="14142"/>
                  <a:pt x="6080" y="15040"/>
                  <a:pt x="6826" y="15786"/>
                </a:cubicBezTo>
                <a:cubicBezTo>
                  <a:pt x="7574" y="16534"/>
                  <a:pt x="8472" y="16906"/>
                  <a:pt x="9520" y="16906"/>
                </a:cubicBezTo>
                <a:cubicBezTo>
                  <a:pt x="10568" y="16906"/>
                  <a:pt x="11466" y="16534"/>
                  <a:pt x="12214" y="15786"/>
                </a:cubicBezTo>
                <a:cubicBezTo>
                  <a:pt x="12960" y="15040"/>
                  <a:pt x="13334" y="14142"/>
                  <a:pt x="13334" y="13094"/>
                </a:cubicBezTo>
                <a:close/>
                <a:moveTo>
                  <a:pt x="24774" y="20720"/>
                </a:moveTo>
                <a:cubicBezTo>
                  <a:pt x="24774" y="20204"/>
                  <a:pt x="24578" y="19752"/>
                  <a:pt x="24186" y="19360"/>
                </a:cubicBezTo>
                <a:cubicBezTo>
                  <a:pt x="23796" y="18968"/>
                  <a:pt x="23352" y="18782"/>
                  <a:pt x="22854" y="18800"/>
                </a:cubicBezTo>
                <a:cubicBezTo>
                  <a:pt x="22356" y="18818"/>
                  <a:pt x="21912" y="19004"/>
                  <a:pt x="21520" y="19360"/>
                </a:cubicBezTo>
                <a:cubicBezTo>
                  <a:pt x="21128" y="19716"/>
                  <a:pt x="20942" y="20168"/>
                  <a:pt x="20960" y="20720"/>
                </a:cubicBezTo>
                <a:cubicBezTo>
                  <a:pt x="20960" y="21236"/>
                  <a:pt x="21146" y="21680"/>
                  <a:pt x="21520" y="22054"/>
                </a:cubicBezTo>
                <a:cubicBezTo>
                  <a:pt x="21894" y="22426"/>
                  <a:pt x="22338" y="22614"/>
                  <a:pt x="22854" y="22614"/>
                </a:cubicBezTo>
                <a:cubicBezTo>
                  <a:pt x="23368" y="22614"/>
                  <a:pt x="23822" y="22426"/>
                  <a:pt x="24214" y="22054"/>
                </a:cubicBezTo>
                <a:cubicBezTo>
                  <a:pt x="24604" y="21680"/>
                  <a:pt x="24792" y="21236"/>
                  <a:pt x="24774" y="20720"/>
                </a:cubicBezTo>
                <a:close/>
                <a:moveTo>
                  <a:pt x="24774" y="5466"/>
                </a:moveTo>
                <a:cubicBezTo>
                  <a:pt x="24774" y="4952"/>
                  <a:pt x="24578" y="4506"/>
                  <a:pt x="24186" y="4134"/>
                </a:cubicBezTo>
                <a:cubicBezTo>
                  <a:pt x="23796" y="3760"/>
                  <a:pt x="23352" y="3574"/>
                  <a:pt x="22854" y="3574"/>
                </a:cubicBezTo>
                <a:cubicBezTo>
                  <a:pt x="22356" y="3574"/>
                  <a:pt x="21912" y="3760"/>
                  <a:pt x="21520" y="4134"/>
                </a:cubicBezTo>
                <a:cubicBezTo>
                  <a:pt x="21128" y="4506"/>
                  <a:pt x="20942" y="4952"/>
                  <a:pt x="20960" y="5466"/>
                </a:cubicBezTo>
                <a:cubicBezTo>
                  <a:pt x="20960" y="6000"/>
                  <a:pt x="21146" y="6454"/>
                  <a:pt x="21520" y="6826"/>
                </a:cubicBezTo>
                <a:cubicBezTo>
                  <a:pt x="21894" y="7200"/>
                  <a:pt x="22338" y="7386"/>
                  <a:pt x="22854" y="7386"/>
                </a:cubicBezTo>
                <a:cubicBezTo>
                  <a:pt x="23368" y="7386"/>
                  <a:pt x="23822" y="7200"/>
                  <a:pt x="24214" y="6826"/>
                </a:cubicBezTo>
                <a:cubicBezTo>
                  <a:pt x="24604" y="6454"/>
                  <a:pt x="24792" y="6000"/>
                  <a:pt x="24774" y="5466"/>
                </a:cubicBezTo>
                <a:close/>
                <a:moveTo>
                  <a:pt x="19040" y="11734"/>
                </a:moveTo>
                <a:lnTo>
                  <a:pt x="19040" y="14480"/>
                </a:lnTo>
                <a:cubicBezTo>
                  <a:pt x="19040" y="14586"/>
                  <a:pt x="19004" y="14684"/>
                  <a:pt x="18934" y="14774"/>
                </a:cubicBezTo>
                <a:cubicBezTo>
                  <a:pt x="18862" y="14862"/>
                  <a:pt x="18792" y="14916"/>
                  <a:pt x="18720" y="14934"/>
                </a:cubicBezTo>
                <a:lnTo>
                  <a:pt x="16400" y="15306"/>
                </a:lnTo>
                <a:cubicBezTo>
                  <a:pt x="16294" y="15644"/>
                  <a:pt x="16134" y="16018"/>
                  <a:pt x="15920" y="16426"/>
                </a:cubicBezTo>
                <a:cubicBezTo>
                  <a:pt x="16258" y="16906"/>
                  <a:pt x="16702" y="17476"/>
                  <a:pt x="17254" y="18134"/>
                </a:cubicBezTo>
                <a:cubicBezTo>
                  <a:pt x="17324" y="18240"/>
                  <a:pt x="17360" y="18338"/>
                  <a:pt x="17360" y="18426"/>
                </a:cubicBezTo>
                <a:cubicBezTo>
                  <a:pt x="17360" y="18552"/>
                  <a:pt x="17324" y="18648"/>
                  <a:pt x="17254" y="18720"/>
                </a:cubicBezTo>
                <a:cubicBezTo>
                  <a:pt x="17040" y="19022"/>
                  <a:pt x="16632" y="19466"/>
                  <a:pt x="16026" y="20054"/>
                </a:cubicBezTo>
                <a:cubicBezTo>
                  <a:pt x="15422" y="20640"/>
                  <a:pt x="15040" y="20934"/>
                  <a:pt x="14880" y="20934"/>
                </a:cubicBezTo>
                <a:cubicBezTo>
                  <a:pt x="14756" y="20934"/>
                  <a:pt x="14648" y="20898"/>
                  <a:pt x="14560" y="20826"/>
                </a:cubicBezTo>
                <a:lnTo>
                  <a:pt x="12854" y="19494"/>
                </a:lnTo>
                <a:cubicBezTo>
                  <a:pt x="12480" y="19688"/>
                  <a:pt x="12098" y="19840"/>
                  <a:pt x="11706" y="19946"/>
                </a:cubicBezTo>
                <a:cubicBezTo>
                  <a:pt x="11600" y="21014"/>
                  <a:pt x="11484" y="21786"/>
                  <a:pt x="11360" y="22266"/>
                </a:cubicBezTo>
                <a:cubicBezTo>
                  <a:pt x="11288" y="22498"/>
                  <a:pt x="11138" y="22614"/>
                  <a:pt x="10906" y="22614"/>
                </a:cubicBezTo>
                <a:lnTo>
                  <a:pt x="8134" y="22614"/>
                </a:lnTo>
                <a:cubicBezTo>
                  <a:pt x="8026" y="22614"/>
                  <a:pt x="7928" y="22578"/>
                  <a:pt x="7840" y="22506"/>
                </a:cubicBezTo>
                <a:cubicBezTo>
                  <a:pt x="7752" y="22436"/>
                  <a:pt x="7706" y="22346"/>
                  <a:pt x="7706" y="22240"/>
                </a:cubicBezTo>
                <a:lnTo>
                  <a:pt x="7360" y="19974"/>
                </a:lnTo>
                <a:cubicBezTo>
                  <a:pt x="7022" y="19866"/>
                  <a:pt x="6648" y="19706"/>
                  <a:pt x="6240" y="19494"/>
                </a:cubicBezTo>
                <a:lnTo>
                  <a:pt x="4480" y="20826"/>
                </a:lnTo>
                <a:cubicBezTo>
                  <a:pt x="4408" y="20898"/>
                  <a:pt x="4312" y="20934"/>
                  <a:pt x="4186" y="20934"/>
                </a:cubicBezTo>
                <a:cubicBezTo>
                  <a:pt x="4080" y="20934"/>
                  <a:pt x="3974" y="20898"/>
                  <a:pt x="3866" y="20826"/>
                </a:cubicBezTo>
                <a:cubicBezTo>
                  <a:pt x="2444" y="19494"/>
                  <a:pt x="1734" y="18694"/>
                  <a:pt x="1734" y="18426"/>
                </a:cubicBezTo>
                <a:cubicBezTo>
                  <a:pt x="1734" y="18338"/>
                  <a:pt x="1768" y="18248"/>
                  <a:pt x="1840" y="18160"/>
                </a:cubicBezTo>
                <a:cubicBezTo>
                  <a:pt x="1928" y="18018"/>
                  <a:pt x="2134" y="17752"/>
                  <a:pt x="2454" y="17360"/>
                </a:cubicBezTo>
                <a:cubicBezTo>
                  <a:pt x="2774" y="16968"/>
                  <a:pt x="3004" y="16666"/>
                  <a:pt x="3146" y="16454"/>
                </a:cubicBezTo>
                <a:cubicBezTo>
                  <a:pt x="2916" y="16026"/>
                  <a:pt x="2738" y="15618"/>
                  <a:pt x="2614" y="15226"/>
                </a:cubicBezTo>
                <a:lnTo>
                  <a:pt x="346" y="14880"/>
                </a:lnTo>
                <a:cubicBezTo>
                  <a:pt x="258" y="14862"/>
                  <a:pt x="178" y="14818"/>
                  <a:pt x="106" y="14746"/>
                </a:cubicBezTo>
                <a:cubicBezTo>
                  <a:pt x="36" y="14676"/>
                  <a:pt x="0" y="14578"/>
                  <a:pt x="0" y="14454"/>
                </a:cubicBezTo>
                <a:lnTo>
                  <a:pt x="0" y="11680"/>
                </a:lnTo>
                <a:cubicBezTo>
                  <a:pt x="0" y="11592"/>
                  <a:pt x="36" y="11502"/>
                  <a:pt x="106" y="11414"/>
                </a:cubicBezTo>
                <a:cubicBezTo>
                  <a:pt x="178" y="11324"/>
                  <a:pt x="258" y="11272"/>
                  <a:pt x="346" y="11254"/>
                </a:cubicBezTo>
                <a:lnTo>
                  <a:pt x="2640" y="10880"/>
                </a:lnTo>
                <a:cubicBezTo>
                  <a:pt x="2764" y="10542"/>
                  <a:pt x="2924" y="10168"/>
                  <a:pt x="3120" y="9760"/>
                </a:cubicBezTo>
                <a:cubicBezTo>
                  <a:pt x="2782" y="9280"/>
                  <a:pt x="2338" y="8712"/>
                  <a:pt x="1786" y="8054"/>
                </a:cubicBezTo>
                <a:cubicBezTo>
                  <a:pt x="1716" y="7946"/>
                  <a:pt x="1680" y="7848"/>
                  <a:pt x="1680" y="7760"/>
                </a:cubicBezTo>
                <a:cubicBezTo>
                  <a:pt x="1680" y="7636"/>
                  <a:pt x="1716" y="7528"/>
                  <a:pt x="1786" y="7440"/>
                </a:cubicBezTo>
                <a:cubicBezTo>
                  <a:pt x="2000" y="7156"/>
                  <a:pt x="2408" y="6720"/>
                  <a:pt x="3014" y="6134"/>
                </a:cubicBezTo>
                <a:cubicBezTo>
                  <a:pt x="3618" y="5546"/>
                  <a:pt x="4008" y="5254"/>
                  <a:pt x="4186" y="5254"/>
                </a:cubicBezTo>
                <a:cubicBezTo>
                  <a:pt x="4294" y="5254"/>
                  <a:pt x="4400" y="5288"/>
                  <a:pt x="4506" y="5360"/>
                </a:cubicBezTo>
                <a:lnTo>
                  <a:pt x="6214" y="6694"/>
                </a:lnTo>
                <a:cubicBezTo>
                  <a:pt x="6552" y="6516"/>
                  <a:pt x="6934" y="6356"/>
                  <a:pt x="7360" y="6214"/>
                </a:cubicBezTo>
                <a:cubicBezTo>
                  <a:pt x="7466" y="5146"/>
                  <a:pt x="7582" y="4382"/>
                  <a:pt x="7706" y="3920"/>
                </a:cubicBezTo>
                <a:cubicBezTo>
                  <a:pt x="7760" y="3688"/>
                  <a:pt x="7902" y="3574"/>
                  <a:pt x="8134" y="3574"/>
                </a:cubicBezTo>
                <a:lnTo>
                  <a:pt x="10906" y="3574"/>
                </a:lnTo>
                <a:cubicBezTo>
                  <a:pt x="11014" y="3574"/>
                  <a:pt x="11112" y="3608"/>
                  <a:pt x="11200" y="3680"/>
                </a:cubicBezTo>
                <a:cubicBezTo>
                  <a:pt x="11288" y="3752"/>
                  <a:pt x="11342" y="3840"/>
                  <a:pt x="11360" y="3946"/>
                </a:cubicBezTo>
                <a:lnTo>
                  <a:pt x="11706" y="6214"/>
                </a:lnTo>
                <a:cubicBezTo>
                  <a:pt x="12044" y="6320"/>
                  <a:pt x="12418" y="6472"/>
                  <a:pt x="12826" y="6666"/>
                </a:cubicBezTo>
                <a:lnTo>
                  <a:pt x="14560" y="5360"/>
                </a:lnTo>
                <a:cubicBezTo>
                  <a:pt x="14648" y="5288"/>
                  <a:pt x="14756" y="5254"/>
                  <a:pt x="14880" y="5254"/>
                </a:cubicBezTo>
                <a:cubicBezTo>
                  <a:pt x="14986" y="5254"/>
                  <a:pt x="15084" y="5288"/>
                  <a:pt x="15174" y="5360"/>
                </a:cubicBezTo>
                <a:cubicBezTo>
                  <a:pt x="16614" y="6694"/>
                  <a:pt x="17334" y="7494"/>
                  <a:pt x="17334" y="7760"/>
                </a:cubicBezTo>
                <a:cubicBezTo>
                  <a:pt x="17334" y="7848"/>
                  <a:pt x="17298" y="7938"/>
                  <a:pt x="17226" y="8026"/>
                </a:cubicBezTo>
                <a:cubicBezTo>
                  <a:pt x="17102" y="8186"/>
                  <a:pt x="16888" y="8454"/>
                  <a:pt x="16586" y="8826"/>
                </a:cubicBezTo>
                <a:cubicBezTo>
                  <a:pt x="16284" y="9200"/>
                  <a:pt x="16062" y="9502"/>
                  <a:pt x="15920" y="9734"/>
                </a:cubicBezTo>
                <a:cubicBezTo>
                  <a:pt x="16152" y="10214"/>
                  <a:pt x="16320" y="10622"/>
                  <a:pt x="16426" y="10960"/>
                </a:cubicBezTo>
                <a:lnTo>
                  <a:pt x="18694" y="11280"/>
                </a:lnTo>
                <a:cubicBezTo>
                  <a:pt x="18800" y="11316"/>
                  <a:pt x="18880" y="11368"/>
                  <a:pt x="18934" y="11440"/>
                </a:cubicBezTo>
                <a:cubicBezTo>
                  <a:pt x="18986" y="11512"/>
                  <a:pt x="19022" y="11608"/>
                  <a:pt x="19040" y="11734"/>
                </a:cubicBezTo>
                <a:close/>
                <a:moveTo>
                  <a:pt x="28560" y="19680"/>
                </a:moveTo>
                <a:lnTo>
                  <a:pt x="28560" y="21760"/>
                </a:lnTo>
                <a:cubicBezTo>
                  <a:pt x="28560" y="21920"/>
                  <a:pt x="27822" y="22072"/>
                  <a:pt x="26346" y="22214"/>
                </a:cubicBezTo>
                <a:cubicBezTo>
                  <a:pt x="26240" y="22480"/>
                  <a:pt x="26098" y="22738"/>
                  <a:pt x="25920" y="22986"/>
                </a:cubicBezTo>
                <a:cubicBezTo>
                  <a:pt x="26418" y="24106"/>
                  <a:pt x="26666" y="24792"/>
                  <a:pt x="26666" y="25040"/>
                </a:cubicBezTo>
                <a:cubicBezTo>
                  <a:pt x="26666" y="25076"/>
                  <a:pt x="26648" y="25112"/>
                  <a:pt x="26614" y="25146"/>
                </a:cubicBezTo>
                <a:cubicBezTo>
                  <a:pt x="25404" y="25858"/>
                  <a:pt x="24792" y="26214"/>
                  <a:pt x="24774" y="26214"/>
                </a:cubicBezTo>
                <a:cubicBezTo>
                  <a:pt x="24684" y="26214"/>
                  <a:pt x="24454" y="25974"/>
                  <a:pt x="24080" y="25494"/>
                </a:cubicBezTo>
                <a:cubicBezTo>
                  <a:pt x="23706" y="25014"/>
                  <a:pt x="23448" y="24684"/>
                  <a:pt x="23306" y="24506"/>
                </a:cubicBezTo>
                <a:cubicBezTo>
                  <a:pt x="23112" y="24524"/>
                  <a:pt x="22960" y="24534"/>
                  <a:pt x="22854" y="24534"/>
                </a:cubicBezTo>
                <a:cubicBezTo>
                  <a:pt x="22746" y="24534"/>
                  <a:pt x="22596" y="24524"/>
                  <a:pt x="22400" y="24506"/>
                </a:cubicBezTo>
                <a:cubicBezTo>
                  <a:pt x="22276" y="24702"/>
                  <a:pt x="22018" y="25032"/>
                  <a:pt x="21626" y="25494"/>
                </a:cubicBezTo>
                <a:cubicBezTo>
                  <a:pt x="21236" y="25956"/>
                  <a:pt x="21014" y="26196"/>
                  <a:pt x="20960" y="26214"/>
                </a:cubicBezTo>
                <a:cubicBezTo>
                  <a:pt x="20942" y="26214"/>
                  <a:pt x="20328" y="25858"/>
                  <a:pt x="19120" y="25146"/>
                </a:cubicBezTo>
                <a:cubicBezTo>
                  <a:pt x="19066" y="25112"/>
                  <a:pt x="19040" y="25076"/>
                  <a:pt x="19040" y="25040"/>
                </a:cubicBezTo>
                <a:cubicBezTo>
                  <a:pt x="19040" y="24792"/>
                  <a:pt x="19298" y="24106"/>
                  <a:pt x="19814" y="22986"/>
                </a:cubicBezTo>
                <a:cubicBezTo>
                  <a:pt x="19636" y="22738"/>
                  <a:pt x="19484" y="22480"/>
                  <a:pt x="19360" y="22214"/>
                </a:cubicBezTo>
                <a:cubicBezTo>
                  <a:pt x="17884" y="22072"/>
                  <a:pt x="17146" y="21920"/>
                  <a:pt x="17146" y="21760"/>
                </a:cubicBezTo>
                <a:lnTo>
                  <a:pt x="17146" y="19680"/>
                </a:lnTo>
                <a:cubicBezTo>
                  <a:pt x="17146" y="19520"/>
                  <a:pt x="17884" y="19360"/>
                  <a:pt x="19360" y="19200"/>
                </a:cubicBezTo>
                <a:cubicBezTo>
                  <a:pt x="19484" y="18916"/>
                  <a:pt x="19636" y="18658"/>
                  <a:pt x="19814" y="18426"/>
                </a:cubicBezTo>
                <a:cubicBezTo>
                  <a:pt x="19298" y="17306"/>
                  <a:pt x="19040" y="16622"/>
                  <a:pt x="19040" y="16374"/>
                </a:cubicBezTo>
                <a:cubicBezTo>
                  <a:pt x="19040" y="16338"/>
                  <a:pt x="19066" y="16302"/>
                  <a:pt x="19120" y="16266"/>
                </a:cubicBezTo>
                <a:cubicBezTo>
                  <a:pt x="19156" y="16248"/>
                  <a:pt x="19324" y="16152"/>
                  <a:pt x="19626" y="15974"/>
                </a:cubicBezTo>
                <a:cubicBezTo>
                  <a:pt x="19928" y="15796"/>
                  <a:pt x="20222" y="15626"/>
                  <a:pt x="20506" y="15466"/>
                </a:cubicBezTo>
                <a:cubicBezTo>
                  <a:pt x="20792" y="15306"/>
                  <a:pt x="20942" y="15226"/>
                  <a:pt x="20960" y="15226"/>
                </a:cubicBezTo>
                <a:cubicBezTo>
                  <a:pt x="21032" y="15226"/>
                  <a:pt x="21254" y="15458"/>
                  <a:pt x="21626" y="15920"/>
                </a:cubicBezTo>
                <a:cubicBezTo>
                  <a:pt x="22000" y="16382"/>
                  <a:pt x="22258" y="16720"/>
                  <a:pt x="22400" y="16934"/>
                </a:cubicBezTo>
                <a:cubicBezTo>
                  <a:pt x="22614" y="16916"/>
                  <a:pt x="22764" y="16906"/>
                  <a:pt x="22854" y="16906"/>
                </a:cubicBezTo>
                <a:cubicBezTo>
                  <a:pt x="22942" y="16906"/>
                  <a:pt x="23094" y="16916"/>
                  <a:pt x="23306" y="16934"/>
                </a:cubicBezTo>
                <a:cubicBezTo>
                  <a:pt x="23804" y="16222"/>
                  <a:pt x="24258" y="15662"/>
                  <a:pt x="24666" y="15254"/>
                </a:cubicBezTo>
                <a:lnTo>
                  <a:pt x="24774" y="15226"/>
                </a:lnTo>
                <a:cubicBezTo>
                  <a:pt x="24808" y="15226"/>
                  <a:pt x="25422" y="15574"/>
                  <a:pt x="26614" y="16266"/>
                </a:cubicBezTo>
                <a:cubicBezTo>
                  <a:pt x="26648" y="16302"/>
                  <a:pt x="26666" y="16338"/>
                  <a:pt x="26666" y="16374"/>
                </a:cubicBezTo>
                <a:cubicBezTo>
                  <a:pt x="26666" y="16622"/>
                  <a:pt x="26418" y="17306"/>
                  <a:pt x="25920" y="18426"/>
                </a:cubicBezTo>
                <a:cubicBezTo>
                  <a:pt x="26080" y="18658"/>
                  <a:pt x="26222" y="18916"/>
                  <a:pt x="26346" y="19200"/>
                </a:cubicBezTo>
                <a:cubicBezTo>
                  <a:pt x="27822" y="19360"/>
                  <a:pt x="28560" y="19520"/>
                  <a:pt x="28560" y="19680"/>
                </a:cubicBezTo>
                <a:close/>
                <a:moveTo>
                  <a:pt x="28560" y="4426"/>
                </a:moveTo>
                <a:lnTo>
                  <a:pt x="28560" y="6506"/>
                </a:lnTo>
                <a:cubicBezTo>
                  <a:pt x="28560" y="6666"/>
                  <a:pt x="27822" y="6826"/>
                  <a:pt x="26346" y="6986"/>
                </a:cubicBezTo>
                <a:cubicBezTo>
                  <a:pt x="26240" y="7254"/>
                  <a:pt x="26098" y="7512"/>
                  <a:pt x="25920" y="7760"/>
                </a:cubicBezTo>
                <a:cubicBezTo>
                  <a:pt x="26418" y="8880"/>
                  <a:pt x="26666" y="9564"/>
                  <a:pt x="26666" y="9814"/>
                </a:cubicBezTo>
                <a:cubicBezTo>
                  <a:pt x="26666" y="9848"/>
                  <a:pt x="26648" y="9884"/>
                  <a:pt x="26614" y="9920"/>
                </a:cubicBezTo>
                <a:cubicBezTo>
                  <a:pt x="25404" y="10614"/>
                  <a:pt x="24792" y="10960"/>
                  <a:pt x="24774" y="10960"/>
                </a:cubicBezTo>
                <a:cubicBezTo>
                  <a:pt x="24684" y="10960"/>
                  <a:pt x="24454" y="10728"/>
                  <a:pt x="24080" y="10266"/>
                </a:cubicBezTo>
                <a:cubicBezTo>
                  <a:pt x="23706" y="9804"/>
                  <a:pt x="23448" y="9466"/>
                  <a:pt x="23306" y="9254"/>
                </a:cubicBezTo>
                <a:cubicBezTo>
                  <a:pt x="23112" y="9272"/>
                  <a:pt x="22960" y="9280"/>
                  <a:pt x="22854" y="9280"/>
                </a:cubicBezTo>
                <a:cubicBezTo>
                  <a:pt x="22746" y="9280"/>
                  <a:pt x="22596" y="9272"/>
                  <a:pt x="22400" y="9254"/>
                </a:cubicBezTo>
                <a:cubicBezTo>
                  <a:pt x="22276" y="9466"/>
                  <a:pt x="22018" y="9804"/>
                  <a:pt x="21626" y="10266"/>
                </a:cubicBezTo>
                <a:cubicBezTo>
                  <a:pt x="21236" y="10728"/>
                  <a:pt x="21014" y="10960"/>
                  <a:pt x="20960" y="10960"/>
                </a:cubicBezTo>
                <a:cubicBezTo>
                  <a:pt x="20942" y="10960"/>
                  <a:pt x="20328" y="10614"/>
                  <a:pt x="19120" y="9920"/>
                </a:cubicBezTo>
                <a:cubicBezTo>
                  <a:pt x="19066" y="9884"/>
                  <a:pt x="19040" y="9848"/>
                  <a:pt x="19040" y="9814"/>
                </a:cubicBezTo>
                <a:cubicBezTo>
                  <a:pt x="19040" y="9564"/>
                  <a:pt x="19298" y="8880"/>
                  <a:pt x="19814" y="7760"/>
                </a:cubicBezTo>
                <a:cubicBezTo>
                  <a:pt x="19636" y="7512"/>
                  <a:pt x="19484" y="7254"/>
                  <a:pt x="19360" y="6986"/>
                </a:cubicBezTo>
                <a:cubicBezTo>
                  <a:pt x="17884" y="6826"/>
                  <a:pt x="17146" y="6666"/>
                  <a:pt x="17146" y="6506"/>
                </a:cubicBezTo>
                <a:lnTo>
                  <a:pt x="17146" y="4426"/>
                </a:lnTo>
                <a:cubicBezTo>
                  <a:pt x="17146" y="4266"/>
                  <a:pt x="17884" y="4116"/>
                  <a:pt x="19360" y="3974"/>
                </a:cubicBezTo>
                <a:cubicBezTo>
                  <a:pt x="19484" y="3688"/>
                  <a:pt x="19636" y="3432"/>
                  <a:pt x="19814" y="3200"/>
                </a:cubicBezTo>
                <a:cubicBezTo>
                  <a:pt x="19298" y="2080"/>
                  <a:pt x="19040" y="1396"/>
                  <a:pt x="19040" y="1146"/>
                </a:cubicBezTo>
                <a:cubicBezTo>
                  <a:pt x="19040" y="1112"/>
                  <a:pt x="19066" y="1076"/>
                  <a:pt x="19120" y="1040"/>
                </a:cubicBezTo>
                <a:cubicBezTo>
                  <a:pt x="19156" y="1022"/>
                  <a:pt x="19324" y="924"/>
                  <a:pt x="19626" y="746"/>
                </a:cubicBezTo>
                <a:cubicBezTo>
                  <a:pt x="19928" y="568"/>
                  <a:pt x="20222" y="400"/>
                  <a:pt x="20506" y="240"/>
                </a:cubicBezTo>
                <a:cubicBezTo>
                  <a:pt x="20792" y="80"/>
                  <a:pt x="20942" y="0"/>
                  <a:pt x="20960" y="0"/>
                </a:cubicBezTo>
                <a:cubicBezTo>
                  <a:pt x="21032" y="0"/>
                  <a:pt x="21254" y="232"/>
                  <a:pt x="21626" y="694"/>
                </a:cubicBezTo>
                <a:cubicBezTo>
                  <a:pt x="22000" y="1156"/>
                  <a:pt x="22258" y="1484"/>
                  <a:pt x="22400" y="1680"/>
                </a:cubicBezTo>
                <a:cubicBezTo>
                  <a:pt x="22614" y="1662"/>
                  <a:pt x="22764" y="1654"/>
                  <a:pt x="22854" y="1654"/>
                </a:cubicBezTo>
                <a:cubicBezTo>
                  <a:pt x="22942" y="1654"/>
                  <a:pt x="23094" y="1662"/>
                  <a:pt x="23306" y="1680"/>
                </a:cubicBezTo>
                <a:cubicBezTo>
                  <a:pt x="23804" y="986"/>
                  <a:pt x="24258" y="436"/>
                  <a:pt x="24666" y="26"/>
                </a:cubicBezTo>
                <a:lnTo>
                  <a:pt x="24774" y="0"/>
                </a:lnTo>
                <a:cubicBezTo>
                  <a:pt x="24808" y="0"/>
                  <a:pt x="25422" y="346"/>
                  <a:pt x="26614" y="1040"/>
                </a:cubicBezTo>
                <a:cubicBezTo>
                  <a:pt x="26648" y="1076"/>
                  <a:pt x="26666" y="1112"/>
                  <a:pt x="26666" y="1146"/>
                </a:cubicBezTo>
                <a:cubicBezTo>
                  <a:pt x="26666" y="1396"/>
                  <a:pt x="26418" y="2080"/>
                  <a:pt x="25920" y="3200"/>
                </a:cubicBezTo>
                <a:cubicBezTo>
                  <a:pt x="26080" y="3432"/>
                  <a:pt x="26222" y="3688"/>
                  <a:pt x="26346" y="3974"/>
                </a:cubicBezTo>
                <a:cubicBezTo>
                  <a:pt x="27822" y="4116"/>
                  <a:pt x="28560" y="4266"/>
                  <a:pt x="28560" y="4426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reeform 133">
            <a:extLst>
              <a:ext uri="{FF2B5EF4-FFF2-40B4-BE49-F238E27FC236}">
                <a16:creationId xmlns:a16="http://schemas.microsoft.com/office/drawing/2014/main" id="{814E6DBE-0B9C-B04C-AF63-DE04DAA7B7C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499779" y="3888523"/>
            <a:ext cx="550943" cy="548589"/>
          </a:xfrm>
          <a:custGeom>
            <a:avLst/>
            <a:gdLst>
              <a:gd name="T0" fmla="*/ 5386 w 24426"/>
              <a:gd name="T1" fmla="*/ 20000 h 24452"/>
              <a:gd name="T2" fmla="*/ 5120 w 24426"/>
              <a:gd name="T3" fmla="*/ 19332 h 24452"/>
              <a:gd name="T4" fmla="*/ 4454 w 24426"/>
              <a:gd name="T5" fmla="*/ 19066 h 24452"/>
              <a:gd name="T6" fmla="*/ 3786 w 24426"/>
              <a:gd name="T7" fmla="*/ 19332 h 24452"/>
              <a:gd name="T8" fmla="*/ 3494 w 24426"/>
              <a:gd name="T9" fmla="*/ 20000 h 24452"/>
              <a:gd name="T10" fmla="*/ 3786 w 24426"/>
              <a:gd name="T11" fmla="*/ 20666 h 24452"/>
              <a:gd name="T12" fmla="*/ 4454 w 24426"/>
              <a:gd name="T13" fmla="*/ 20960 h 24452"/>
              <a:gd name="T14" fmla="*/ 5120 w 24426"/>
              <a:gd name="T15" fmla="*/ 20666 h 24452"/>
              <a:gd name="T16" fmla="*/ 5386 w 24426"/>
              <a:gd name="T17" fmla="*/ 20000 h 24452"/>
              <a:gd name="T18" fmla="*/ 14986 w 24426"/>
              <a:gd name="T19" fmla="*/ 13760 h 24452"/>
              <a:gd name="T20" fmla="*/ 4826 w 24426"/>
              <a:gd name="T21" fmla="*/ 23920 h 24452"/>
              <a:gd name="T22" fmla="*/ 3494 w 24426"/>
              <a:gd name="T23" fmla="*/ 24452 h 24452"/>
              <a:gd name="T24" fmla="*/ 2134 w 24426"/>
              <a:gd name="T25" fmla="*/ 23920 h 24452"/>
              <a:gd name="T26" fmla="*/ 560 w 24426"/>
              <a:gd name="T27" fmla="*/ 22292 h 24452"/>
              <a:gd name="T28" fmla="*/ 0 w 24426"/>
              <a:gd name="T29" fmla="*/ 20960 h 24452"/>
              <a:gd name="T30" fmla="*/ 560 w 24426"/>
              <a:gd name="T31" fmla="*/ 19600 h 24452"/>
              <a:gd name="T32" fmla="*/ 10694 w 24426"/>
              <a:gd name="T33" fmla="*/ 9466 h 24452"/>
              <a:gd name="T34" fmla="*/ 12400 w 24426"/>
              <a:gd name="T35" fmla="*/ 12052 h 24452"/>
              <a:gd name="T36" fmla="*/ 14986 w 24426"/>
              <a:gd name="T37" fmla="*/ 13760 h 24452"/>
              <a:gd name="T38" fmla="*/ 24426 w 24426"/>
              <a:gd name="T39" fmla="*/ 7280 h 24452"/>
              <a:gd name="T40" fmla="*/ 24080 w 24426"/>
              <a:gd name="T41" fmla="*/ 8852 h 24452"/>
              <a:gd name="T42" fmla="*/ 21626 w 24426"/>
              <a:gd name="T43" fmla="*/ 12106 h 24452"/>
              <a:gd name="T44" fmla="*/ 17786 w 24426"/>
              <a:gd name="T45" fmla="*/ 13332 h 24452"/>
              <a:gd name="T46" fmla="*/ 13066 w 24426"/>
              <a:gd name="T47" fmla="*/ 11386 h 24452"/>
              <a:gd name="T48" fmla="*/ 11120 w 24426"/>
              <a:gd name="T49" fmla="*/ 6666 h 24452"/>
              <a:gd name="T50" fmla="*/ 13066 w 24426"/>
              <a:gd name="T51" fmla="*/ 1972 h 24452"/>
              <a:gd name="T52" fmla="*/ 17786 w 24426"/>
              <a:gd name="T53" fmla="*/ 0 h 24452"/>
              <a:gd name="T54" fmla="*/ 19574 w 24426"/>
              <a:gd name="T55" fmla="*/ 266 h 24452"/>
              <a:gd name="T56" fmla="*/ 21174 w 24426"/>
              <a:gd name="T57" fmla="*/ 960 h 24452"/>
              <a:gd name="T58" fmla="*/ 21414 w 24426"/>
              <a:gd name="T59" fmla="*/ 1360 h 24452"/>
              <a:gd name="T60" fmla="*/ 21174 w 24426"/>
              <a:gd name="T61" fmla="*/ 1786 h 24452"/>
              <a:gd name="T62" fmla="*/ 16826 w 24426"/>
              <a:gd name="T63" fmla="*/ 4292 h 24452"/>
              <a:gd name="T64" fmla="*/ 16826 w 24426"/>
              <a:gd name="T65" fmla="*/ 7626 h 24452"/>
              <a:gd name="T66" fmla="*/ 19706 w 24426"/>
              <a:gd name="T67" fmla="*/ 9226 h 24452"/>
              <a:gd name="T68" fmla="*/ 20880 w 24426"/>
              <a:gd name="T69" fmla="*/ 8506 h 24452"/>
              <a:gd name="T70" fmla="*/ 22880 w 24426"/>
              <a:gd name="T71" fmla="*/ 7306 h 24452"/>
              <a:gd name="T72" fmla="*/ 23946 w 24426"/>
              <a:gd name="T73" fmla="*/ 6772 h 24452"/>
              <a:gd name="T74" fmla="*/ 24294 w 24426"/>
              <a:gd name="T75" fmla="*/ 6906 h 24452"/>
              <a:gd name="T76" fmla="*/ 24426 w 24426"/>
              <a:gd name="T77" fmla="*/ 7280 h 24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4426" h="24452">
                <a:moveTo>
                  <a:pt x="5386" y="20000"/>
                </a:moveTo>
                <a:cubicBezTo>
                  <a:pt x="5386" y="19750"/>
                  <a:pt x="5298" y="19528"/>
                  <a:pt x="5120" y="19332"/>
                </a:cubicBezTo>
                <a:cubicBezTo>
                  <a:pt x="4942" y="19138"/>
                  <a:pt x="4720" y="19048"/>
                  <a:pt x="4454" y="19066"/>
                </a:cubicBezTo>
                <a:cubicBezTo>
                  <a:pt x="4186" y="19084"/>
                  <a:pt x="3964" y="19172"/>
                  <a:pt x="3786" y="19332"/>
                </a:cubicBezTo>
                <a:cubicBezTo>
                  <a:pt x="3608" y="19492"/>
                  <a:pt x="3512" y="19714"/>
                  <a:pt x="3494" y="20000"/>
                </a:cubicBezTo>
                <a:cubicBezTo>
                  <a:pt x="3476" y="20284"/>
                  <a:pt x="3574" y="20506"/>
                  <a:pt x="3786" y="20666"/>
                </a:cubicBezTo>
                <a:cubicBezTo>
                  <a:pt x="4000" y="20826"/>
                  <a:pt x="4222" y="20924"/>
                  <a:pt x="4454" y="20960"/>
                </a:cubicBezTo>
                <a:cubicBezTo>
                  <a:pt x="4684" y="20994"/>
                  <a:pt x="4906" y="20898"/>
                  <a:pt x="5120" y="20666"/>
                </a:cubicBezTo>
                <a:cubicBezTo>
                  <a:pt x="5334" y="20434"/>
                  <a:pt x="5422" y="20212"/>
                  <a:pt x="5386" y="20000"/>
                </a:cubicBezTo>
                <a:close/>
                <a:moveTo>
                  <a:pt x="14986" y="13760"/>
                </a:moveTo>
                <a:lnTo>
                  <a:pt x="4826" y="23920"/>
                </a:lnTo>
                <a:cubicBezTo>
                  <a:pt x="4454" y="24274"/>
                  <a:pt x="4008" y="24452"/>
                  <a:pt x="3494" y="24452"/>
                </a:cubicBezTo>
                <a:cubicBezTo>
                  <a:pt x="2978" y="24452"/>
                  <a:pt x="2524" y="24274"/>
                  <a:pt x="2134" y="23920"/>
                </a:cubicBezTo>
                <a:lnTo>
                  <a:pt x="560" y="22292"/>
                </a:lnTo>
                <a:cubicBezTo>
                  <a:pt x="186" y="21938"/>
                  <a:pt x="0" y="21492"/>
                  <a:pt x="0" y="20960"/>
                </a:cubicBezTo>
                <a:cubicBezTo>
                  <a:pt x="0" y="20444"/>
                  <a:pt x="186" y="19990"/>
                  <a:pt x="560" y="19600"/>
                </a:cubicBezTo>
                <a:lnTo>
                  <a:pt x="10694" y="9466"/>
                </a:lnTo>
                <a:cubicBezTo>
                  <a:pt x="11084" y="10444"/>
                  <a:pt x="11654" y="11306"/>
                  <a:pt x="12400" y="12052"/>
                </a:cubicBezTo>
                <a:cubicBezTo>
                  <a:pt x="13146" y="12800"/>
                  <a:pt x="14008" y="13368"/>
                  <a:pt x="14986" y="13760"/>
                </a:cubicBezTo>
                <a:close/>
                <a:moveTo>
                  <a:pt x="24426" y="7280"/>
                </a:moveTo>
                <a:cubicBezTo>
                  <a:pt x="24426" y="7670"/>
                  <a:pt x="24312" y="8194"/>
                  <a:pt x="24080" y="8852"/>
                </a:cubicBezTo>
                <a:cubicBezTo>
                  <a:pt x="23600" y="10186"/>
                  <a:pt x="22782" y="11270"/>
                  <a:pt x="21626" y="12106"/>
                </a:cubicBezTo>
                <a:cubicBezTo>
                  <a:pt x="20472" y="12942"/>
                  <a:pt x="19192" y="13350"/>
                  <a:pt x="17786" y="13332"/>
                </a:cubicBezTo>
                <a:cubicBezTo>
                  <a:pt x="15938" y="13332"/>
                  <a:pt x="14364" y="12684"/>
                  <a:pt x="13066" y="11386"/>
                </a:cubicBezTo>
                <a:cubicBezTo>
                  <a:pt x="11768" y="10088"/>
                  <a:pt x="11120" y="8514"/>
                  <a:pt x="11120" y="6666"/>
                </a:cubicBezTo>
                <a:cubicBezTo>
                  <a:pt x="11120" y="4818"/>
                  <a:pt x="11768" y="3252"/>
                  <a:pt x="13066" y="1972"/>
                </a:cubicBezTo>
                <a:cubicBezTo>
                  <a:pt x="14364" y="692"/>
                  <a:pt x="15938" y="34"/>
                  <a:pt x="17786" y="0"/>
                </a:cubicBezTo>
                <a:cubicBezTo>
                  <a:pt x="18356" y="0"/>
                  <a:pt x="18952" y="88"/>
                  <a:pt x="19574" y="266"/>
                </a:cubicBezTo>
                <a:cubicBezTo>
                  <a:pt x="20196" y="444"/>
                  <a:pt x="20728" y="674"/>
                  <a:pt x="21174" y="960"/>
                </a:cubicBezTo>
                <a:cubicBezTo>
                  <a:pt x="21334" y="1066"/>
                  <a:pt x="21414" y="1200"/>
                  <a:pt x="21414" y="1360"/>
                </a:cubicBezTo>
                <a:cubicBezTo>
                  <a:pt x="21414" y="1520"/>
                  <a:pt x="21334" y="1662"/>
                  <a:pt x="21174" y="1786"/>
                </a:cubicBezTo>
                <a:lnTo>
                  <a:pt x="16826" y="4292"/>
                </a:lnTo>
                <a:lnTo>
                  <a:pt x="16826" y="7626"/>
                </a:lnTo>
                <a:lnTo>
                  <a:pt x="19706" y="9226"/>
                </a:lnTo>
                <a:cubicBezTo>
                  <a:pt x="19742" y="9190"/>
                  <a:pt x="20134" y="8950"/>
                  <a:pt x="20880" y="8506"/>
                </a:cubicBezTo>
                <a:cubicBezTo>
                  <a:pt x="21626" y="8062"/>
                  <a:pt x="22294" y="7662"/>
                  <a:pt x="22880" y="7306"/>
                </a:cubicBezTo>
                <a:cubicBezTo>
                  <a:pt x="23466" y="6950"/>
                  <a:pt x="23822" y="6772"/>
                  <a:pt x="23946" y="6772"/>
                </a:cubicBezTo>
                <a:cubicBezTo>
                  <a:pt x="24088" y="6772"/>
                  <a:pt x="24204" y="6818"/>
                  <a:pt x="24294" y="6906"/>
                </a:cubicBezTo>
                <a:cubicBezTo>
                  <a:pt x="24382" y="6994"/>
                  <a:pt x="24426" y="7120"/>
                  <a:pt x="24426" y="7280"/>
                </a:cubicBez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/>
          <a:lstStyle/>
          <a:p>
            <a:r>
              <a:rPr lang="sv-SE" dirty="0" smtClean="0"/>
              <a:t>Införandemodell</a:t>
            </a:r>
            <a:endParaRPr lang="sv-SE" dirty="0"/>
          </a:p>
        </p:txBody>
      </p:sp>
      <p:sp>
        <p:nvSpPr>
          <p:cNvPr id="40" name="Textruta 13"/>
          <p:cNvSpPr txBox="1"/>
          <p:nvPr/>
        </p:nvSpPr>
        <p:spPr>
          <a:xfrm>
            <a:off x="1879156" y="4785835"/>
            <a:ext cx="1093489" cy="34375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Vårdförlopp         </a:t>
            </a:r>
            <a:r>
              <a:rPr lang="sv-SE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Så här ska vi jobba</a:t>
            </a:r>
            <a:endParaRPr lang="sv-SE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ruta 13"/>
          <p:cNvSpPr txBox="1"/>
          <p:nvPr/>
        </p:nvSpPr>
        <p:spPr>
          <a:xfrm>
            <a:off x="2997632" y="4901833"/>
            <a:ext cx="1176009" cy="34375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Nuläge     </a:t>
            </a:r>
            <a:r>
              <a:rPr lang="sv-SE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Utmaningar </a:t>
            </a:r>
            <a:r>
              <a:rPr lang="sv-S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 lösa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sv-SE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ruta 13"/>
          <p:cNvSpPr txBox="1"/>
          <p:nvPr/>
        </p:nvSpPr>
        <p:spPr>
          <a:xfrm>
            <a:off x="4154205" y="4871487"/>
            <a:ext cx="991165" cy="34375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9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Nyläge</a:t>
            </a:r>
            <a:r>
              <a:rPr lang="sv-SE" sz="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sv-SE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sv-SE" sz="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npassa arbetssätt</a:t>
            </a:r>
            <a:endParaRPr lang="sv-SE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ruta 13"/>
          <p:cNvSpPr txBox="1"/>
          <p:nvPr/>
        </p:nvSpPr>
        <p:spPr>
          <a:xfrm>
            <a:off x="5148064" y="4788385"/>
            <a:ext cx="1118855" cy="34375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Införa anpassat arbetssätt</a:t>
            </a:r>
            <a:endParaRPr lang="sv-SE" sz="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ruta 13"/>
          <p:cNvSpPr txBox="1"/>
          <p:nvPr/>
        </p:nvSpPr>
        <p:spPr>
          <a:xfrm>
            <a:off x="6300192" y="4785835"/>
            <a:ext cx="852718" cy="34375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Utvärdera</a:t>
            </a:r>
            <a:br>
              <a:rPr lang="sv-SE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”skruva”</a:t>
            </a:r>
            <a:endParaRPr lang="sv-SE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8" name="Rak koppling 47"/>
          <p:cNvCxnSpPr/>
          <p:nvPr/>
        </p:nvCxnSpPr>
        <p:spPr>
          <a:xfrm>
            <a:off x="3017066" y="4734274"/>
            <a:ext cx="0" cy="34375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koppling 49"/>
          <p:cNvCxnSpPr/>
          <p:nvPr/>
        </p:nvCxnSpPr>
        <p:spPr>
          <a:xfrm>
            <a:off x="4166940" y="4734274"/>
            <a:ext cx="0" cy="34375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k koppling 51"/>
          <p:cNvCxnSpPr/>
          <p:nvPr/>
        </p:nvCxnSpPr>
        <p:spPr>
          <a:xfrm>
            <a:off x="5176388" y="4734274"/>
            <a:ext cx="0" cy="34375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koppling 54"/>
          <p:cNvCxnSpPr/>
          <p:nvPr/>
        </p:nvCxnSpPr>
        <p:spPr>
          <a:xfrm>
            <a:off x="6229591" y="4734274"/>
            <a:ext cx="0" cy="34375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koppling 34"/>
          <p:cNvCxnSpPr/>
          <p:nvPr/>
        </p:nvCxnSpPr>
        <p:spPr>
          <a:xfrm>
            <a:off x="2966628" y="3208596"/>
            <a:ext cx="0" cy="34375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koppling 38"/>
          <p:cNvCxnSpPr/>
          <p:nvPr/>
        </p:nvCxnSpPr>
        <p:spPr>
          <a:xfrm>
            <a:off x="4166940" y="3208596"/>
            <a:ext cx="0" cy="34375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ruta 1"/>
          <p:cNvSpPr txBox="1"/>
          <p:nvPr/>
        </p:nvSpPr>
        <p:spPr>
          <a:xfrm>
            <a:off x="3250712" y="3195808"/>
            <a:ext cx="740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Månad 1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49" name="Freeform 76">
            <a:extLst>
              <a:ext uri="{FF2B5EF4-FFF2-40B4-BE49-F238E27FC236}">
                <a16:creationId xmlns:a16="http://schemas.microsoft.com/office/drawing/2014/main" id="{28A7871C-4B35-FC47-A116-D6935427EAD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015825" y="2456029"/>
            <a:ext cx="456349" cy="452253"/>
          </a:xfrm>
          <a:custGeom>
            <a:avLst/>
            <a:gdLst>
              <a:gd name="T0" fmla="*/ 15280 w 23014"/>
              <a:gd name="T1" fmla="*/ 11440 h 22880"/>
              <a:gd name="T2" fmla="*/ 14188 w 23014"/>
              <a:gd name="T3" fmla="*/ 14132 h 22880"/>
              <a:gd name="T4" fmla="*/ 11494 w 23014"/>
              <a:gd name="T5" fmla="*/ 15252 h 22880"/>
              <a:gd name="T6" fmla="*/ 8800 w 23014"/>
              <a:gd name="T7" fmla="*/ 14132 h 22880"/>
              <a:gd name="T8" fmla="*/ 7680 w 23014"/>
              <a:gd name="T9" fmla="*/ 11440 h 22880"/>
              <a:gd name="T10" fmla="*/ 8800 w 23014"/>
              <a:gd name="T11" fmla="*/ 8746 h 22880"/>
              <a:gd name="T12" fmla="*/ 11494 w 23014"/>
              <a:gd name="T13" fmla="*/ 7626 h 22880"/>
              <a:gd name="T14" fmla="*/ 14188 w 23014"/>
              <a:gd name="T15" fmla="*/ 8746 h 22880"/>
              <a:gd name="T16" fmla="*/ 15280 w 23014"/>
              <a:gd name="T17" fmla="*/ 11440 h 22880"/>
              <a:gd name="T18" fmla="*/ 17200 w 23014"/>
              <a:gd name="T19" fmla="*/ 11440 h 22880"/>
              <a:gd name="T20" fmla="*/ 15520 w 23014"/>
              <a:gd name="T21" fmla="*/ 7386 h 22880"/>
              <a:gd name="T22" fmla="*/ 11494 w 23014"/>
              <a:gd name="T23" fmla="*/ 5732 h 22880"/>
              <a:gd name="T24" fmla="*/ 7440 w 23014"/>
              <a:gd name="T25" fmla="*/ 7386 h 22880"/>
              <a:gd name="T26" fmla="*/ 5760 w 23014"/>
              <a:gd name="T27" fmla="*/ 11440 h 22880"/>
              <a:gd name="T28" fmla="*/ 7440 w 23014"/>
              <a:gd name="T29" fmla="*/ 15466 h 22880"/>
              <a:gd name="T30" fmla="*/ 11494 w 23014"/>
              <a:gd name="T31" fmla="*/ 17146 h 22880"/>
              <a:gd name="T32" fmla="*/ 15520 w 23014"/>
              <a:gd name="T33" fmla="*/ 15466 h 22880"/>
              <a:gd name="T34" fmla="*/ 17200 w 23014"/>
              <a:gd name="T35" fmla="*/ 11440 h 22880"/>
              <a:gd name="T36" fmla="*/ 19094 w 23014"/>
              <a:gd name="T37" fmla="*/ 11440 h 22880"/>
              <a:gd name="T38" fmla="*/ 16880 w 23014"/>
              <a:gd name="T39" fmla="*/ 16826 h 22880"/>
              <a:gd name="T40" fmla="*/ 11494 w 23014"/>
              <a:gd name="T41" fmla="*/ 19066 h 22880"/>
              <a:gd name="T42" fmla="*/ 6108 w 23014"/>
              <a:gd name="T43" fmla="*/ 16826 h 22880"/>
              <a:gd name="T44" fmla="*/ 3868 w 23014"/>
              <a:gd name="T45" fmla="*/ 11440 h 22880"/>
              <a:gd name="T46" fmla="*/ 6108 w 23014"/>
              <a:gd name="T47" fmla="*/ 6052 h 22880"/>
              <a:gd name="T48" fmla="*/ 11494 w 23014"/>
              <a:gd name="T49" fmla="*/ 3812 h 22880"/>
              <a:gd name="T50" fmla="*/ 16880 w 23014"/>
              <a:gd name="T51" fmla="*/ 6052 h 22880"/>
              <a:gd name="T52" fmla="*/ 19094 w 23014"/>
              <a:gd name="T53" fmla="*/ 11440 h 22880"/>
              <a:gd name="T54" fmla="*/ 21014 w 23014"/>
              <a:gd name="T55" fmla="*/ 11440 h 22880"/>
              <a:gd name="T56" fmla="*/ 20240 w 23014"/>
              <a:gd name="T57" fmla="*/ 7732 h 22880"/>
              <a:gd name="T58" fmla="*/ 18214 w 23014"/>
              <a:gd name="T59" fmla="*/ 4692 h 22880"/>
              <a:gd name="T60" fmla="*/ 15174 w 23014"/>
              <a:gd name="T61" fmla="*/ 2666 h 22880"/>
              <a:gd name="T62" fmla="*/ 11494 w 23014"/>
              <a:gd name="T63" fmla="*/ 1920 h 22880"/>
              <a:gd name="T64" fmla="*/ 7788 w 23014"/>
              <a:gd name="T65" fmla="*/ 2666 h 22880"/>
              <a:gd name="T66" fmla="*/ 4748 w 23014"/>
              <a:gd name="T67" fmla="*/ 4692 h 22880"/>
              <a:gd name="T68" fmla="*/ 2720 w 23014"/>
              <a:gd name="T69" fmla="*/ 7732 h 22880"/>
              <a:gd name="T70" fmla="*/ 1948 w 23014"/>
              <a:gd name="T71" fmla="*/ 11440 h 22880"/>
              <a:gd name="T72" fmla="*/ 2720 w 23014"/>
              <a:gd name="T73" fmla="*/ 15146 h 22880"/>
              <a:gd name="T74" fmla="*/ 4748 w 23014"/>
              <a:gd name="T75" fmla="*/ 18160 h 22880"/>
              <a:gd name="T76" fmla="*/ 7788 w 23014"/>
              <a:gd name="T77" fmla="*/ 20212 h 22880"/>
              <a:gd name="T78" fmla="*/ 11494 w 23014"/>
              <a:gd name="T79" fmla="*/ 20960 h 22880"/>
              <a:gd name="T80" fmla="*/ 15174 w 23014"/>
              <a:gd name="T81" fmla="*/ 20212 h 22880"/>
              <a:gd name="T82" fmla="*/ 18214 w 23014"/>
              <a:gd name="T83" fmla="*/ 18160 h 22880"/>
              <a:gd name="T84" fmla="*/ 20240 w 23014"/>
              <a:gd name="T85" fmla="*/ 15146 h 22880"/>
              <a:gd name="T86" fmla="*/ 21014 w 23014"/>
              <a:gd name="T87" fmla="*/ 11440 h 22880"/>
              <a:gd name="T88" fmla="*/ 22908 w 23014"/>
              <a:gd name="T89" fmla="*/ 11440 h 22880"/>
              <a:gd name="T90" fmla="*/ 21388 w 23014"/>
              <a:gd name="T91" fmla="*/ 17172 h 22880"/>
              <a:gd name="T92" fmla="*/ 17228 w 23014"/>
              <a:gd name="T93" fmla="*/ 21332 h 22880"/>
              <a:gd name="T94" fmla="*/ 11494 w 23014"/>
              <a:gd name="T95" fmla="*/ 22880 h 22880"/>
              <a:gd name="T96" fmla="*/ 5734 w 23014"/>
              <a:gd name="T97" fmla="*/ 21332 h 22880"/>
              <a:gd name="T98" fmla="*/ 1600 w 23014"/>
              <a:gd name="T99" fmla="*/ 17172 h 22880"/>
              <a:gd name="T100" fmla="*/ 54 w 23014"/>
              <a:gd name="T101" fmla="*/ 11440 h 22880"/>
              <a:gd name="T102" fmla="*/ 1600 w 23014"/>
              <a:gd name="T103" fmla="*/ 5706 h 22880"/>
              <a:gd name="T104" fmla="*/ 5734 w 23014"/>
              <a:gd name="T105" fmla="*/ 1546 h 22880"/>
              <a:gd name="T106" fmla="*/ 11494 w 23014"/>
              <a:gd name="T107" fmla="*/ 0 h 22880"/>
              <a:gd name="T108" fmla="*/ 17228 w 23014"/>
              <a:gd name="T109" fmla="*/ 1546 h 22880"/>
              <a:gd name="T110" fmla="*/ 21388 w 23014"/>
              <a:gd name="T111" fmla="*/ 5706 h 22880"/>
              <a:gd name="T112" fmla="*/ 22908 w 23014"/>
              <a:gd name="T113" fmla="*/ 11440 h 22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3014" h="22880">
                <a:moveTo>
                  <a:pt x="15280" y="11440"/>
                </a:moveTo>
                <a:cubicBezTo>
                  <a:pt x="15280" y="12488"/>
                  <a:pt x="14916" y="13386"/>
                  <a:pt x="14188" y="14132"/>
                </a:cubicBezTo>
                <a:cubicBezTo>
                  <a:pt x="13458" y="14880"/>
                  <a:pt x="12560" y="15252"/>
                  <a:pt x="11494" y="15252"/>
                </a:cubicBezTo>
                <a:cubicBezTo>
                  <a:pt x="10428" y="15252"/>
                  <a:pt x="9530" y="14880"/>
                  <a:pt x="8800" y="14132"/>
                </a:cubicBezTo>
                <a:cubicBezTo>
                  <a:pt x="8072" y="13386"/>
                  <a:pt x="7698" y="12488"/>
                  <a:pt x="7680" y="11440"/>
                </a:cubicBezTo>
                <a:cubicBezTo>
                  <a:pt x="7662" y="10390"/>
                  <a:pt x="8036" y="9492"/>
                  <a:pt x="8800" y="8746"/>
                </a:cubicBezTo>
                <a:cubicBezTo>
                  <a:pt x="9566" y="8000"/>
                  <a:pt x="10462" y="7626"/>
                  <a:pt x="11494" y="7626"/>
                </a:cubicBezTo>
                <a:cubicBezTo>
                  <a:pt x="12526" y="7626"/>
                  <a:pt x="13422" y="8000"/>
                  <a:pt x="14188" y="8746"/>
                </a:cubicBezTo>
                <a:cubicBezTo>
                  <a:pt x="14952" y="9492"/>
                  <a:pt x="15316" y="10390"/>
                  <a:pt x="15280" y="11440"/>
                </a:cubicBezTo>
                <a:close/>
                <a:moveTo>
                  <a:pt x="17200" y="11440"/>
                </a:moveTo>
                <a:cubicBezTo>
                  <a:pt x="17200" y="9858"/>
                  <a:pt x="16640" y="8506"/>
                  <a:pt x="15520" y="7386"/>
                </a:cubicBezTo>
                <a:cubicBezTo>
                  <a:pt x="14400" y="6266"/>
                  <a:pt x="13058" y="5714"/>
                  <a:pt x="11494" y="5732"/>
                </a:cubicBezTo>
                <a:cubicBezTo>
                  <a:pt x="9930" y="5750"/>
                  <a:pt x="8578" y="6302"/>
                  <a:pt x="7440" y="7386"/>
                </a:cubicBezTo>
                <a:cubicBezTo>
                  <a:pt x="6302" y="8470"/>
                  <a:pt x="5742" y="9822"/>
                  <a:pt x="5760" y="11440"/>
                </a:cubicBezTo>
                <a:cubicBezTo>
                  <a:pt x="5778" y="13058"/>
                  <a:pt x="6338" y="14400"/>
                  <a:pt x="7440" y="15466"/>
                </a:cubicBezTo>
                <a:cubicBezTo>
                  <a:pt x="8542" y="16532"/>
                  <a:pt x="9894" y="17092"/>
                  <a:pt x="11494" y="17146"/>
                </a:cubicBezTo>
                <a:cubicBezTo>
                  <a:pt x="13094" y="17200"/>
                  <a:pt x="14436" y="16640"/>
                  <a:pt x="15520" y="15466"/>
                </a:cubicBezTo>
                <a:cubicBezTo>
                  <a:pt x="16606" y="14292"/>
                  <a:pt x="17166" y="12950"/>
                  <a:pt x="17200" y="11440"/>
                </a:cubicBezTo>
                <a:close/>
                <a:moveTo>
                  <a:pt x="19094" y="11440"/>
                </a:moveTo>
                <a:cubicBezTo>
                  <a:pt x="19094" y="13538"/>
                  <a:pt x="18356" y="15332"/>
                  <a:pt x="16880" y="16826"/>
                </a:cubicBezTo>
                <a:cubicBezTo>
                  <a:pt x="15406" y="18320"/>
                  <a:pt x="13610" y="19066"/>
                  <a:pt x="11494" y="19066"/>
                </a:cubicBezTo>
                <a:cubicBezTo>
                  <a:pt x="9378" y="19066"/>
                  <a:pt x="7582" y="18320"/>
                  <a:pt x="6108" y="16826"/>
                </a:cubicBezTo>
                <a:cubicBezTo>
                  <a:pt x="4632" y="15332"/>
                  <a:pt x="3886" y="13538"/>
                  <a:pt x="3868" y="11440"/>
                </a:cubicBezTo>
                <a:cubicBezTo>
                  <a:pt x="3850" y="9342"/>
                  <a:pt x="4596" y="7546"/>
                  <a:pt x="6108" y="6052"/>
                </a:cubicBezTo>
                <a:cubicBezTo>
                  <a:pt x="7618" y="4560"/>
                  <a:pt x="9414" y="3812"/>
                  <a:pt x="11494" y="3812"/>
                </a:cubicBezTo>
                <a:cubicBezTo>
                  <a:pt x="13574" y="3812"/>
                  <a:pt x="15370" y="4560"/>
                  <a:pt x="16880" y="6052"/>
                </a:cubicBezTo>
                <a:cubicBezTo>
                  <a:pt x="18392" y="7546"/>
                  <a:pt x="19130" y="9342"/>
                  <a:pt x="19094" y="11440"/>
                </a:cubicBezTo>
                <a:close/>
                <a:moveTo>
                  <a:pt x="21014" y="11440"/>
                </a:moveTo>
                <a:cubicBezTo>
                  <a:pt x="21014" y="10142"/>
                  <a:pt x="20756" y="8906"/>
                  <a:pt x="20240" y="7732"/>
                </a:cubicBezTo>
                <a:cubicBezTo>
                  <a:pt x="19726" y="6560"/>
                  <a:pt x="19050" y="5546"/>
                  <a:pt x="18214" y="4692"/>
                </a:cubicBezTo>
                <a:cubicBezTo>
                  <a:pt x="17378" y="3840"/>
                  <a:pt x="16366" y="3164"/>
                  <a:pt x="15174" y="2666"/>
                </a:cubicBezTo>
                <a:cubicBezTo>
                  <a:pt x="13982" y="2168"/>
                  <a:pt x="12756" y="1920"/>
                  <a:pt x="11494" y="1920"/>
                </a:cubicBezTo>
                <a:cubicBezTo>
                  <a:pt x="10232" y="1920"/>
                  <a:pt x="8996" y="2168"/>
                  <a:pt x="7788" y="2666"/>
                </a:cubicBezTo>
                <a:cubicBezTo>
                  <a:pt x="6578" y="3164"/>
                  <a:pt x="5566" y="3840"/>
                  <a:pt x="4748" y="4692"/>
                </a:cubicBezTo>
                <a:cubicBezTo>
                  <a:pt x="3930" y="5546"/>
                  <a:pt x="3254" y="6560"/>
                  <a:pt x="2720" y="7732"/>
                </a:cubicBezTo>
                <a:cubicBezTo>
                  <a:pt x="2188" y="8906"/>
                  <a:pt x="1930" y="10142"/>
                  <a:pt x="1948" y="11440"/>
                </a:cubicBezTo>
                <a:cubicBezTo>
                  <a:pt x="1966" y="12738"/>
                  <a:pt x="2222" y="13972"/>
                  <a:pt x="2720" y="15146"/>
                </a:cubicBezTo>
                <a:cubicBezTo>
                  <a:pt x="3218" y="16320"/>
                  <a:pt x="3894" y="17324"/>
                  <a:pt x="4748" y="18160"/>
                </a:cubicBezTo>
                <a:cubicBezTo>
                  <a:pt x="5600" y="18994"/>
                  <a:pt x="6614" y="19680"/>
                  <a:pt x="7788" y="20212"/>
                </a:cubicBezTo>
                <a:cubicBezTo>
                  <a:pt x="8960" y="20746"/>
                  <a:pt x="10196" y="20994"/>
                  <a:pt x="11494" y="20960"/>
                </a:cubicBezTo>
                <a:cubicBezTo>
                  <a:pt x="12792" y="20924"/>
                  <a:pt x="14018" y="20674"/>
                  <a:pt x="15174" y="20212"/>
                </a:cubicBezTo>
                <a:cubicBezTo>
                  <a:pt x="16330" y="19750"/>
                  <a:pt x="17342" y="19066"/>
                  <a:pt x="18214" y="18160"/>
                </a:cubicBezTo>
                <a:cubicBezTo>
                  <a:pt x="19086" y="17252"/>
                  <a:pt x="19760" y="16248"/>
                  <a:pt x="20240" y="15146"/>
                </a:cubicBezTo>
                <a:cubicBezTo>
                  <a:pt x="20720" y="14044"/>
                  <a:pt x="20978" y="12808"/>
                  <a:pt x="21014" y="11440"/>
                </a:cubicBezTo>
                <a:close/>
                <a:moveTo>
                  <a:pt x="22908" y="11440"/>
                </a:moveTo>
                <a:cubicBezTo>
                  <a:pt x="22908" y="13520"/>
                  <a:pt x="22400" y="15430"/>
                  <a:pt x="21388" y="17172"/>
                </a:cubicBezTo>
                <a:cubicBezTo>
                  <a:pt x="20374" y="18914"/>
                  <a:pt x="18988" y="20302"/>
                  <a:pt x="17228" y="21332"/>
                </a:cubicBezTo>
                <a:cubicBezTo>
                  <a:pt x="15468" y="22364"/>
                  <a:pt x="13556" y="22880"/>
                  <a:pt x="11494" y="22880"/>
                </a:cubicBezTo>
                <a:cubicBezTo>
                  <a:pt x="9432" y="22880"/>
                  <a:pt x="7512" y="22364"/>
                  <a:pt x="5734" y="21332"/>
                </a:cubicBezTo>
                <a:cubicBezTo>
                  <a:pt x="3956" y="20302"/>
                  <a:pt x="2578" y="18914"/>
                  <a:pt x="1600" y="17172"/>
                </a:cubicBezTo>
                <a:cubicBezTo>
                  <a:pt x="622" y="15430"/>
                  <a:pt x="108" y="13520"/>
                  <a:pt x="54" y="11440"/>
                </a:cubicBezTo>
                <a:cubicBezTo>
                  <a:pt x="0" y="9360"/>
                  <a:pt x="516" y="7448"/>
                  <a:pt x="1600" y="5706"/>
                </a:cubicBezTo>
                <a:cubicBezTo>
                  <a:pt x="2686" y="3964"/>
                  <a:pt x="4062" y="2578"/>
                  <a:pt x="5734" y="1546"/>
                </a:cubicBezTo>
                <a:cubicBezTo>
                  <a:pt x="7406" y="514"/>
                  <a:pt x="9326" y="0"/>
                  <a:pt x="11494" y="0"/>
                </a:cubicBezTo>
                <a:cubicBezTo>
                  <a:pt x="13662" y="0"/>
                  <a:pt x="15574" y="514"/>
                  <a:pt x="17228" y="1546"/>
                </a:cubicBezTo>
                <a:cubicBezTo>
                  <a:pt x="18880" y="2578"/>
                  <a:pt x="20268" y="3964"/>
                  <a:pt x="21388" y="5706"/>
                </a:cubicBezTo>
                <a:cubicBezTo>
                  <a:pt x="22508" y="7448"/>
                  <a:pt x="23014" y="9360"/>
                  <a:pt x="22908" y="11440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9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Ett stöd i vardagen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874E-1F82-4AC8-B011-5B5930F86B49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Det är inte något helt nytt vi ska införa. </a:t>
            </a:r>
          </a:p>
          <a:p>
            <a:r>
              <a:rPr lang="sv-SE" dirty="0"/>
              <a:t>Det ska vara lätt att göra rätt. </a:t>
            </a:r>
          </a:p>
          <a:p>
            <a:r>
              <a:rPr lang="sv-SE" dirty="0" smtClean="0"/>
              <a:t>Vårdförloppen </a:t>
            </a:r>
            <a:r>
              <a:rPr lang="sv-SE" dirty="0"/>
              <a:t>ska ge en mer jämlik, effektiv och kvalitativt bättre vård. </a:t>
            </a:r>
          </a:p>
          <a:p>
            <a:r>
              <a:rPr lang="sv-SE" dirty="0" smtClean="0"/>
              <a:t>Patientens egen </a:t>
            </a:r>
            <a:r>
              <a:rPr lang="sv-SE" dirty="0"/>
              <a:t>kunskap, kraft och förmåga ska tas tillvara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Vi finns som stöd vid er implementeringen på kliniken och vårdcentralen...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8043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Tack!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144-0DA9-4215-A0D0-A24906892CBC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Personcentrerade och sammanhållna vårdförlopp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Mer information: </a:t>
            </a:r>
            <a:r>
              <a:rPr lang="sv-SE" dirty="0" smtClean="0">
                <a:hlinkClick r:id="rId3"/>
              </a:rPr>
              <a:t>folkhalsaochsjukvard@rjl.se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Kontakt: </a:t>
            </a:r>
            <a:r>
              <a:rPr lang="sv-SE" dirty="0" smtClean="0">
                <a:hlinkClick r:id="rId4"/>
              </a:rPr>
              <a:t>marita.sandqvist@rjl.se</a:t>
            </a:r>
            <a:r>
              <a:rPr lang="sv-SE" dirty="0" smtClean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350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968758" y="1320181"/>
            <a:ext cx="8046404" cy="648000"/>
          </a:xfrm>
        </p:spPr>
        <p:txBody>
          <a:bodyPr>
            <a:normAutofit/>
          </a:bodyPr>
          <a:lstStyle/>
          <a:p>
            <a:r>
              <a:rPr lang="sv-SE" dirty="0" smtClean="0"/>
              <a:t>Processorientering för SVF och PSVF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C43F9A-23CB-4E2E-8CC8-00F6AC07BC86}" type="datetime1">
              <a:rPr kumimoji="0" lang="sv-S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2020-09-28</a:t>
            </a:fld>
            <a:endParaRPr kumimoji="0" lang="sv-SE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sv-SE">
                <a:solidFill>
                  <a:srgbClr val="8D0017"/>
                </a:solidFill>
              </a:rPr>
              <a:t>Personcentrerade och sammanhållna vårdförlopp</a:t>
            </a:r>
            <a:endParaRPr lang="sv-SE" dirty="0">
              <a:solidFill>
                <a:srgbClr val="8D0017"/>
              </a:solidFill>
            </a:endParaRPr>
          </a:p>
        </p:txBody>
      </p:sp>
      <p:pic>
        <p:nvPicPr>
          <p:cNvPr id="7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097" y="2545060"/>
            <a:ext cx="7272808" cy="1928897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8" name="Rektangel med rundade hörn 7"/>
          <p:cNvSpPr/>
          <p:nvPr/>
        </p:nvSpPr>
        <p:spPr>
          <a:xfrm>
            <a:off x="2815139" y="2428586"/>
            <a:ext cx="5343530" cy="2016224"/>
          </a:xfrm>
          <a:prstGeom prst="round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C00000"/>
              </a:solidFill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2884397" y="2457733"/>
            <a:ext cx="3528208" cy="2016224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/>
          <p:cNvSpPr txBox="1"/>
          <p:nvPr/>
        </p:nvSpPr>
        <p:spPr>
          <a:xfrm>
            <a:off x="1044000" y="4905215"/>
            <a:ext cx="4628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sv-SE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/>
              </a:rPr>
              <a:t>Blått: Standardiserat vårdförlopp (SVF)</a:t>
            </a:r>
          </a:p>
          <a:p>
            <a:pPr defTabSz="685800">
              <a:defRPr/>
            </a:pPr>
            <a:r>
              <a:rPr lang="sv-SE" sz="1400" b="1" dirty="0" smtClean="0">
                <a:solidFill>
                  <a:srgbClr val="C00000"/>
                </a:solidFill>
                <a:latin typeface="Calibri" panose="020F0502020204030204"/>
              </a:rPr>
              <a:t>Rött: Personcentrerat och sammanhållet vårdförlopp (PSVF)</a:t>
            </a:r>
            <a:endParaRPr lang="sv-SE" sz="1400" b="1" dirty="0">
              <a:solidFill>
                <a:srgbClr val="C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0373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Varför behövs vårdförloppen?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631B-33D7-4697-A910-2557613435BA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971662" y="2492896"/>
            <a:ext cx="7272338" cy="2664000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Nästan </a:t>
            </a:r>
            <a:r>
              <a:rPr lang="sv-SE" b="1" dirty="0" smtClean="0">
                <a:solidFill>
                  <a:srgbClr val="C00000"/>
                </a:solidFill>
              </a:rPr>
              <a:t>halva </a:t>
            </a:r>
            <a:r>
              <a:rPr lang="sv-SE" b="1" dirty="0">
                <a:solidFill>
                  <a:srgbClr val="C00000"/>
                </a:solidFill>
              </a:rPr>
              <a:t>Sveriges befolkning </a:t>
            </a:r>
            <a:r>
              <a:rPr lang="sv-SE" dirty="0"/>
              <a:t>har en kronisk </a:t>
            </a:r>
            <a:r>
              <a:rPr lang="sv-SE" dirty="0" smtClean="0"/>
              <a:t>sjukdom.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Var</a:t>
            </a:r>
            <a:r>
              <a:rPr lang="sv-SE" b="1" dirty="0"/>
              <a:t> </a:t>
            </a:r>
            <a:r>
              <a:rPr lang="sv-SE" b="1" dirty="0">
                <a:solidFill>
                  <a:srgbClr val="C00000"/>
                </a:solidFill>
              </a:rPr>
              <a:t>femte person under 20 år </a:t>
            </a:r>
            <a:r>
              <a:rPr lang="sv-SE" dirty="0"/>
              <a:t>har minst en kronisk </a:t>
            </a:r>
            <a:r>
              <a:rPr lang="sv-SE" dirty="0" smtClean="0"/>
              <a:t>sjukdom.</a:t>
            </a:r>
          </a:p>
          <a:p>
            <a:endParaRPr lang="sv-SE" dirty="0"/>
          </a:p>
          <a:p>
            <a:r>
              <a:rPr lang="sv-SE" dirty="0" smtClean="0"/>
              <a:t>En </a:t>
            </a:r>
            <a:r>
              <a:rPr lang="sv-SE" dirty="0"/>
              <a:t>fjärdedel av befolkningen har </a:t>
            </a:r>
            <a:r>
              <a:rPr lang="sv-SE" b="1" dirty="0">
                <a:solidFill>
                  <a:srgbClr val="C00000"/>
                </a:solidFill>
              </a:rPr>
              <a:t>mer än </a:t>
            </a:r>
            <a:r>
              <a:rPr lang="sv-SE" b="1" dirty="0" smtClean="0">
                <a:solidFill>
                  <a:srgbClr val="C00000"/>
                </a:solidFill>
              </a:rPr>
              <a:t/>
            </a:r>
            <a:br>
              <a:rPr lang="sv-SE" b="1" dirty="0" smtClean="0">
                <a:solidFill>
                  <a:srgbClr val="C00000"/>
                </a:solidFill>
              </a:rPr>
            </a:br>
            <a:r>
              <a:rPr lang="sv-SE" b="1" dirty="0" smtClean="0">
                <a:solidFill>
                  <a:srgbClr val="C00000"/>
                </a:solidFill>
              </a:rPr>
              <a:t>en kronisk </a:t>
            </a:r>
            <a:r>
              <a:rPr lang="sv-SE" b="1" dirty="0">
                <a:solidFill>
                  <a:srgbClr val="C00000"/>
                </a:solidFill>
              </a:rPr>
              <a:t>sjukdom. </a:t>
            </a:r>
            <a:endParaRPr lang="sv-SE" b="1" dirty="0" smtClean="0">
              <a:solidFill>
                <a:srgbClr val="C00000"/>
              </a:solidFill>
            </a:endParaRPr>
          </a:p>
          <a:p>
            <a:endParaRPr lang="sv-SE" b="1" dirty="0" smtClean="0">
              <a:solidFill>
                <a:srgbClr val="C00000"/>
              </a:solidFill>
            </a:endParaRPr>
          </a:p>
          <a:p>
            <a:endParaRPr lang="sv-SE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76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92D63A13-301B-4C13-9545-894AA48F5F3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think-cell Slide" r:id="rId6" imgW="592" imgH="591" progId="TCLayout.ActiveDocument.1">
                  <p:embed/>
                </p:oleObj>
              </mc:Choice>
              <mc:Fallback>
                <p:oleObj name="think-cell Slide" r:id="rId6" imgW="592" imgH="591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92D63A13-301B-4C13-9545-894AA48F5F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" name="Rectangle 150" hidden="1">
            <a:extLst>
              <a:ext uri="{FF2B5EF4-FFF2-40B4-BE49-F238E27FC236}">
                <a16:creationId xmlns:a16="http://schemas.microsoft.com/office/drawing/2014/main" id="{46169973-4F2C-4CE5-8C29-479F7FB3A78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857250"/>
            <a:ext cx="119063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lang="sv-SE" sz="2700" b="1" dirty="0">
              <a:solidFill>
                <a:prstClr val="white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5C45ED64-6280-4181-B856-C5116173F02F}"/>
              </a:ext>
            </a:extLst>
          </p:cNvPr>
          <p:cNvSpPr/>
          <p:nvPr/>
        </p:nvSpPr>
        <p:spPr>
          <a:xfrm>
            <a:off x="0" y="857250"/>
            <a:ext cx="4116446" cy="6000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sv-SE" sz="135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150" name="Title 5">
            <a:extLst>
              <a:ext uri="{FF2B5EF4-FFF2-40B4-BE49-F238E27FC236}">
                <a16:creationId xmlns:a16="http://schemas.microsoft.com/office/drawing/2014/main" id="{A5077BC4-0258-4008-8287-DF138AD5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997" y="1664827"/>
            <a:ext cx="3522284" cy="3852405"/>
          </a:xfrm>
        </p:spPr>
        <p:txBody>
          <a:bodyPr>
            <a:noAutofit/>
          </a:bodyPr>
          <a:lstStyle/>
          <a:p>
            <a:pPr algn="ctr"/>
            <a:r>
              <a:rPr lang="sv-SE" sz="2400" b="1" dirty="0" smtClean="0">
                <a:solidFill>
                  <a:schemeClr val="tx1"/>
                </a:solidFill>
              </a:rPr>
              <a:t>Syftet är att öka  </a:t>
            </a:r>
            <a:r>
              <a:rPr lang="sv-SE" sz="2400" b="1" i="1" dirty="0" smtClean="0">
                <a:solidFill>
                  <a:srgbClr val="C00000"/>
                </a:solidFill>
              </a:rPr>
              <a:t>jämlikhet,</a:t>
            </a:r>
            <a:r>
              <a:rPr lang="sv-SE" sz="2400" b="1" dirty="0" smtClean="0">
                <a:solidFill>
                  <a:srgbClr val="C00000"/>
                </a:solidFill>
              </a:rPr>
              <a:t> </a:t>
            </a:r>
            <a:r>
              <a:rPr lang="sv-SE" sz="2400" b="1" i="1" dirty="0" smtClean="0">
                <a:solidFill>
                  <a:srgbClr val="C00000"/>
                </a:solidFill>
              </a:rPr>
              <a:t>effektivitet och</a:t>
            </a:r>
            <a:r>
              <a:rPr lang="sv-SE" sz="2400" b="1" dirty="0" smtClean="0">
                <a:solidFill>
                  <a:srgbClr val="C00000"/>
                </a:solidFill>
              </a:rPr>
              <a:t> </a:t>
            </a:r>
            <a:r>
              <a:rPr lang="sv-SE" sz="2400" b="1" i="1" dirty="0" smtClean="0">
                <a:solidFill>
                  <a:srgbClr val="C00000"/>
                </a:solidFill>
              </a:rPr>
              <a:t>kvalitet</a:t>
            </a:r>
            <a:r>
              <a:rPr lang="sv-SE" sz="2400" b="1" dirty="0" smtClean="0">
                <a:solidFill>
                  <a:srgbClr val="C00000"/>
                </a:solidFill>
              </a:rPr>
              <a:t> </a:t>
            </a:r>
            <a:br>
              <a:rPr lang="sv-SE" sz="2400" b="1" dirty="0" smtClean="0">
                <a:solidFill>
                  <a:srgbClr val="C00000"/>
                </a:solidFill>
              </a:rPr>
            </a:br>
            <a:r>
              <a:rPr lang="sv-SE" sz="2400" b="1" dirty="0" smtClean="0">
                <a:solidFill>
                  <a:schemeClr val="tx1"/>
                </a:solidFill>
              </a:rPr>
              <a:t>i vården genom </a:t>
            </a:r>
            <a:r>
              <a:rPr lang="sv-SE" sz="2400" b="1" dirty="0">
                <a:solidFill>
                  <a:schemeClr val="tx1"/>
                </a:solidFill>
              </a:rPr>
              <a:t>personcentrerade </a:t>
            </a:r>
            <a:r>
              <a:rPr lang="sv-SE" sz="2400" b="1" dirty="0" smtClean="0">
                <a:solidFill>
                  <a:schemeClr val="tx1"/>
                </a:solidFill>
              </a:rPr>
              <a:t/>
            </a:r>
            <a:br>
              <a:rPr lang="sv-SE" sz="2400" b="1" dirty="0" smtClean="0">
                <a:solidFill>
                  <a:schemeClr val="tx1"/>
                </a:solidFill>
              </a:rPr>
            </a:br>
            <a:r>
              <a:rPr lang="sv-SE" sz="2400" b="1" dirty="0" smtClean="0">
                <a:solidFill>
                  <a:schemeClr val="tx1"/>
                </a:solidFill>
              </a:rPr>
              <a:t>och </a:t>
            </a:r>
            <a:r>
              <a:rPr lang="sv-SE" sz="2400" b="1" dirty="0">
                <a:solidFill>
                  <a:schemeClr val="tx1"/>
                </a:solidFill>
              </a:rPr>
              <a:t>sammanhållna vårdförlopp</a:t>
            </a:r>
            <a:br>
              <a:rPr lang="sv-SE" sz="2400" b="1" dirty="0">
                <a:solidFill>
                  <a:schemeClr val="tx1"/>
                </a:solidFill>
              </a:rPr>
            </a:br>
            <a:r>
              <a:rPr lang="sv-SE" sz="2400" b="1" dirty="0">
                <a:solidFill>
                  <a:schemeClr val="tx1"/>
                </a:solidFill>
              </a:rPr>
              <a:t/>
            </a:r>
            <a:br>
              <a:rPr lang="sv-SE" sz="2400" b="1" dirty="0">
                <a:solidFill>
                  <a:schemeClr val="tx1"/>
                </a:solidFill>
              </a:rPr>
            </a:br>
            <a:r>
              <a:rPr lang="sv-SE" sz="2400" b="1" dirty="0">
                <a:solidFill>
                  <a:schemeClr val="tx1"/>
                </a:solidFill>
              </a:rPr>
              <a:t>Vår framgång räknas </a:t>
            </a:r>
            <a:r>
              <a:rPr lang="sv-SE" sz="2400" b="1" dirty="0" smtClean="0">
                <a:solidFill>
                  <a:schemeClr val="tx1"/>
                </a:solidFill>
              </a:rPr>
              <a:t/>
            </a:r>
            <a:br>
              <a:rPr lang="sv-SE" sz="2400" b="1" dirty="0" smtClean="0">
                <a:solidFill>
                  <a:schemeClr val="tx1"/>
                </a:solidFill>
              </a:rPr>
            </a:br>
            <a:r>
              <a:rPr lang="sv-SE" sz="2400" b="1" dirty="0" smtClean="0">
                <a:solidFill>
                  <a:schemeClr val="tx1"/>
                </a:solidFill>
              </a:rPr>
              <a:t>i </a:t>
            </a:r>
            <a:r>
              <a:rPr lang="sv-SE" sz="2400" b="1" dirty="0">
                <a:solidFill>
                  <a:schemeClr val="tx1"/>
                </a:solidFill>
              </a:rPr>
              <a:t>liv och jämlik hälsa</a:t>
            </a:r>
          </a:p>
        </p:txBody>
      </p:sp>
      <p:grpSp>
        <p:nvGrpSpPr>
          <p:cNvPr id="4" name="Grupp 3"/>
          <p:cNvGrpSpPr/>
          <p:nvPr/>
        </p:nvGrpSpPr>
        <p:grpSpPr>
          <a:xfrm>
            <a:off x="4851336" y="1945419"/>
            <a:ext cx="3556536" cy="3283781"/>
            <a:chOff x="4851336" y="1873411"/>
            <a:chExt cx="3556536" cy="3283781"/>
          </a:xfrm>
        </p:grpSpPr>
        <p:grpSp>
          <p:nvGrpSpPr>
            <p:cNvPr id="240" name="Group 10">
              <a:extLst>
                <a:ext uri="{FF2B5EF4-FFF2-40B4-BE49-F238E27FC236}">
                  <a16:creationId xmlns:a16="http://schemas.microsoft.com/office/drawing/2014/main" id="{6363B2B5-015A-40C9-85C3-FE3FC783AA03}"/>
                </a:ext>
              </a:extLst>
            </p:cNvPr>
            <p:cNvGrpSpPr/>
            <p:nvPr/>
          </p:nvGrpSpPr>
          <p:grpSpPr>
            <a:xfrm>
              <a:off x="4851336" y="1873411"/>
              <a:ext cx="3556536" cy="3283781"/>
              <a:chOff x="2848299" y="885635"/>
              <a:chExt cx="4742048" cy="4378374"/>
            </a:xfrm>
          </p:grpSpPr>
          <p:pic>
            <p:nvPicPr>
              <p:cNvPr id="242" name="Graphic 40">
                <a:extLst>
                  <a:ext uri="{FF2B5EF4-FFF2-40B4-BE49-F238E27FC236}">
                    <a16:creationId xmlns:a16="http://schemas.microsoft.com/office/drawing/2014/main" id="{D56A4F0C-E91B-419F-87E1-70F1E65E5A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4802963" y="2266858"/>
                <a:ext cx="1660970" cy="1660971"/>
              </a:xfrm>
              <a:prstGeom prst="rect">
                <a:avLst/>
              </a:prstGeom>
            </p:spPr>
          </p:pic>
          <p:sp>
            <p:nvSpPr>
              <p:cNvPr id="243" name="Freeform: Shape 16">
                <a:extLst>
                  <a:ext uri="{FF2B5EF4-FFF2-40B4-BE49-F238E27FC236}">
                    <a16:creationId xmlns:a16="http://schemas.microsoft.com/office/drawing/2014/main" id="{33C4B2D2-1AB9-40FC-8846-43BAF3A20C82}"/>
                  </a:ext>
                </a:extLst>
              </p:cNvPr>
              <p:cNvSpPr/>
              <p:nvPr/>
            </p:nvSpPr>
            <p:spPr>
              <a:xfrm flipH="1" flipV="1">
                <a:off x="6468242" y="1347118"/>
                <a:ext cx="433100" cy="444635"/>
              </a:xfrm>
              <a:custGeom>
                <a:avLst/>
                <a:gdLst>
                  <a:gd name="connsiteX0" fmla="*/ 166426 w 362014"/>
                  <a:gd name="connsiteY0" fmla="*/ 389216 h 389216"/>
                  <a:gd name="connsiteX1" fmla="*/ 121451 w 362014"/>
                  <a:gd name="connsiteY1" fmla="*/ 355584 h 389216"/>
                  <a:gd name="connsiteX2" fmla="*/ 2667 w 362014"/>
                  <a:gd name="connsiteY2" fmla="*/ 247625 h 389216"/>
                  <a:gd name="connsiteX3" fmla="*/ 0 w 362014"/>
                  <a:gd name="connsiteY3" fmla="*/ 34848 h 389216"/>
                  <a:gd name="connsiteX4" fmla="*/ 205116 w 362014"/>
                  <a:gd name="connsiteY4" fmla="*/ 0 h 389216"/>
                  <a:gd name="connsiteX5" fmla="*/ 210901 w 362014"/>
                  <a:gd name="connsiteY5" fmla="*/ 6365 h 389216"/>
                  <a:gd name="connsiteX6" fmla="*/ 324337 w 362014"/>
                  <a:gd name="connsiteY6" fmla="*/ 109463 h 389216"/>
                  <a:gd name="connsiteX7" fmla="*/ 362014 w 362014"/>
                  <a:gd name="connsiteY7" fmla="*/ 137637 h 389216"/>
                  <a:gd name="connsiteX8" fmla="*/ 163695 w 362014"/>
                  <a:gd name="connsiteY8" fmla="*/ 171330 h 389216"/>
                  <a:gd name="connsiteX9" fmla="*/ 166426 w 362014"/>
                  <a:gd name="connsiteY9" fmla="*/ 389216 h 389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2014" h="389216">
                    <a:moveTo>
                      <a:pt x="166426" y="389216"/>
                    </a:moveTo>
                    <a:lnTo>
                      <a:pt x="121451" y="355584"/>
                    </a:lnTo>
                    <a:lnTo>
                      <a:pt x="2667" y="247625"/>
                    </a:lnTo>
                    <a:lnTo>
                      <a:pt x="0" y="34848"/>
                    </a:lnTo>
                    <a:lnTo>
                      <a:pt x="205116" y="0"/>
                    </a:lnTo>
                    <a:lnTo>
                      <a:pt x="210901" y="6365"/>
                    </a:lnTo>
                    <a:cubicBezTo>
                      <a:pt x="247034" y="42499"/>
                      <a:pt x="284891" y="76909"/>
                      <a:pt x="324337" y="109463"/>
                    </a:cubicBezTo>
                    <a:lnTo>
                      <a:pt x="362014" y="137637"/>
                    </a:lnTo>
                    <a:lnTo>
                      <a:pt x="163695" y="171330"/>
                    </a:lnTo>
                    <a:lnTo>
                      <a:pt x="166426" y="389216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685800">
                  <a:defRPr/>
                </a:pPr>
                <a:endParaRPr lang="sv-SE" sz="1500" b="1">
                  <a:solidFill>
                    <a:srgbClr val="000000"/>
                  </a:solidFill>
                  <a:latin typeface="Garamond"/>
                </a:endParaRPr>
              </a:p>
            </p:txBody>
          </p:sp>
          <p:sp>
            <p:nvSpPr>
              <p:cNvPr id="244" name="Freeform: Shape 18">
                <a:extLst>
                  <a:ext uri="{FF2B5EF4-FFF2-40B4-BE49-F238E27FC236}">
                    <a16:creationId xmlns:a16="http://schemas.microsoft.com/office/drawing/2014/main" id="{67B9B291-DA91-48D1-98D7-4BCAEACF4177}"/>
                  </a:ext>
                </a:extLst>
              </p:cNvPr>
              <p:cNvSpPr/>
              <p:nvPr/>
            </p:nvSpPr>
            <p:spPr>
              <a:xfrm flipH="1" flipV="1">
                <a:off x="7053017" y="3546098"/>
                <a:ext cx="440735" cy="447169"/>
              </a:xfrm>
              <a:custGeom>
                <a:avLst/>
                <a:gdLst>
                  <a:gd name="connsiteX0" fmla="*/ 293967 w 368396"/>
                  <a:gd name="connsiteY0" fmla="*/ 391435 h 391435"/>
                  <a:gd name="connsiteX1" fmla="*/ 199478 w 368396"/>
                  <a:gd name="connsiteY1" fmla="*/ 195053 h 391435"/>
                  <a:gd name="connsiteX2" fmla="*/ 0 w 368396"/>
                  <a:gd name="connsiteY2" fmla="*/ 255168 h 391435"/>
                  <a:gd name="connsiteX3" fmla="*/ 5414 w 368396"/>
                  <a:gd name="connsiteY3" fmla="*/ 234112 h 391435"/>
                  <a:gd name="connsiteX4" fmla="*/ 67016 w 368396"/>
                  <a:gd name="connsiteY4" fmla="*/ 65805 h 391435"/>
                  <a:gd name="connsiteX5" fmla="*/ 285374 w 368396"/>
                  <a:gd name="connsiteY5" fmla="*/ 0 h 391435"/>
                  <a:gd name="connsiteX6" fmla="*/ 368396 w 368396"/>
                  <a:gd name="connsiteY6" fmla="*/ 172548 h 391435"/>
                  <a:gd name="connsiteX7" fmla="*/ 363746 w 368396"/>
                  <a:gd name="connsiteY7" fmla="*/ 182200 h 391435"/>
                  <a:gd name="connsiteX8" fmla="*/ 310031 w 368396"/>
                  <a:gd name="connsiteY8" fmla="*/ 328960 h 391435"/>
                  <a:gd name="connsiteX9" fmla="*/ 293967 w 368396"/>
                  <a:gd name="connsiteY9" fmla="*/ 391435 h 391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8396" h="391435">
                    <a:moveTo>
                      <a:pt x="293967" y="391435"/>
                    </a:moveTo>
                    <a:lnTo>
                      <a:pt x="199478" y="195053"/>
                    </a:lnTo>
                    <a:lnTo>
                      <a:pt x="0" y="255168"/>
                    </a:lnTo>
                    <a:lnTo>
                      <a:pt x="5414" y="234112"/>
                    </a:lnTo>
                    <a:lnTo>
                      <a:pt x="67016" y="65805"/>
                    </a:lnTo>
                    <a:lnTo>
                      <a:pt x="285374" y="0"/>
                    </a:lnTo>
                    <a:lnTo>
                      <a:pt x="368396" y="172548"/>
                    </a:lnTo>
                    <a:lnTo>
                      <a:pt x="363746" y="182200"/>
                    </a:lnTo>
                    <a:cubicBezTo>
                      <a:pt x="343538" y="229977"/>
                      <a:pt x="325588" y="278942"/>
                      <a:pt x="310031" y="328960"/>
                    </a:cubicBezTo>
                    <a:lnTo>
                      <a:pt x="293967" y="391435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685800">
                  <a:defRPr/>
                </a:pPr>
                <a:endParaRPr lang="sv-SE" sz="1500" b="1">
                  <a:solidFill>
                    <a:srgbClr val="000000"/>
                  </a:solidFill>
                  <a:latin typeface="Garamond"/>
                </a:endParaRPr>
              </a:p>
            </p:txBody>
          </p:sp>
          <p:sp>
            <p:nvSpPr>
              <p:cNvPr id="245" name="Freeform: Shape 19">
                <a:extLst>
                  <a:ext uri="{FF2B5EF4-FFF2-40B4-BE49-F238E27FC236}">
                    <a16:creationId xmlns:a16="http://schemas.microsoft.com/office/drawing/2014/main" id="{DC326EBE-C63A-4D8A-87B2-7D7A9E9C61C1}"/>
                  </a:ext>
                </a:extLst>
              </p:cNvPr>
              <p:cNvSpPr/>
              <p:nvPr/>
            </p:nvSpPr>
            <p:spPr>
              <a:xfrm flipH="1" flipV="1">
                <a:off x="5042739" y="4891686"/>
                <a:ext cx="419954" cy="372323"/>
              </a:xfrm>
              <a:custGeom>
                <a:avLst/>
                <a:gdLst>
                  <a:gd name="connsiteX0" fmla="*/ 0 w 351026"/>
                  <a:gd name="connsiteY0" fmla="*/ 325918 h 325918"/>
                  <a:gd name="connsiteX1" fmla="*/ 137898 w 351026"/>
                  <a:gd name="connsiteY1" fmla="*/ 164678 h 325918"/>
                  <a:gd name="connsiteX2" fmla="*/ 2891 w 351026"/>
                  <a:gd name="connsiteY2" fmla="*/ 6818 h 325918"/>
                  <a:gd name="connsiteX3" fmla="*/ 137897 w 351026"/>
                  <a:gd name="connsiteY3" fmla="*/ 0 h 325918"/>
                  <a:gd name="connsiteX4" fmla="*/ 213451 w 351026"/>
                  <a:gd name="connsiteY4" fmla="*/ 3815 h 325918"/>
                  <a:gd name="connsiteX5" fmla="*/ 351026 w 351026"/>
                  <a:gd name="connsiteY5" fmla="*/ 164678 h 325918"/>
                  <a:gd name="connsiteX6" fmla="*/ 215723 w 351026"/>
                  <a:gd name="connsiteY6" fmla="*/ 322885 h 325918"/>
                  <a:gd name="connsiteX7" fmla="*/ 137898 w 351026"/>
                  <a:gd name="connsiteY7" fmla="*/ 318955 h 325918"/>
                  <a:gd name="connsiteX8" fmla="*/ 0 w 351026"/>
                  <a:gd name="connsiteY8" fmla="*/ 325918 h 325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51026" h="325918">
                    <a:moveTo>
                      <a:pt x="0" y="325918"/>
                    </a:moveTo>
                    <a:lnTo>
                      <a:pt x="137898" y="164678"/>
                    </a:lnTo>
                    <a:lnTo>
                      <a:pt x="2891" y="6818"/>
                    </a:lnTo>
                    <a:lnTo>
                      <a:pt x="137897" y="0"/>
                    </a:lnTo>
                    <a:lnTo>
                      <a:pt x="213451" y="3815"/>
                    </a:lnTo>
                    <a:lnTo>
                      <a:pt x="351026" y="164678"/>
                    </a:lnTo>
                    <a:lnTo>
                      <a:pt x="215723" y="322885"/>
                    </a:lnTo>
                    <a:lnTo>
                      <a:pt x="137898" y="318955"/>
                    </a:lnTo>
                    <a:lnTo>
                      <a:pt x="0" y="325918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685800">
                  <a:defRPr/>
                </a:pPr>
                <a:endParaRPr lang="sv-SE" sz="1500" b="1">
                  <a:solidFill>
                    <a:srgbClr val="000000"/>
                  </a:solidFill>
                  <a:latin typeface="Garamond"/>
                </a:endParaRPr>
              </a:p>
            </p:txBody>
          </p:sp>
          <p:sp>
            <p:nvSpPr>
              <p:cNvPr id="246" name="Freeform: Shape 20">
                <a:extLst>
                  <a:ext uri="{FF2B5EF4-FFF2-40B4-BE49-F238E27FC236}">
                    <a16:creationId xmlns:a16="http://schemas.microsoft.com/office/drawing/2014/main" id="{1749DB3C-2D94-44BE-979F-A538A0495CC4}"/>
                  </a:ext>
                </a:extLst>
              </p:cNvPr>
              <p:cNvSpPr/>
              <p:nvPr/>
            </p:nvSpPr>
            <p:spPr>
              <a:xfrm flipH="1" flipV="1">
                <a:off x="6655949" y="1508870"/>
                <a:ext cx="934398" cy="2261571"/>
              </a:xfrm>
              <a:custGeom>
                <a:avLst/>
                <a:gdLst>
                  <a:gd name="connsiteX0" fmla="*/ 578583 w 781032"/>
                  <a:gd name="connsiteY0" fmla="*/ 1979694 h 1979694"/>
                  <a:gd name="connsiteX1" fmla="*/ 561281 w 781032"/>
                  <a:gd name="connsiteY1" fmla="*/ 1963969 h 1979694"/>
                  <a:gd name="connsiteX2" fmla="*/ 0 w 781032"/>
                  <a:gd name="connsiteY2" fmla="*/ 608918 h 1979694"/>
                  <a:gd name="connsiteX3" fmla="*/ 38933 w 781032"/>
                  <a:gd name="connsiteY3" fmla="*/ 222710 h 1979694"/>
                  <a:gd name="connsiteX4" fmla="*/ 80740 w 781032"/>
                  <a:gd name="connsiteY4" fmla="*/ 60115 h 1979694"/>
                  <a:gd name="connsiteX5" fmla="*/ 280218 w 781032"/>
                  <a:gd name="connsiteY5" fmla="*/ 0 h 1979694"/>
                  <a:gd name="connsiteX6" fmla="*/ 374707 w 781032"/>
                  <a:gd name="connsiteY6" fmla="*/ 196382 h 1979694"/>
                  <a:gd name="connsiteX7" fmla="*/ 351409 w 781032"/>
                  <a:gd name="connsiteY7" fmla="*/ 286991 h 1979694"/>
                  <a:gd name="connsiteX8" fmla="*/ 318956 w 781032"/>
                  <a:gd name="connsiteY8" fmla="*/ 608918 h 1979694"/>
                  <a:gd name="connsiteX9" fmla="*/ 683719 w 781032"/>
                  <a:gd name="connsiteY9" fmla="*/ 1624998 h 1979694"/>
                  <a:gd name="connsiteX10" fmla="*/ 781032 w 781032"/>
                  <a:gd name="connsiteY10" fmla="*/ 1732069 h 1979694"/>
                  <a:gd name="connsiteX11" fmla="*/ 575916 w 781032"/>
                  <a:gd name="connsiteY11" fmla="*/ 1766917 h 1979694"/>
                  <a:gd name="connsiteX12" fmla="*/ 578583 w 781032"/>
                  <a:gd name="connsiteY12" fmla="*/ 1979694 h 1979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81032" h="1979694">
                    <a:moveTo>
                      <a:pt x="578583" y="1979694"/>
                    </a:moveTo>
                    <a:lnTo>
                      <a:pt x="561281" y="1963969"/>
                    </a:lnTo>
                    <a:cubicBezTo>
                      <a:pt x="214493" y="1617182"/>
                      <a:pt x="0" y="1138099"/>
                      <a:pt x="0" y="608918"/>
                    </a:cubicBezTo>
                    <a:cubicBezTo>
                      <a:pt x="0" y="476623"/>
                      <a:pt x="13406" y="347459"/>
                      <a:pt x="38933" y="222710"/>
                    </a:cubicBezTo>
                    <a:lnTo>
                      <a:pt x="80740" y="60115"/>
                    </a:lnTo>
                    <a:lnTo>
                      <a:pt x="280218" y="0"/>
                    </a:lnTo>
                    <a:lnTo>
                      <a:pt x="374707" y="196382"/>
                    </a:lnTo>
                    <a:lnTo>
                      <a:pt x="351409" y="286991"/>
                    </a:lnTo>
                    <a:cubicBezTo>
                      <a:pt x="330131" y="390976"/>
                      <a:pt x="318956" y="498642"/>
                      <a:pt x="318956" y="608918"/>
                    </a:cubicBezTo>
                    <a:cubicBezTo>
                      <a:pt x="318956" y="994884"/>
                      <a:pt x="455844" y="1348877"/>
                      <a:pt x="683719" y="1624998"/>
                    </a:cubicBezTo>
                    <a:lnTo>
                      <a:pt x="781032" y="1732069"/>
                    </a:lnTo>
                    <a:lnTo>
                      <a:pt x="575916" y="1766917"/>
                    </a:lnTo>
                    <a:lnTo>
                      <a:pt x="578583" y="1979694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685800">
                  <a:defRPr/>
                </a:pPr>
                <a:endParaRPr lang="sv-SE" sz="1500" b="1">
                  <a:solidFill>
                    <a:srgbClr val="000000"/>
                  </a:solidFill>
                  <a:latin typeface="Garamond"/>
                </a:endParaRPr>
              </a:p>
            </p:txBody>
          </p:sp>
          <p:sp>
            <p:nvSpPr>
              <p:cNvPr id="247" name="Freeform: Shape 21">
                <a:extLst>
                  <a:ext uri="{FF2B5EF4-FFF2-40B4-BE49-F238E27FC236}">
                    <a16:creationId xmlns:a16="http://schemas.microsoft.com/office/drawing/2014/main" id="{49784F96-78B1-4EE7-8245-3AB36C13B924}"/>
                  </a:ext>
                </a:extLst>
              </p:cNvPr>
              <p:cNvSpPr/>
              <p:nvPr/>
            </p:nvSpPr>
            <p:spPr>
              <a:xfrm flipH="1" flipV="1">
                <a:off x="3300117" y="3835337"/>
                <a:ext cx="1907204" cy="1420879"/>
              </a:xfrm>
              <a:custGeom>
                <a:avLst/>
                <a:gdLst>
                  <a:gd name="connsiteX0" fmla="*/ 1569409 w 1670637"/>
                  <a:gd name="connsiteY0" fmla="*/ 1303599 h 1303599"/>
                  <a:gd name="connsiteX1" fmla="*/ 1365193 w 1670637"/>
                  <a:gd name="connsiteY1" fmla="*/ 1226183 h 1303599"/>
                  <a:gd name="connsiteX2" fmla="*/ 1329029 w 1670637"/>
                  <a:gd name="connsiteY2" fmla="*/ 1151112 h 1303599"/>
                  <a:gd name="connsiteX3" fmla="*/ 87770 w 1670637"/>
                  <a:gd name="connsiteY3" fmla="*/ 323387 h 1303599"/>
                  <a:gd name="connsiteX4" fmla="*/ 2272 w 1670637"/>
                  <a:gd name="connsiteY4" fmla="*/ 319070 h 1303599"/>
                  <a:gd name="connsiteX5" fmla="*/ 137575 w 1670637"/>
                  <a:gd name="connsiteY5" fmla="*/ 160863 h 1303599"/>
                  <a:gd name="connsiteX6" fmla="*/ 0 w 1670637"/>
                  <a:gd name="connsiteY6" fmla="*/ 0 h 1303599"/>
                  <a:gd name="connsiteX7" fmla="*/ 120380 w 1670637"/>
                  <a:gd name="connsiteY7" fmla="*/ 6079 h 1303599"/>
                  <a:gd name="connsiteX8" fmla="*/ 1609487 w 1670637"/>
                  <a:gd name="connsiteY8" fmla="*/ 999079 h 1303599"/>
                  <a:gd name="connsiteX9" fmla="*/ 1670637 w 1670637"/>
                  <a:gd name="connsiteY9" fmla="*/ 1126019 h 1303599"/>
                  <a:gd name="connsiteX10" fmla="*/ 1569409 w 1670637"/>
                  <a:gd name="connsiteY10" fmla="*/ 1303599 h 13035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670637" h="1303599">
                    <a:moveTo>
                      <a:pt x="1569409" y="1303599"/>
                    </a:moveTo>
                    <a:lnTo>
                      <a:pt x="1365193" y="1226183"/>
                    </a:lnTo>
                    <a:lnTo>
                      <a:pt x="1329029" y="1151112"/>
                    </a:lnTo>
                    <a:cubicBezTo>
                      <a:pt x="1083122" y="698437"/>
                      <a:pt x="624761" y="377922"/>
                      <a:pt x="87770" y="323387"/>
                    </a:cubicBezTo>
                    <a:lnTo>
                      <a:pt x="2272" y="319070"/>
                    </a:lnTo>
                    <a:lnTo>
                      <a:pt x="137575" y="160863"/>
                    </a:lnTo>
                    <a:lnTo>
                      <a:pt x="0" y="0"/>
                    </a:lnTo>
                    <a:lnTo>
                      <a:pt x="120380" y="6079"/>
                    </a:lnTo>
                    <a:cubicBezTo>
                      <a:pt x="764595" y="71503"/>
                      <a:pt x="1314478" y="456017"/>
                      <a:pt x="1609487" y="999079"/>
                    </a:cubicBezTo>
                    <a:lnTo>
                      <a:pt x="1670637" y="1126019"/>
                    </a:lnTo>
                    <a:lnTo>
                      <a:pt x="1569409" y="1303599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285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685800">
                  <a:defRPr/>
                </a:pPr>
                <a:endParaRPr lang="sv-SE" sz="1500" b="1">
                  <a:solidFill>
                    <a:srgbClr val="000000"/>
                  </a:solidFill>
                  <a:latin typeface="Garamond"/>
                </a:endParaRPr>
              </a:p>
            </p:txBody>
          </p:sp>
          <p:sp>
            <p:nvSpPr>
              <p:cNvPr id="248" name="Freeform: Shape 22">
                <a:extLst>
                  <a:ext uri="{FF2B5EF4-FFF2-40B4-BE49-F238E27FC236}">
                    <a16:creationId xmlns:a16="http://schemas.microsoft.com/office/drawing/2014/main" id="{1FA592B2-7854-49AD-B896-606331813152}"/>
                  </a:ext>
                </a:extLst>
              </p:cNvPr>
              <p:cNvSpPr/>
              <p:nvPr/>
            </p:nvSpPr>
            <p:spPr>
              <a:xfrm flipH="1" flipV="1">
                <a:off x="5297716" y="3796150"/>
                <a:ext cx="2115861" cy="1460070"/>
              </a:xfrm>
              <a:custGeom>
                <a:avLst/>
                <a:gdLst>
                  <a:gd name="connsiteX0" fmla="*/ 301380 w 1768577"/>
                  <a:gd name="connsiteY0" fmla="*/ 1278091 h 1278091"/>
                  <a:gd name="connsiteX1" fmla="*/ 218358 w 1768577"/>
                  <a:gd name="connsiteY1" fmla="*/ 1105543 h 1278091"/>
                  <a:gd name="connsiteX2" fmla="*/ 0 w 1768577"/>
                  <a:gd name="connsiteY2" fmla="*/ 1171348 h 1278091"/>
                  <a:gd name="connsiteX3" fmla="*/ 2839 w 1768577"/>
                  <a:gd name="connsiteY3" fmla="*/ 1163591 h 1278091"/>
                  <a:gd name="connsiteX4" fmla="*/ 1572642 w 1768577"/>
                  <a:gd name="connsiteY4" fmla="*/ 3076 h 1278091"/>
                  <a:gd name="connsiteX5" fmla="*/ 1633570 w 1768577"/>
                  <a:gd name="connsiteY5" fmla="*/ 0 h 1278091"/>
                  <a:gd name="connsiteX6" fmla="*/ 1768577 w 1768577"/>
                  <a:gd name="connsiteY6" fmla="*/ 157860 h 1278091"/>
                  <a:gd name="connsiteX7" fmla="*/ 1630679 w 1768577"/>
                  <a:gd name="connsiteY7" fmla="*/ 319100 h 1278091"/>
                  <a:gd name="connsiteX8" fmla="*/ 1605254 w 1768577"/>
                  <a:gd name="connsiteY8" fmla="*/ 320384 h 1278091"/>
                  <a:gd name="connsiteX9" fmla="*/ 363995 w 1768577"/>
                  <a:gd name="connsiteY9" fmla="*/ 1148109 h 1278091"/>
                  <a:gd name="connsiteX10" fmla="*/ 301380 w 1768577"/>
                  <a:gd name="connsiteY10" fmla="*/ 1278091 h 1278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68577" h="1278091">
                    <a:moveTo>
                      <a:pt x="301380" y="1278091"/>
                    </a:moveTo>
                    <a:lnTo>
                      <a:pt x="218358" y="1105543"/>
                    </a:lnTo>
                    <a:lnTo>
                      <a:pt x="0" y="1171348"/>
                    </a:lnTo>
                    <a:lnTo>
                      <a:pt x="2839" y="1163591"/>
                    </a:lnTo>
                    <a:cubicBezTo>
                      <a:pt x="269511" y="533108"/>
                      <a:pt x="864006" y="75042"/>
                      <a:pt x="1572642" y="3076"/>
                    </a:cubicBezTo>
                    <a:lnTo>
                      <a:pt x="1633570" y="0"/>
                    </a:lnTo>
                    <a:lnTo>
                      <a:pt x="1768577" y="157860"/>
                    </a:lnTo>
                    <a:lnTo>
                      <a:pt x="1630679" y="319100"/>
                    </a:lnTo>
                    <a:lnTo>
                      <a:pt x="1605254" y="320384"/>
                    </a:lnTo>
                    <a:cubicBezTo>
                      <a:pt x="1068263" y="374919"/>
                      <a:pt x="609903" y="695434"/>
                      <a:pt x="363995" y="1148109"/>
                    </a:cubicBezTo>
                    <a:lnTo>
                      <a:pt x="301380" y="1278091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685800">
                  <a:defRPr/>
                </a:pPr>
                <a:endParaRPr lang="sv-SE" sz="1500" b="1">
                  <a:solidFill>
                    <a:srgbClr val="000000"/>
                  </a:solidFill>
                  <a:latin typeface="Garamond"/>
                </a:endParaRPr>
              </a:p>
            </p:txBody>
          </p:sp>
          <p:sp>
            <p:nvSpPr>
              <p:cNvPr id="249" name="Freeform: Shape 24">
                <a:extLst>
                  <a:ext uri="{FF2B5EF4-FFF2-40B4-BE49-F238E27FC236}">
                    <a16:creationId xmlns:a16="http://schemas.microsoft.com/office/drawing/2014/main" id="{0EB413C3-A625-4314-A59A-0EA117E99938}"/>
                  </a:ext>
                </a:extLst>
              </p:cNvPr>
              <p:cNvSpPr/>
              <p:nvPr/>
            </p:nvSpPr>
            <p:spPr>
              <a:xfrm flipH="1" flipV="1">
                <a:off x="3794769" y="885635"/>
                <a:ext cx="2910734" cy="818434"/>
              </a:xfrm>
              <a:custGeom>
                <a:avLst/>
                <a:gdLst>
                  <a:gd name="connsiteX0" fmla="*/ 1176721 w 2432985"/>
                  <a:gd name="connsiteY0" fmla="*/ 716426 h 716426"/>
                  <a:gd name="connsiteX1" fmla="*/ 105282 w 2432985"/>
                  <a:gd name="connsiteY1" fmla="*/ 389147 h 716426"/>
                  <a:gd name="connsiteX2" fmla="*/ 2731 w 2432985"/>
                  <a:gd name="connsiteY2" fmla="*/ 312461 h 716426"/>
                  <a:gd name="connsiteX3" fmla="*/ 0 w 2432985"/>
                  <a:gd name="connsiteY3" fmla="*/ 94575 h 716426"/>
                  <a:gd name="connsiteX4" fmla="*/ 198319 w 2432985"/>
                  <a:gd name="connsiteY4" fmla="*/ 60882 h 716426"/>
                  <a:gd name="connsiteX5" fmla="*/ 283613 w 2432985"/>
                  <a:gd name="connsiteY5" fmla="*/ 124664 h 716426"/>
                  <a:gd name="connsiteX6" fmla="*/ 1176722 w 2432985"/>
                  <a:gd name="connsiteY6" fmla="*/ 397471 h 716426"/>
                  <a:gd name="connsiteX7" fmla="*/ 2192802 w 2432985"/>
                  <a:gd name="connsiteY7" fmla="*/ 32708 h 716426"/>
                  <a:gd name="connsiteX8" fmla="*/ 2228791 w 2432985"/>
                  <a:gd name="connsiteY8" fmla="*/ 0 h 716426"/>
                  <a:gd name="connsiteX9" fmla="*/ 2226160 w 2432985"/>
                  <a:gd name="connsiteY9" fmla="*/ 209791 h 716426"/>
                  <a:gd name="connsiteX10" fmla="*/ 2432985 w 2432985"/>
                  <a:gd name="connsiteY10" fmla="*/ 244929 h 716426"/>
                  <a:gd name="connsiteX11" fmla="*/ 2395686 w 2432985"/>
                  <a:gd name="connsiteY11" fmla="*/ 278829 h 716426"/>
                  <a:gd name="connsiteX12" fmla="*/ 1176721 w 2432985"/>
                  <a:gd name="connsiteY12" fmla="*/ 716426 h 7164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432985" h="716426">
                    <a:moveTo>
                      <a:pt x="1176721" y="716426"/>
                    </a:moveTo>
                    <a:cubicBezTo>
                      <a:pt x="779836" y="716426"/>
                      <a:pt x="411130" y="595774"/>
                      <a:pt x="105282" y="389147"/>
                    </a:cubicBezTo>
                    <a:lnTo>
                      <a:pt x="2731" y="312461"/>
                    </a:lnTo>
                    <a:lnTo>
                      <a:pt x="0" y="94575"/>
                    </a:lnTo>
                    <a:lnTo>
                      <a:pt x="198319" y="60882"/>
                    </a:lnTo>
                    <a:lnTo>
                      <a:pt x="283613" y="124664"/>
                    </a:lnTo>
                    <a:cubicBezTo>
                      <a:pt x="538556" y="296900"/>
                      <a:pt x="845894" y="397471"/>
                      <a:pt x="1176722" y="397471"/>
                    </a:cubicBezTo>
                    <a:cubicBezTo>
                      <a:pt x="1562688" y="397471"/>
                      <a:pt x="1916681" y="260583"/>
                      <a:pt x="2192802" y="32708"/>
                    </a:cubicBezTo>
                    <a:lnTo>
                      <a:pt x="2228791" y="0"/>
                    </a:lnTo>
                    <a:lnTo>
                      <a:pt x="2226160" y="209791"/>
                    </a:lnTo>
                    <a:lnTo>
                      <a:pt x="2432985" y="244929"/>
                    </a:lnTo>
                    <a:lnTo>
                      <a:pt x="2395686" y="278829"/>
                    </a:lnTo>
                    <a:cubicBezTo>
                      <a:pt x="2064431" y="552205"/>
                      <a:pt x="1639754" y="716426"/>
                      <a:pt x="1176721" y="716426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685800">
                  <a:defRPr/>
                </a:pPr>
                <a:endParaRPr lang="sv-SE" sz="1500" b="1">
                  <a:solidFill>
                    <a:srgbClr val="000000"/>
                  </a:solidFill>
                  <a:latin typeface="Garamond"/>
                </a:endParaRPr>
              </a:p>
            </p:txBody>
          </p:sp>
          <p:sp>
            <p:nvSpPr>
              <p:cNvPr id="250" name="Freeform: Shape 25">
                <a:extLst>
                  <a:ext uri="{FF2B5EF4-FFF2-40B4-BE49-F238E27FC236}">
                    <a16:creationId xmlns:a16="http://schemas.microsoft.com/office/drawing/2014/main" id="{90403126-F545-493B-850A-0BA1CD16F10D}"/>
                  </a:ext>
                </a:extLst>
              </p:cNvPr>
              <p:cNvSpPr/>
              <p:nvPr/>
            </p:nvSpPr>
            <p:spPr>
              <a:xfrm rot="4348631" flipH="1" flipV="1">
                <a:off x="3765252" y="1313715"/>
                <a:ext cx="456058" cy="431977"/>
              </a:xfrm>
              <a:custGeom>
                <a:avLst/>
                <a:gdLst>
                  <a:gd name="connsiteX0" fmla="*/ 276330 w 381204"/>
                  <a:gd name="connsiteY0" fmla="*/ 378137 h 378137"/>
                  <a:gd name="connsiteX1" fmla="*/ 82287 w 381204"/>
                  <a:gd name="connsiteY1" fmla="*/ 304578 h 378137"/>
                  <a:gd name="connsiteX2" fmla="*/ 31101 w 381204"/>
                  <a:gd name="connsiteY2" fmla="*/ 164727 h 378137"/>
                  <a:gd name="connsiteX3" fmla="*/ 0 w 381204"/>
                  <a:gd name="connsiteY3" fmla="*/ 100164 h 378137"/>
                  <a:gd name="connsiteX4" fmla="*/ 204216 w 381204"/>
                  <a:gd name="connsiteY4" fmla="*/ 177580 h 378137"/>
                  <a:gd name="connsiteX5" fmla="*/ 305444 w 381204"/>
                  <a:gd name="connsiteY5" fmla="*/ 0 h 378137"/>
                  <a:gd name="connsiteX6" fmla="*/ 324990 w 381204"/>
                  <a:gd name="connsiteY6" fmla="*/ 40575 h 378137"/>
                  <a:gd name="connsiteX7" fmla="*/ 381204 w 381204"/>
                  <a:gd name="connsiteY7" fmla="*/ 194161 h 378137"/>
                  <a:gd name="connsiteX8" fmla="*/ 276330 w 381204"/>
                  <a:gd name="connsiteY8" fmla="*/ 378137 h 378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1204" h="378137">
                    <a:moveTo>
                      <a:pt x="276330" y="378137"/>
                    </a:moveTo>
                    <a:lnTo>
                      <a:pt x="82287" y="304578"/>
                    </a:lnTo>
                    <a:lnTo>
                      <a:pt x="31101" y="164727"/>
                    </a:lnTo>
                    <a:lnTo>
                      <a:pt x="0" y="100164"/>
                    </a:lnTo>
                    <a:lnTo>
                      <a:pt x="204216" y="177580"/>
                    </a:lnTo>
                    <a:lnTo>
                      <a:pt x="305444" y="0"/>
                    </a:lnTo>
                    <a:lnTo>
                      <a:pt x="324990" y="40575"/>
                    </a:lnTo>
                    <a:lnTo>
                      <a:pt x="381204" y="194161"/>
                    </a:lnTo>
                    <a:lnTo>
                      <a:pt x="276330" y="378137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685800">
                  <a:defRPr/>
                </a:pPr>
                <a:endParaRPr lang="sv-SE" sz="1500" b="1">
                  <a:solidFill>
                    <a:srgbClr val="000000"/>
                  </a:solidFill>
                  <a:latin typeface="Garamond"/>
                </a:endParaRPr>
              </a:p>
            </p:txBody>
          </p:sp>
          <p:sp>
            <p:nvSpPr>
              <p:cNvPr id="251" name="Freeform: Shape 26">
                <a:extLst>
                  <a:ext uri="{FF2B5EF4-FFF2-40B4-BE49-F238E27FC236}">
                    <a16:creationId xmlns:a16="http://schemas.microsoft.com/office/drawing/2014/main" id="{6C966DA2-6935-48D1-AB37-A172974C5CF3}"/>
                  </a:ext>
                </a:extLst>
              </p:cNvPr>
              <p:cNvSpPr/>
              <p:nvPr/>
            </p:nvSpPr>
            <p:spPr>
              <a:xfrm rot="4348631" flipH="1" flipV="1">
                <a:off x="2536735" y="1882359"/>
                <a:ext cx="2057196" cy="1434067"/>
              </a:xfrm>
              <a:custGeom>
                <a:avLst/>
                <a:gdLst>
                  <a:gd name="connsiteX0" fmla="*/ 1569409 w 1670637"/>
                  <a:gd name="connsiteY0" fmla="*/ 1303599 h 1303599"/>
                  <a:gd name="connsiteX1" fmla="*/ 1365193 w 1670637"/>
                  <a:gd name="connsiteY1" fmla="*/ 1226183 h 1303599"/>
                  <a:gd name="connsiteX2" fmla="*/ 1329029 w 1670637"/>
                  <a:gd name="connsiteY2" fmla="*/ 1151112 h 1303599"/>
                  <a:gd name="connsiteX3" fmla="*/ 87770 w 1670637"/>
                  <a:gd name="connsiteY3" fmla="*/ 323387 h 1303599"/>
                  <a:gd name="connsiteX4" fmla="*/ 2272 w 1670637"/>
                  <a:gd name="connsiteY4" fmla="*/ 319070 h 1303599"/>
                  <a:gd name="connsiteX5" fmla="*/ 137575 w 1670637"/>
                  <a:gd name="connsiteY5" fmla="*/ 160863 h 1303599"/>
                  <a:gd name="connsiteX6" fmla="*/ 0 w 1670637"/>
                  <a:gd name="connsiteY6" fmla="*/ 0 h 1303599"/>
                  <a:gd name="connsiteX7" fmla="*/ 120380 w 1670637"/>
                  <a:gd name="connsiteY7" fmla="*/ 6079 h 1303599"/>
                  <a:gd name="connsiteX8" fmla="*/ 1609487 w 1670637"/>
                  <a:gd name="connsiteY8" fmla="*/ 999079 h 1303599"/>
                  <a:gd name="connsiteX9" fmla="*/ 1670637 w 1670637"/>
                  <a:gd name="connsiteY9" fmla="*/ 1126019 h 1303599"/>
                  <a:gd name="connsiteX10" fmla="*/ 1569409 w 1670637"/>
                  <a:gd name="connsiteY10" fmla="*/ 1303599 h 13035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670637" h="1303599">
                    <a:moveTo>
                      <a:pt x="1569409" y="1303599"/>
                    </a:moveTo>
                    <a:lnTo>
                      <a:pt x="1365193" y="1226183"/>
                    </a:lnTo>
                    <a:lnTo>
                      <a:pt x="1329029" y="1151112"/>
                    </a:lnTo>
                    <a:cubicBezTo>
                      <a:pt x="1083122" y="698437"/>
                      <a:pt x="624761" y="377922"/>
                      <a:pt x="87770" y="323387"/>
                    </a:cubicBezTo>
                    <a:lnTo>
                      <a:pt x="2272" y="319070"/>
                    </a:lnTo>
                    <a:lnTo>
                      <a:pt x="137575" y="160863"/>
                    </a:lnTo>
                    <a:lnTo>
                      <a:pt x="0" y="0"/>
                    </a:lnTo>
                    <a:lnTo>
                      <a:pt x="120380" y="6079"/>
                    </a:lnTo>
                    <a:cubicBezTo>
                      <a:pt x="764595" y="71503"/>
                      <a:pt x="1314478" y="456017"/>
                      <a:pt x="1609487" y="999079"/>
                    </a:cubicBezTo>
                    <a:lnTo>
                      <a:pt x="1670637" y="1126019"/>
                    </a:lnTo>
                    <a:lnTo>
                      <a:pt x="1569409" y="1303599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685800">
                  <a:defRPr/>
                </a:pPr>
                <a:endParaRPr lang="sv-SE" sz="1500" b="1">
                  <a:solidFill>
                    <a:srgbClr val="000000"/>
                  </a:solidFill>
                  <a:latin typeface="Garamond"/>
                </a:endParaRPr>
              </a:p>
            </p:txBody>
          </p:sp>
          <p:grpSp>
            <p:nvGrpSpPr>
              <p:cNvPr id="252" name="Group 68">
                <a:extLst>
                  <a:ext uri="{FF2B5EF4-FFF2-40B4-BE49-F238E27FC236}">
                    <a16:creationId xmlns:a16="http://schemas.microsoft.com/office/drawing/2014/main" id="{244401A3-734E-425D-A81F-7459298A25C1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477388" y="1816056"/>
                <a:ext cx="874248" cy="2063427"/>
                <a:chOff x="3363016" y="1579159"/>
                <a:chExt cx="1746210" cy="4121493"/>
              </a:xfrm>
              <a:solidFill>
                <a:srgbClr val="92D050"/>
              </a:solidFill>
            </p:grpSpPr>
            <p:sp>
              <p:nvSpPr>
                <p:cNvPr id="255" name="Freeform 8">
                  <a:extLst>
                    <a:ext uri="{FF2B5EF4-FFF2-40B4-BE49-F238E27FC236}">
                      <a16:creationId xmlns:a16="http://schemas.microsoft.com/office/drawing/2014/main" id="{E7D54980-D129-4E4D-AB81-D336B3728E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29871" y="5351133"/>
                  <a:ext cx="358098" cy="349519"/>
                </a:xfrm>
                <a:custGeom>
                  <a:avLst/>
                  <a:gdLst/>
                  <a:ahLst/>
                  <a:cxnLst>
                    <a:cxn ang="0">
                      <a:pos x="743" y="75"/>
                    </a:cxn>
                    <a:cxn ang="0">
                      <a:pos x="817" y="25"/>
                    </a:cxn>
                    <a:cxn ang="0">
                      <a:pos x="867" y="25"/>
                    </a:cxn>
                    <a:cxn ang="0">
                      <a:pos x="1015" y="50"/>
                    </a:cxn>
                    <a:cxn ang="0">
                      <a:pos x="1015" y="125"/>
                    </a:cxn>
                    <a:cxn ang="0">
                      <a:pos x="1015" y="249"/>
                    </a:cxn>
                    <a:cxn ang="0">
                      <a:pos x="1089" y="299"/>
                    </a:cxn>
                    <a:cxn ang="0">
                      <a:pos x="1089" y="423"/>
                    </a:cxn>
                    <a:cxn ang="0">
                      <a:pos x="1015" y="523"/>
                    </a:cxn>
                    <a:cxn ang="0">
                      <a:pos x="941" y="598"/>
                    </a:cxn>
                    <a:cxn ang="0">
                      <a:pos x="891" y="797"/>
                    </a:cxn>
                    <a:cxn ang="0">
                      <a:pos x="966" y="896"/>
                    </a:cxn>
                    <a:cxn ang="0">
                      <a:pos x="916" y="1021"/>
                    </a:cxn>
                    <a:cxn ang="0">
                      <a:pos x="817" y="1070"/>
                    </a:cxn>
                    <a:cxn ang="0">
                      <a:pos x="718" y="1021"/>
                    </a:cxn>
                    <a:cxn ang="0">
                      <a:pos x="619" y="1045"/>
                    </a:cxn>
                    <a:cxn ang="0">
                      <a:pos x="495" y="1070"/>
                    </a:cxn>
                    <a:cxn ang="0">
                      <a:pos x="446" y="1095"/>
                    </a:cxn>
                    <a:cxn ang="0">
                      <a:pos x="396" y="1095"/>
                    </a:cxn>
                    <a:cxn ang="0">
                      <a:pos x="297" y="1070"/>
                    </a:cxn>
                    <a:cxn ang="0">
                      <a:pos x="247" y="1045"/>
                    </a:cxn>
                    <a:cxn ang="0">
                      <a:pos x="198" y="1045"/>
                    </a:cxn>
                    <a:cxn ang="0">
                      <a:pos x="198" y="1045"/>
                    </a:cxn>
                    <a:cxn ang="0">
                      <a:pos x="173" y="996"/>
                    </a:cxn>
                    <a:cxn ang="0">
                      <a:pos x="198" y="1021"/>
                    </a:cxn>
                    <a:cxn ang="0">
                      <a:pos x="223" y="996"/>
                    </a:cxn>
                    <a:cxn ang="0">
                      <a:pos x="223" y="946"/>
                    </a:cxn>
                    <a:cxn ang="0">
                      <a:pos x="198" y="871"/>
                    </a:cxn>
                    <a:cxn ang="0">
                      <a:pos x="247" y="846"/>
                    </a:cxn>
                    <a:cxn ang="0">
                      <a:pos x="272" y="822"/>
                    </a:cxn>
                    <a:cxn ang="0">
                      <a:pos x="297" y="772"/>
                    </a:cxn>
                    <a:cxn ang="0">
                      <a:pos x="247" y="747"/>
                    </a:cxn>
                    <a:cxn ang="0">
                      <a:pos x="247" y="722"/>
                    </a:cxn>
                    <a:cxn ang="0">
                      <a:pos x="198" y="697"/>
                    </a:cxn>
                    <a:cxn ang="0">
                      <a:pos x="223" y="647"/>
                    </a:cxn>
                    <a:cxn ang="0">
                      <a:pos x="148" y="498"/>
                    </a:cxn>
                    <a:cxn ang="0">
                      <a:pos x="99" y="399"/>
                    </a:cxn>
                    <a:cxn ang="0">
                      <a:pos x="49" y="324"/>
                    </a:cxn>
                    <a:cxn ang="0">
                      <a:pos x="25" y="199"/>
                    </a:cxn>
                    <a:cxn ang="0">
                      <a:pos x="74" y="224"/>
                    </a:cxn>
                    <a:cxn ang="0">
                      <a:pos x="124" y="249"/>
                    </a:cxn>
                    <a:cxn ang="0">
                      <a:pos x="173" y="249"/>
                    </a:cxn>
                    <a:cxn ang="0">
                      <a:pos x="148" y="175"/>
                    </a:cxn>
                    <a:cxn ang="0">
                      <a:pos x="99" y="100"/>
                    </a:cxn>
                    <a:cxn ang="0">
                      <a:pos x="148" y="25"/>
                    </a:cxn>
                    <a:cxn ang="0">
                      <a:pos x="223" y="50"/>
                    </a:cxn>
                    <a:cxn ang="0">
                      <a:pos x="272" y="150"/>
                    </a:cxn>
                    <a:cxn ang="0">
                      <a:pos x="396" y="150"/>
                    </a:cxn>
                    <a:cxn ang="0">
                      <a:pos x="495" y="100"/>
                    </a:cxn>
                    <a:cxn ang="0">
                      <a:pos x="569" y="100"/>
                    </a:cxn>
                  </a:cxnLst>
                  <a:rect l="0" t="0" r="r" b="b"/>
                  <a:pathLst>
                    <a:path w="1114" h="1095">
                      <a:moveTo>
                        <a:pt x="644" y="100"/>
                      </a:moveTo>
                      <a:lnTo>
                        <a:pt x="693" y="75"/>
                      </a:lnTo>
                      <a:lnTo>
                        <a:pt x="743" y="75"/>
                      </a:lnTo>
                      <a:lnTo>
                        <a:pt x="768" y="50"/>
                      </a:lnTo>
                      <a:lnTo>
                        <a:pt x="817" y="50"/>
                      </a:lnTo>
                      <a:lnTo>
                        <a:pt x="817" y="25"/>
                      </a:lnTo>
                      <a:lnTo>
                        <a:pt x="842" y="0"/>
                      </a:lnTo>
                      <a:lnTo>
                        <a:pt x="867" y="0"/>
                      </a:lnTo>
                      <a:lnTo>
                        <a:pt x="867" y="25"/>
                      </a:lnTo>
                      <a:lnTo>
                        <a:pt x="916" y="25"/>
                      </a:lnTo>
                      <a:lnTo>
                        <a:pt x="941" y="25"/>
                      </a:lnTo>
                      <a:lnTo>
                        <a:pt x="1015" y="50"/>
                      </a:lnTo>
                      <a:lnTo>
                        <a:pt x="1065" y="75"/>
                      </a:lnTo>
                      <a:lnTo>
                        <a:pt x="1040" y="125"/>
                      </a:lnTo>
                      <a:lnTo>
                        <a:pt x="1015" y="125"/>
                      </a:lnTo>
                      <a:lnTo>
                        <a:pt x="990" y="175"/>
                      </a:lnTo>
                      <a:lnTo>
                        <a:pt x="1015" y="224"/>
                      </a:lnTo>
                      <a:lnTo>
                        <a:pt x="1015" y="249"/>
                      </a:lnTo>
                      <a:lnTo>
                        <a:pt x="1015" y="274"/>
                      </a:lnTo>
                      <a:lnTo>
                        <a:pt x="1040" y="299"/>
                      </a:lnTo>
                      <a:lnTo>
                        <a:pt x="1089" y="299"/>
                      </a:lnTo>
                      <a:lnTo>
                        <a:pt x="1089" y="324"/>
                      </a:lnTo>
                      <a:lnTo>
                        <a:pt x="1114" y="423"/>
                      </a:lnTo>
                      <a:lnTo>
                        <a:pt x="1089" y="423"/>
                      </a:lnTo>
                      <a:lnTo>
                        <a:pt x="1065" y="448"/>
                      </a:lnTo>
                      <a:lnTo>
                        <a:pt x="1040" y="473"/>
                      </a:lnTo>
                      <a:lnTo>
                        <a:pt x="1015" y="523"/>
                      </a:lnTo>
                      <a:lnTo>
                        <a:pt x="966" y="548"/>
                      </a:lnTo>
                      <a:lnTo>
                        <a:pt x="966" y="573"/>
                      </a:lnTo>
                      <a:lnTo>
                        <a:pt x="941" y="598"/>
                      </a:lnTo>
                      <a:lnTo>
                        <a:pt x="891" y="672"/>
                      </a:lnTo>
                      <a:lnTo>
                        <a:pt x="891" y="722"/>
                      </a:lnTo>
                      <a:lnTo>
                        <a:pt x="891" y="797"/>
                      </a:lnTo>
                      <a:lnTo>
                        <a:pt x="916" y="822"/>
                      </a:lnTo>
                      <a:lnTo>
                        <a:pt x="941" y="871"/>
                      </a:lnTo>
                      <a:lnTo>
                        <a:pt x="966" y="896"/>
                      </a:lnTo>
                      <a:lnTo>
                        <a:pt x="966" y="921"/>
                      </a:lnTo>
                      <a:lnTo>
                        <a:pt x="941" y="971"/>
                      </a:lnTo>
                      <a:lnTo>
                        <a:pt x="916" y="1021"/>
                      </a:lnTo>
                      <a:lnTo>
                        <a:pt x="891" y="1070"/>
                      </a:lnTo>
                      <a:lnTo>
                        <a:pt x="867" y="1070"/>
                      </a:lnTo>
                      <a:lnTo>
                        <a:pt x="817" y="1070"/>
                      </a:lnTo>
                      <a:lnTo>
                        <a:pt x="817" y="1070"/>
                      </a:lnTo>
                      <a:lnTo>
                        <a:pt x="743" y="1021"/>
                      </a:lnTo>
                      <a:lnTo>
                        <a:pt x="718" y="1021"/>
                      </a:lnTo>
                      <a:lnTo>
                        <a:pt x="693" y="1021"/>
                      </a:lnTo>
                      <a:lnTo>
                        <a:pt x="644" y="1021"/>
                      </a:lnTo>
                      <a:lnTo>
                        <a:pt x="619" y="1045"/>
                      </a:lnTo>
                      <a:lnTo>
                        <a:pt x="594" y="1045"/>
                      </a:lnTo>
                      <a:lnTo>
                        <a:pt x="545" y="1070"/>
                      </a:lnTo>
                      <a:lnTo>
                        <a:pt x="495" y="1070"/>
                      </a:lnTo>
                      <a:lnTo>
                        <a:pt x="470" y="1070"/>
                      </a:lnTo>
                      <a:lnTo>
                        <a:pt x="470" y="1095"/>
                      </a:lnTo>
                      <a:lnTo>
                        <a:pt x="446" y="1095"/>
                      </a:lnTo>
                      <a:lnTo>
                        <a:pt x="421" y="1095"/>
                      </a:lnTo>
                      <a:lnTo>
                        <a:pt x="421" y="1095"/>
                      </a:lnTo>
                      <a:lnTo>
                        <a:pt x="396" y="1095"/>
                      </a:lnTo>
                      <a:lnTo>
                        <a:pt x="371" y="1095"/>
                      </a:lnTo>
                      <a:lnTo>
                        <a:pt x="347" y="1070"/>
                      </a:lnTo>
                      <a:lnTo>
                        <a:pt x="297" y="1070"/>
                      </a:lnTo>
                      <a:lnTo>
                        <a:pt x="297" y="1070"/>
                      </a:lnTo>
                      <a:lnTo>
                        <a:pt x="272" y="1070"/>
                      </a:lnTo>
                      <a:lnTo>
                        <a:pt x="247" y="1045"/>
                      </a:lnTo>
                      <a:lnTo>
                        <a:pt x="223" y="1045"/>
                      </a:lnTo>
                      <a:lnTo>
                        <a:pt x="223" y="1045"/>
                      </a:lnTo>
                      <a:lnTo>
                        <a:pt x="198" y="1045"/>
                      </a:lnTo>
                      <a:lnTo>
                        <a:pt x="198" y="1045"/>
                      </a:lnTo>
                      <a:lnTo>
                        <a:pt x="198" y="1045"/>
                      </a:lnTo>
                      <a:lnTo>
                        <a:pt x="198" y="1045"/>
                      </a:lnTo>
                      <a:lnTo>
                        <a:pt x="173" y="1045"/>
                      </a:lnTo>
                      <a:lnTo>
                        <a:pt x="148" y="1045"/>
                      </a:lnTo>
                      <a:lnTo>
                        <a:pt x="173" y="996"/>
                      </a:lnTo>
                      <a:lnTo>
                        <a:pt x="173" y="996"/>
                      </a:lnTo>
                      <a:lnTo>
                        <a:pt x="173" y="1021"/>
                      </a:lnTo>
                      <a:lnTo>
                        <a:pt x="198" y="1021"/>
                      </a:lnTo>
                      <a:lnTo>
                        <a:pt x="198" y="1021"/>
                      </a:lnTo>
                      <a:lnTo>
                        <a:pt x="223" y="1021"/>
                      </a:lnTo>
                      <a:lnTo>
                        <a:pt x="223" y="996"/>
                      </a:lnTo>
                      <a:lnTo>
                        <a:pt x="223" y="971"/>
                      </a:lnTo>
                      <a:lnTo>
                        <a:pt x="223" y="971"/>
                      </a:lnTo>
                      <a:lnTo>
                        <a:pt x="223" y="946"/>
                      </a:lnTo>
                      <a:lnTo>
                        <a:pt x="198" y="921"/>
                      </a:lnTo>
                      <a:lnTo>
                        <a:pt x="198" y="896"/>
                      </a:lnTo>
                      <a:lnTo>
                        <a:pt x="198" y="871"/>
                      </a:lnTo>
                      <a:lnTo>
                        <a:pt x="223" y="871"/>
                      </a:lnTo>
                      <a:lnTo>
                        <a:pt x="247" y="846"/>
                      </a:lnTo>
                      <a:lnTo>
                        <a:pt x="247" y="846"/>
                      </a:lnTo>
                      <a:lnTo>
                        <a:pt x="272" y="822"/>
                      </a:lnTo>
                      <a:lnTo>
                        <a:pt x="272" y="822"/>
                      </a:lnTo>
                      <a:lnTo>
                        <a:pt x="272" y="822"/>
                      </a:lnTo>
                      <a:lnTo>
                        <a:pt x="272" y="797"/>
                      </a:lnTo>
                      <a:lnTo>
                        <a:pt x="297" y="797"/>
                      </a:lnTo>
                      <a:lnTo>
                        <a:pt x="297" y="772"/>
                      </a:lnTo>
                      <a:lnTo>
                        <a:pt x="272" y="772"/>
                      </a:lnTo>
                      <a:lnTo>
                        <a:pt x="272" y="747"/>
                      </a:lnTo>
                      <a:lnTo>
                        <a:pt x="247" y="747"/>
                      </a:lnTo>
                      <a:lnTo>
                        <a:pt x="247" y="747"/>
                      </a:lnTo>
                      <a:lnTo>
                        <a:pt x="223" y="747"/>
                      </a:lnTo>
                      <a:lnTo>
                        <a:pt x="247" y="722"/>
                      </a:lnTo>
                      <a:lnTo>
                        <a:pt x="223" y="722"/>
                      </a:lnTo>
                      <a:lnTo>
                        <a:pt x="223" y="722"/>
                      </a:lnTo>
                      <a:lnTo>
                        <a:pt x="198" y="697"/>
                      </a:lnTo>
                      <a:lnTo>
                        <a:pt x="223" y="697"/>
                      </a:lnTo>
                      <a:lnTo>
                        <a:pt x="223" y="697"/>
                      </a:lnTo>
                      <a:lnTo>
                        <a:pt x="223" y="647"/>
                      </a:lnTo>
                      <a:lnTo>
                        <a:pt x="223" y="598"/>
                      </a:lnTo>
                      <a:lnTo>
                        <a:pt x="173" y="598"/>
                      </a:lnTo>
                      <a:lnTo>
                        <a:pt x="148" y="498"/>
                      </a:lnTo>
                      <a:lnTo>
                        <a:pt x="148" y="473"/>
                      </a:lnTo>
                      <a:lnTo>
                        <a:pt x="124" y="423"/>
                      </a:lnTo>
                      <a:lnTo>
                        <a:pt x="99" y="399"/>
                      </a:lnTo>
                      <a:lnTo>
                        <a:pt x="74" y="349"/>
                      </a:lnTo>
                      <a:lnTo>
                        <a:pt x="49" y="349"/>
                      </a:lnTo>
                      <a:lnTo>
                        <a:pt x="49" y="324"/>
                      </a:lnTo>
                      <a:lnTo>
                        <a:pt x="49" y="274"/>
                      </a:lnTo>
                      <a:lnTo>
                        <a:pt x="25" y="224"/>
                      </a:lnTo>
                      <a:lnTo>
                        <a:pt x="25" y="199"/>
                      </a:lnTo>
                      <a:lnTo>
                        <a:pt x="0" y="175"/>
                      </a:lnTo>
                      <a:lnTo>
                        <a:pt x="25" y="175"/>
                      </a:lnTo>
                      <a:lnTo>
                        <a:pt x="74" y="224"/>
                      </a:lnTo>
                      <a:lnTo>
                        <a:pt x="99" y="249"/>
                      </a:lnTo>
                      <a:lnTo>
                        <a:pt x="124" y="249"/>
                      </a:lnTo>
                      <a:lnTo>
                        <a:pt x="124" y="249"/>
                      </a:lnTo>
                      <a:lnTo>
                        <a:pt x="148" y="274"/>
                      </a:lnTo>
                      <a:lnTo>
                        <a:pt x="173" y="274"/>
                      </a:lnTo>
                      <a:lnTo>
                        <a:pt x="173" y="249"/>
                      </a:lnTo>
                      <a:lnTo>
                        <a:pt x="198" y="224"/>
                      </a:lnTo>
                      <a:lnTo>
                        <a:pt x="173" y="199"/>
                      </a:lnTo>
                      <a:lnTo>
                        <a:pt x="148" y="175"/>
                      </a:lnTo>
                      <a:lnTo>
                        <a:pt x="148" y="125"/>
                      </a:lnTo>
                      <a:lnTo>
                        <a:pt x="124" y="125"/>
                      </a:lnTo>
                      <a:lnTo>
                        <a:pt x="99" y="100"/>
                      </a:lnTo>
                      <a:lnTo>
                        <a:pt x="99" y="75"/>
                      </a:lnTo>
                      <a:lnTo>
                        <a:pt x="124" y="50"/>
                      </a:lnTo>
                      <a:lnTo>
                        <a:pt x="148" y="25"/>
                      </a:lnTo>
                      <a:lnTo>
                        <a:pt x="173" y="50"/>
                      </a:lnTo>
                      <a:lnTo>
                        <a:pt x="198" y="75"/>
                      </a:lnTo>
                      <a:lnTo>
                        <a:pt x="223" y="50"/>
                      </a:lnTo>
                      <a:lnTo>
                        <a:pt x="272" y="75"/>
                      </a:lnTo>
                      <a:lnTo>
                        <a:pt x="247" y="125"/>
                      </a:lnTo>
                      <a:lnTo>
                        <a:pt x="272" y="150"/>
                      </a:lnTo>
                      <a:lnTo>
                        <a:pt x="347" y="150"/>
                      </a:lnTo>
                      <a:lnTo>
                        <a:pt x="371" y="175"/>
                      </a:lnTo>
                      <a:lnTo>
                        <a:pt x="396" y="150"/>
                      </a:lnTo>
                      <a:lnTo>
                        <a:pt x="446" y="125"/>
                      </a:lnTo>
                      <a:lnTo>
                        <a:pt x="470" y="100"/>
                      </a:lnTo>
                      <a:lnTo>
                        <a:pt x="495" y="100"/>
                      </a:lnTo>
                      <a:lnTo>
                        <a:pt x="520" y="75"/>
                      </a:lnTo>
                      <a:lnTo>
                        <a:pt x="545" y="100"/>
                      </a:lnTo>
                      <a:lnTo>
                        <a:pt x="569" y="100"/>
                      </a:lnTo>
                      <a:lnTo>
                        <a:pt x="644" y="10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56" name="Freeform 9">
                  <a:extLst>
                    <a:ext uri="{FF2B5EF4-FFF2-40B4-BE49-F238E27FC236}">
                      <a16:creationId xmlns:a16="http://schemas.microsoft.com/office/drawing/2014/main" id="{0E0BE909-8FFC-41F7-90BA-76B6BEFAF4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52712" y="4908607"/>
                  <a:ext cx="191242" cy="334212"/>
                </a:xfrm>
                <a:custGeom>
                  <a:avLst/>
                  <a:gdLst/>
                  <a:ahLst/>
                  <a:cxnLst>
                    <a:cxn ang="0">
                      <a:pos x="223" y="174"/>
                    </a:cxn>
                    <a:cxn ang="0">
                      <a:pos x="248" y="125"/>
                    </a:cxn>
                    <a:cxn ang="0">
                      <a:pos x="298" y="75"/>
                    </a:cxn>
                    <a:cxn ang="0">
                      <a:pos x="372" y="100"/>
                    </a:cxn>
                    <a:cxn ang="0">
                      <a:pos x="446" y="75"/>
                    </a:cxn>
                    <a:cxn ang="0">
                      <a:pos x="496" y="25"/>
                    </a:cxn>
                    <a:cxn ang="0">
                      <a:pos x="570" y="25"/>
                    </a:cxn>
                    <a:cxn ang="0">
                      <a:pos x="595" y="25"/>
                    </a:cxn>
                    <a:cxn ang="0">
                      <a:pos x="545" y="50"/>
                    </a:cxn>
                    <a:cxn ang="0">
                      <a:pos x="496" y="75"/>
                    </a:cxn>
                    <a:cxn ang="0">
                      <a:pos x="496" y="125"/>
                    </a:cxn>
                    <a:cxn ang="0">
                      <a:pos x="446" y="174"/>
                    </a:cxn>
                    <a:cxn ang="0">
                      <a:pos x="421" y="199"/>
                    </a:cxn>
                    <a:cxn ang="0">
                      <a:pos x="397" y="274"/>
                    </a:cxn>
                    <a:cxn ang="0">
                      <a:pos x="347" y="299"/>
                    </a:cxn>
                    <a:cxn ang="0">
                      <a:pos x="347" y="373"/>
                    </a:cxn>
                    <a:cxn ang="0">
                      <a:pos x="347" y="473"/>
                    </a:cxn>
                    <a:cxn ang="0">
                      <a:pos x="397" y="523"/>
                    </a:cxn>
                    <a:cxn ang="0">
                      <a:pos x="397" y="572"/>
                    </a:cxn>
                    <a:cxn ang="0">
                      <a:pos x="347" y="597"/>
                    </a:cxn>
                    <a:cxn ang="0">
                      <a:pos x="298" y="697"/>
                    </a:cxn>
                    <a:cxn ang="0">
                      <a:pos x="298" y="747"/>
                    </a:cxn>
                    <a:cxn ang="0">
                      <a:pos x="248" y="771"/>
                    </a:cxn>
                    <a:cxn ang="0">
                      <a:pos x="199" y="846"/>
                    </a:cxn>
                    <a:cxn ang="0">
                      <a:pos x="149" y="946"/>
                    </a:cxn>
                    <a:cxn ang="0">
                      <a:pos x="149" y="1020"/>
                    </a:cxn>
                    <a:cxn ang="0">
                      <a:pos x="50" y="1045"/>
                    </a:cxn>
                    <a:cxn ang="0">
                      <a:pos x="75" y="946"/>
                    </a:cxn>
                    <a:cxn ang="0">
                      <a:pos x="124" y="896"/>
                    </a:cxn>
                    <a:cxn ang="0">
                      <a:pos x="100" y="896"/>
                    </a:cxn>
                    <a:cxn ang="0">
                      <a:pos x="75" y="821"/>
                    </a:cxn>
                    <a:cxn ang="0">
                      <a:pos x="50" y="796"/>
                    </a:cxn>
                    <a:cxn ang="0">
                      <a:pos x="25" y="722"/>
                    </a:cxn>
                    <a:cxn ang="0">
                      <a:pos x="50" y="647"/>
                    </a:cxn>
                    <a:cxn ang="0">
                      <a:pos x="25" y="572"/>
                    </a:cxn>
                    <a:cxn ang="0">
                      <a:pos x="0" y="473"/>
                    </a:cxn>
                    <a:cxn ang="0">
                      <a:pos x="50" y="398"/>
                    </a:cxn>
                    <a:cxn ang="0">
                      <a:pos x="124" y="324"/>
                    </a:cxn>
                    <a:cxn ang="0">
                      <a:pos x="174" y="199"/>
                    </a:cxn>
                  </a:cxnLst>
                  <a:rect l="0" t="0" r="r" b="b"/>
                  <a:pathLst>
                    <a:path w="595" h="1045">
                      <a:moveTo>
                        <a:pt x="199" y="174"/>
                      </a:moveTo>
                      <a:lnTo>
                        <a:pt x="223" y="174"/>
                      </a:lnTo>
                      <a:lnTo>
                        <a:pt x="248" y="149"/>
                      </a:lnTo>
                      <a:lnTo>
                        <a:pt x="248" y="125"/>
                      </a:lnTo>
                      <a:lnTo>
                        <a:pt x="273" y="100"/>
                      </a:lnTo>
                      <a:lnTo>
                        <a:pt x="298" y="75"/>
                      </a:lnTo>
                      <a:lnTo>
                        <a:pt x="347" y="149"/>
                      </a:lnTo>
                      <a:lnTo>
                        <a:pt x="372" y="100"/>
                      </a:lnTo>
                      <a:lnTo>
                        <a:pt x="372" y="75"/>
                      </a:lnTo>
                      <a:lnTo>
                        <a:pt x="446" y="75"/>
                      </a:lnTo>
                      <a:lnTo>
                        <a:pt x="471" y="50"/>
                      </a:lnTo>
                      <a:lnTo>
                        <a:pt x="496" y="25"/>
                      </a:lnTo>
                      <a:lnTo>
                        <a:pt x="521" y="0"/>
                      </a:lnTo>
                      <a:lnTo>
                        <a:pt x="570" y="25"/>
                      </a:lnTo>
                      <a:lnTo>
                        <a:pt x="595" y="0"/>
                      </a:lnTo>
                      <a:lnTo>
                        <a:pt x="595" y="25"/>
                      </a:lnTo>
                      <a:lnTo>
                        <a:pt x="595" y="50"/>
                      </a:lnTo>
                      <a:lnTo>
                        <a:pt x="545" y="50"/>
                      </a:lnTo>
                      <a:lnTo>
                        <a:pt x="521" y="50"/>
                      </a:lnTo>
                      <a:lnTo>
                        <a:pt x="496" y="75"/>
                      </a:lnTo>
                      <a:lnTo>
                        <a:pt x="521" y="100"/>
                      </a:lnTo>
                      <a:lnTo>
                        <a:pt x="496" y="125"/>
                      </a:lnTo>
                      <a:lnTo>
                        <a:pt x="471" y="149"/>
                      </a:lnTo>
                      <a:lnTo>
                        <a:pt x="446" y="174"/>
                      </a:lnTo>
                      <a:lnTo>
                        <a:pt x="446" y="199"/>
                      </a:lnTo>
                      <a:lnTo>
                        <a:pt x="421" y="199"/>
                      </a:lnTo>
                      <a:lnTo>
                        <a:pt x="421" y="274"/>
                      </a:lnTo>
                      <a:lnTo>
                        <a:pt x="397" y="274"/>
                      </a:lnTo>
                      <a:lnTo>
                        <a:pt x="347" y="249"/>
                      </a:lnTo>
                      <a:lnTo>
                        <a:pt x="347" y="299"/>
                      </a:lnTo>
                      <a:lnTo>
                        <a:pt x="347" y="373"/>
                      </a:lnTo>
                      <a:lnTo>
                        <a:pt x="347" y="373"/>
                      </a:lnTo>
                      <a:lnTo>
                        <a:pt x="347" y="423"/>
                      </a:lnTo>
                      <a:lnTo>
                        <a:pt x="347" y="473"/>
                      </a:lnTo>
                      <a:lnTo>
                        <a:pt x="372" y="498"/>
                      </a:lnTo>
                      <a:lnTo>
                        <a:pt x="397" y="523"/>
                      </a:lnTo>
                      <a:lnTo>
                        <a:pt x="421" y="548"/>
                      </a:lnTo>
                      <a:lnTo>
                        <a:pt x="397" y="572"/>
                      </a:lnTo>
                      <a:lnTo>
                        <a:pt x="372" y="597"/>
                      </a:lnTo>
                      <a:lnTo>
                        <a:pt x="347" y="597"/>
                      </a:lnTo>
                      <a:lnTo>
                        <a:pt x="298" y="647"/>
                      </a:lnTo>
                      <a:lnTo>
                        <a:pt x="298" y="697"/>
                      </a:lnTo>
                      <a:lnTo>
                        <a:pt x="322" y="697"/>
                      </a:lnTo>
                      <a:lnTo>
                        <a:pt x="298" y="747"/>
                      </a:lnTo>
                      <a:lnTo>
                        <a:pt x="248" y="747"/>
                      </a:lnTo>
                      <a:lnTo>
                        <a:pt x="248" y="771"/>
                      </a:lnTo>
                      <a:lnTo>
                        <a:pt x="174" y="846"/>
                      </a:lnTo>
                      <a:lnTo>
                        <a:pt x="199" y="846"/>
                      </a:lnTo>
                      <a:lnTo>
                        <a:pt x="149" y="896"/>
                      </a:lnTo>
                      <a:lnTo>
                        <a:pt x="149" y="946"/>
                      </a:lnTo>
                      <a:lnTo>
                        <a:pt x="174" y="946"/>
                      </a:lnTo>
                      <a:lnTo>
                        <a:pt x="149" y="1020"/>
                      </a:lnTo>
                      <a:lnTo>
                        <a:pt x="75" y="1045"/>
                      </a:lnTo>
                      <a:lnTo>
                        <a:pt x="50" y="1045"/>
                      </a:lnTo>
                      <a:lnTo>
                        <a:pt x="75" y="971"/>
                      </a:lnTo>
                      <a:lnTo>
                        <a:pt x="75" y="946"/>
                      </a:lnTo>
                      <a:lnTo>
                        <a:pt x="124" y="921"/>
                      </a:lnTo>
                      <a:lnTo>
                        <a:pt x="124" y="896"/>
                      </a:lnTo>
                      <a:lnTo>
                        <a:pt x="124" y="871"/>
                      </a:lnTo>
                      <a:lnTo>
                        <a:pt x="100" y="896"/>
                      </a:lnTo>
                      <a:lnTo>
                        <a:pt x="75" y="896"/>
                      </a:lnTo>
                      <a:lnTo>
                        <a:pt x="75" y="821"/>
                      </a:lnTo>
                      <a:lnTo>
                        <a:pt x="50" y="821"/>
                      </a:lnTo>
                      <a:lnTo>
                        <a:pt x="50" y="796"/>
                      </a:lnTo>
                      <a:lnTo>
                        <a:pt x="50" y="722"/>
                      </a:lnTo>
                      <a:lnTo>
                        <a:pt x="25" y="722"/>
                      </a:lnTo>
                      <a:lnTo>
                        <a:pt x="25" y="697"/>
                      </a:lnTo>
                      <a:lnTo>
                        <a:pt x="50" y="647"/>
                      </a:lnTo>
                      <a:lnTo>
                        <a:pt x="50" y="597"/>
                      </a:lnTo>
                      <a:lnTo>
                        <a:pt x="25" y="572"/>
                      </a:lnTo>
                      <a:lnTo>
                        <a:pt x="25" y="523"/>
                      </a:lnTo>
                      <a:lnTo>
                        <a:pt x="0" y="473"/>
                      </a:lnTo>
                      <a:lnTo>
                        <a:pt x="25" y="448"/>
                      </a:lnTo>
                      <a:lnTo>
                        <a:pt x="50" y="398"/>
                      </a:lnTo>
                      <a:lnTo>
                        <a:pt x="75" y="373"/>
                      </a:lnTo>
                      <a:lnTo>
                        <a:pt x="124" y="324"/>
                      </a:lnTo>
                      <a:lnTo>
                        <a:pt x="149" y="249"/>
                      </a:lnTo>
                      <a:lnTo>
                        <a:pt x="174" y="199"/>
                      </a:lnTo>
                      <a:lnTo>
                        <a:pt x="199" y="1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57" name="Freeform 10">
                  <a:extLst>
                    <a:ext uri="{FF2B5EF4-FFF2-40B4-BE49-F238E27FC236}">
                      <a16:creationId xmlns:a16="http://schemas.microsoft.com/office/drawing/2014/main" id="{699B1FCE-33DB-4930-B8C4-EB1EB66A87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81893" y="5115258"/>
                  <a:ext cx="120649" cy="349519"/>
                </a:xfrm>
                <a:custGeom>
                  <a:avLst/>
                  <a:gdLst/>
                  <a:ahLst/>
                  <a:cxnLst>
                    <a:cxn ang="0">
                      <a:pos x="248" y="224"/>
                    </a:cxn>
                    <a:cxn ang="0">
                      <a:pos x="273" y="174"/>
                    </a:cxn>
                    <a:cxn ang="0">
                      <a:pos x="273" y="149"/>
                    </a:cxn>
                    <a:cxn ang="0">
                      <a:pos x="273" y="124"/>
                    </a:cxn>
                    <a:cxn ang="0">
                      <a:pos x="298" y="100"/>
                    </a:cxn>
                    <a:cxn ang="0">
                      <a:pos x="298" y="50"/>
                    </a:cxn>
                    <a:cxn ang="0">
                      <a:pos x="322" y="0"/>
                    </a:cxn>
                    <a:cxn ang="0">
                      <a:pos x="347" y="0"/>
                    </a:cxn>
                    <a:cxn ang="0">
                      <a:pos x="347" y="0"/>
                    </a:cxn>
                    <a:cxn ang="0">
                      <a:pos x="372" y="0"/>
                    </a:cxn>
                    <a:cxn ang="0">
                      <a:pos x="372" y="25"/>
                    </a:cxn>
                    <a:cxn ang="0">
                      <a:pos x="347" y="50"/>
                    </a:cxn>
                    <a:cxn ang="0">
                      <a:pos x="347" y="75"/>
                    </a:cxn>
                    <a:cxn ang="0">
                      <a:pos x="347" y="100"/>
                    </a:cxn>
                    <a:cxn ang="0">
                      <a:pos x="347" y="149"/>
                    </a:cxn>
                    <a:cxn ang="0">
                      <a:pos x="322" y="174"/>
                    </a:cxn>
                    <a:cxn ang="0">
                      <a:pos x="298" y="224"/>
                    </a:cxn>
                    <a:cxn ang="0">
                      <a:pos x="298" y="299"/>
                    </a:cxn>
                    <a:cxn ang="0">
                      <a:pos x="273" y="299"/>
                    </a:cxn>
                    <a:cxn ang="0">
                      <a:pos x="273" y="324"/>
                    </a:cxn>
                    <a:cxn ang="0">
                      <a:pos x="248" y="348"/>
                    </a:cxn>
                    <a:cxn ang="0">
                      <a:pos x="248" y="398"/>
                    </a:cxn>
                    <a:cxn ang="0">
                      <a:pos x="248" y="423"/>
                    </a:cxn>
                    <a:cxn ang="0">
                      <a:pos x="248" y="448"/>
                    </a:cxn>
                    <a:cxn ang="0">
                      <a:pos x="223" y="498"/>
                    </a:cxn>
                    <a:cxn ang="0">
                      <a:pos x="199" y="498"/>
                    </a:cxn>
                    <a:cxn ang="0">
                      <a:pos x="174" y="647"/>
                    </a:cxn>
                    <a:cxn ang="0">
                      <a:pos x="149" y="697"/>
                    </a:cxn>
                    <a:cxn ang="0">
                      <a:pos x="174" y="722"/>
                    </a:cxn>
                    <a:cxn ang="0">
                      <a:pos x="124" y="747"/>
                    </a:cxn>
                    <a:cxn ang="0">
                      <a:pos x="124" y="771"/>
                    </a:cxn>
                    <a:cxn ang="0">
                      <a:pos x="124" y="846"/>
                    </a:cxn>
                    <a:cxn ang="0">
                      <a:pos x="100" y="896"/>
                    </a:cxn>
                    <a:cxn ang="0">
                      <a:pos x="100" y="921"/>
                    </a:cxn>
                    <a:cxn ang="0">
                      <a:pos x="75" y="995"/>
                    </a:cxn>
                    <a:cxn ang="0">
                      <a:pos x="50" y="1070"/>
                    </a:cxn>
                    <a:cxn ang="0">
                      <a:pos x="25" y="1095"/>
                    </a:cxn>
                    <a:cxn ang="0">
                      <a:pos x="25" y="1045"/>
                    </a:cxn>
                    <a:cxn ang="0">
                      <a:pos x="25" y="1020"/>
                    </a:cxn>
                    <a:cxn ang="0">
                      <a:pos x="25" y="871"/>
                    </a:cxn>
                    <a:cxn ang="0">
                      <a:pos x="0" y="871"/>
                    </a:cxn>
                    <a:cxn ang="0">
                      <a:pos x="0" y="771"/>
                    </a:cxn>
                    <a:cxn ang="0">
                      <a:pos x="0" y="722"/>
                    </a:cxn>
                    <a:cxn ang="0">
                      <a:pos x="25" y="697"/>
                    </a:cxn>
                    <a:cxn ang="0">
                      <a:pos x="50" y="647"/>
                    </a:cxn>
                    <a:cxn ang="0">
                      <a:pos x="75" y="547"/>
                    </a:cxn>
                    <a:cxn ang="0">
                      <a:pos x="100" y="498"/>
                    </a:cxn>
                    <a:cxn ang="0">
                      <a:pos x="124" y="448"/>
                    </a:cxn>
                    <a:cxn ang="0">
                      <a:pos x="149" y="423"/>
                    </a:cxn>
                    <a:cxn ang="0">
                      <a:pos x="174" y="423"/>
                    </a:cxn>
                    <a:cxn ang="0">
                      <a:pos x="174" y="373"/>
                    </a:cxn>
                    <a:cxn ang="0">
                      <a:pos x="199" y="324"/>
                    </a:cxn>
                    <a:cxn ang="0">
                      <a:pos x="223" y="299"/>
                    </a:cxn>
                    <a:cxn ang="0">
                      <a:pos x="223" y="274"/>
                    </a:cxn>
                    <a:cxn ang="0">
                      <a:pos x="248" y="224"/>
                    </a:cxn>
                  </a:cxnLst>
                  <a:rect l="0" t="0" r="r" b="b"/>
                  <a:pathLst>
                    <a:path w="372" h="1095">
                      <a:moveTo>
                        <a:pt x="248" y="224"/>
                      </a:moveTo>
                      <a:lnTo>
                        <a:pt x="273" y="174"/>
                      </a:lnTo>
                      <a:lnTo>
                        <a:pt x="273" y="149"/>
                      </a:lnTo>
                      <a:lnTo>
                        <a:pt x="273" y="124"/>
                      </a:lnTo>
                      <a:lnTo>
                        <a:pt x="298" y="100"/>
                      </a:lnTo>
                      <a:lnTo>
                        <a:pt x="298" y="50"/>
                      </a:lnTo>
                      <a:lnTo>
                        <a:pt x="322" y="0"/>
                      </a:lnTo>
                      <a:lnTo>
                        <a:pt x="347" y="0"/>
                      </a:lnTo>
                      <a:lnTo>
                        <a:pt x="347" y="0"/>
                      </a:lnTo>
                      <a:lnTo>
                        <a:pt x="372" y="0"/>
                      </a:lnTo>
                      <a:lnTo>
                        <a:pt x="372" y="25"/>
                      </a:lnTo>
                      <a:lnTo>
                        <a:pt x="347" y="50"/>
                      </a:lnTo>
                      <a:lnTo>
                        <a:pt x="347" y="75"/>
                      </a:lnTo>
                      <a:lnTo>
                        <a:pt x="347" y="100"/>
                      </a:lnTo>
                      <a:lnTo>
                        <a:pt x="347" y="149"/>
                      </a:lnTo>
                      <a:lnTo>
                        <a:pt x="322" y="174"/>
                      </a:lnTo>
                      <a:lnTo>
                        <a:pt x="298" y="224"/>
                      </a:lnTo>
                      <a:lnTo>
                        <a:pt x="298" y="299"/>
                      </a:lnTo>
                      <a:lnTo>
                        <a:pt x="273" y="299"/>
                      </a:lnTo>
                      <a:lnTo>
                        <a:pt x="273" y="324"/>
                      </a:lnTo>
                      <a:lnTo>
                        <a:pt x="248" y="348"/>
                      </a:lnTo>
                      <a:lnTo>
                        <a:pt x="248" y="398"/>
                      </a:lnTo>
                      <a:lnTo>
                        <a:pt x="248" y="423"/>
                      </a:lnTo>
                      <a:lnTo>
                        <a:pt x="248" y="448"/>
                      </a:lnTo>
                      <a:lnTo>
                        <a:pt x="223" y="498"/>
                      </a:lnTo>
                      <a:lnTo>
                        <a:pt x="199" y="498"/>
                      </a:lnTo>
                      <a:lnTo>
                        <a:pt x="174" y="647"/>
                      </a:lnTo>
                      <a:lnTo>
                        <a:pt x="149" y="697"/>
                      </a:lnTo>
                      <a:lnTo>
                        <a:pt x="174" y="722"/>
                      </a:lnTo>
                      <a:lnTo>
                        <a:pt x="124" y="747"/>
                      </a:lnTo>
                      <a:lnTo>
                        <a:pt x="124" y="771"/>
                      </a:lnTo>
                      <a:lnTo>
                        <a:pt x="124" y="846"/>
                      </a:lnTo>
                      <a:lnTo>
                        <a:pt x="100" y="896"/>
                      </a:lnTo>
                      <a:lnTo>
                        <a:pt x="100" y="921"/>
                      </a:lnTo>
                      <a:lnTo>
                        <a:pt x="75" y="995"/>
                      </a:lnTo>
                      <a:lnTo>
                        <a:pt x="50" y="1070"/>
                      </a:lnTo>
                      <a:lnTo>
                        <a:pt x="25" y="1095"/>
                      </a:lnTo>
                      <a:lnTo>
                        <a:pt x="25" y="1045"/>
                      </a:lnTo>
                      <a:lnTo>
                        <a:pt x="25" y="1020"/>
                      </a:lnTo>
                      <a:lnTo>
                        <a:pt x="25" y="871"/>
                      </a:lnTo>
                      <a:lnTo>
                        <a:pt x="0" y="871"/>
                      </a:lnTo>
                      <a:lnTo>
                        <a:pt x="0" y="771"/>
                      </a:lnTo>
                      <a:lnTo>
                        <a:pt x="0" y="722"/>
                      </a:lnTo>
                      <a:lnTo>
                        <a:pt x="25" y="697"/>
                      </a:lnTo>
                      <a:lnTo>
                        <a:pt x="50" y="647"/>
                      </a:lnTo>
                      <a:lnTo>
                        <a:pt x="75" y="547"/>
                      </a:lnTo>
                      <a:lnTo>
                        <a:pt x="100" y="498"/>
                      </a:lnTo>
                      <a:lnTo>
                        <a:pt x="124" y="448"/>
                      </a:lnTo>
                      <a:lnTo>
                        <a:pt x="149" y="423"/>
                      </a:lnTo>
                      <a:lnTo>
                        <a:pt x="174" y="423"/>
                      </a:lnTo>
                      <a:lnTo>
                        <a:pt x="174" y="373"/>
                      </a:lnTo>
                      <a:lnTo>
                        <a:pt x="199" y="324"/>
                      </a:lnTo>
                      <a:lnTo>
                        <a:pt x="223" y="299"/>
                      </a:lnTo>
                      <a:lnTo>
                        <a:pt x="223" y="274"/>
                      </a:lnTo>
                      <a:lnTo>
                        <a:pt x="248" y="22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58" name="Freeform 11">
                  <a:extLst>
                    <a:ext uri="{FF2B5EF4-FFF2-40B4-BE49-F238E27FC236}">
                      <a16:creationId xmlns:a16="http://schemas.microsoft.com/office/drawing/2014/main" id="{61E2F037-69D9-42DC-B511-7DE791CA14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7402" y="4814211"/>
                  <a:ext cx="79578" cy="71434"/>
                </a:xfrm>
                <a:custGeom>
                  <a:avLst/>
                  <a:gdLst/>
                  <a:ahLst/>
                  <a:cxnLst>
                    <a:cxn ang="0">
                      <a:pos x="223" y="174"/>
                    </a:cxn>
                    <a:cxn ang="0">
                      <a:pos x="223" y="149"/>
                    </a:cxn>
                    <a:cxn ang="0">
                      <a:pos x="223" y="124"/>
                    </a:cxn>
                    <a:cxn ang="0">
                      <a:pos x="223" y="124"/>
                    </a:cxn>
                    <a:cxn ang="0">
                      <a:pos x="223" y="99"/>
                    </a:cxn>
                    <a:cxn ang="0">
                      <a:pos x="248" y="74"/>
                    </a:cxn>
                    <a:cxn ang="0">
                      <a:pos x="223" y="74"/>
                    </a:cxn>
                    <a:cxn ang="0">
                      <a:pos x="223" y="49"/>
                    </a:cxn>
                    <a:cxn ang="0">
                      <a:pos x="223" y="49"/>
                    </a:cxn>
                    <a:cxn ang="0">
                      <a:pos x="198" y="49"/>
                    </a:cxn>
                    <a:cxn ang="0">
                      <a:pos x="198" y="24"/>
                    </a:cxn>
                    <a:cxn ang="0">
                      <a:pos x="198" y="0"/>
                    </a:cxn>
                    <a:cxn ang="0">
                      <a:pos x="173" y="0"/>
                    </a:cxn>
                    <a:cxn ang="0">
                      <a:pos x="173" y="0"/>
                    </a:cxn>
                    <a:cxn ang="0">
                      <a:pos x="149" y="24"/>
                    </a:cxn>
                    <a:cxn ang="0">
                      <a:pos x="149" y="24"/>
                    </a:cxn>
                    <a:cxn ang="0">
                      <a:pos x="149" y="49"/>
                    </a:cxn>
                    <a:cxn ang="0">
                      <a:pos x="149" y="49"/>
                    </a:cxn>
                    <a:cxn ang="0">
                      <a:pos x="149" y="49"/>
                    </a:cxn>
                    <a:cxn ang="0">
                      <a:pos x="124" y="49"/>
                    </a:cxn>
                    <a:cxn ang="0">
                      <a:pos x="124" y="49"/>
                    </a:cxn>
                    <a:cxn ang="0">
                      <a:pos x="124" y="74"/>
                    </a:cxn>
                    <a:cxn ang="0">
                      <a:pos x="99" y="74"/>
                    </a:cxn>
                    <a:cxn ang="0">
                      <a:pos x="99" y="99"/>
                    </a:cxn>
                    <a:cxn ang="0">
                      <a:pos x="74" y="99"/>
                    </a:cxn>
                    <a:cxn ang="0">
                      <a:pos x="74" y="99"/>
                    </a:cxn>
                    <a:cxn ang="0">
                      <a:pos x="50" y="99"/>
                    </a:cxn>
                    <a:cxn ang="0">
                      <a:pos x="50" y="124"/>
                    </a:cxn>
                    <a:cxn ang="0">
                      <a:pos x="25" y="124"/>
                    </a:cxn>
                    <a:cxn ang="0">
                      <a:pos x="25" y="99"/>
                    </a:cxn>
                    <a:cxn ang="0">
                      <a:pos x="0" y="124"/>
                    </a:cxn>
                    <a:cxn ang="0">
                      <a:pos x="0" y="149"/>
                    </a:cxn>
                    <a:cxn ang="0">
                      <a:pos x="0" y="149"/>
                    </a:cxn>
                    <a:cxn ang="0">
                      <a:pos x="0" y="124"/>
                    </a:cxn>
                    <a:cxn ang="0">
                      <a:pos x="25" y="149"/>
                    </a:cxn>
                    <a:cxn ang="0">
                      <a:pos x="25" y="149"/>
                    </a:cxn>
                    <a:cxn ang="0">
                      <a:pos x="25" y="149"/>
                    </a:cxn>
                    <a:cxn ang="0">
                      <a:pos x="50" y="174"/>
                    </a:cxn>
                    <a:cxn ang="0">
                      <a:pos x="50" y="174"/>
                    </a:cxn>
                    <a:cxn ang="0">
                      <a:pos x="50" y="199"/>
                    </a:cxn>
                    <a:cxn ang="0">
                      <a:pos x="50" y="199"/>
                    </a:cxn>
                    <a:cxn ang="0">
                      <a:pos x="25" y="224"/>
                    </a:cxn>
                    <a:cxn ang="0">
                      <a:pos x="50" y="224"/>
                    </a:cxn>
                    <a:cxn ang="0">
                      <a:pos x="50" y="199"/>
                    </a:cxn>
                    <a:cxn ang="0">
                      <a:pos x="50" y="224"/>
                    </a:cxn>
                    <a:cxn ang="0">
                      <a:pos x="74" y="224"/>
                    </a:cxn>
                    <a:cxn ang="0">
                      <a:pos x="74" y="224"/>
                    </a:cxn>
                    <a:cxn ang="0">
                      <a:pos x="74" y="199"/>
                    </a:cxn>
                    <a:cxn ang="0">
                      <a:pos x="99" y="199"/>
                    </a:cxn>
                    <a:cxn ang="0">
                      <a:pos x="99" y="174"/>
                    </a:cxn>
                    <a:cxn ang="0">
                      <a:pos x="99" y="174"/>
                    </a:cxn>
                    <a:cxn ang="0">
                      <a:pos x="124" y="149"/>
                    </a:cxn>
                    <a:cxn ang="0">
                      <a:pos x="124" y="174"/>
                    </a:cxn>
                    <a:cxn ang="0">
                      <a:pos x="149" y="174"/>
                    </a:cxn>
                    <a:cxn ang="0">
                      <a:pos x="149" y="174"/>
                    </a:cxn>
                    <a:cxn ang="0">
                      <a:pos x="149" y="199"/>
                    </a:cxn>
                    <a:cxn ang="0">
                      <a:pos x="173" y="199"/>
                    </a:cxn>
                    <a:cxn ang="0">
                      <a:pos x="173" y="174"/>
                    </a:cxn>
                    <a:cxn ang="0">
                      <a:pos x="173" y="174"/>
                    </a:cxn>
                    <a:cxn ang="0">
                      <a:pos x="198" y="174"/>
                    </a:cxn>
                    <a:cxn ang="0">
                      <a:pos x="198" y="174"/>
                    </a:cxn>
                    <a:cxn ang="0">
                      <a:pos x="223" y="174"/>
                    </a:cxn>
                  </a:cxnLst>
                  <a:rect l="0" t="0" r="r" b="b"/>
                  <a:pathLst>
                    <a:path w="248" h="224">
                      <a:moveTo>
                        <a:pt x="223" y="174"/>
                      </a:moveTo>
                      <a:lnTo>
                        <a:pt x="223" y="149"/>
                      </a:lnTo>
                      <a:lnTo>
                        <a:pt x="223" y="124"/>
                      </a:lnTo>
                      <a:lnTo>
                        <a:pt x="223" y="124"/>
                      </a:lnTo>
                      <a:lnTo>
                        <a:pt x="223" y="99"/>
                      </a:lnTo>
                      <a:lnTo>
                        <a:pt x="248" y="74"/>
                      </a:lnTo>
                      <a:lnTo>
                        <a:pt x="223" y="74"/>
                      </a:lnTo>
                      <a:lnTo>
                        <a:pt x="223" y="49"/>
                      </a:lnTo>
                      <a:lnTo>
                        <a:pt x="223" y="49"/>
                      </a:lnTo>
                      <a:lnTo>
                        <a:pt x="198" y="49"/>
                      </a:lnTo>
                      <a:lnTo>
                        <a:pt x="198" y="24"/>
                      </a:lnTo>
                      <a:lnTo>
                        <a:pt x="198" y="0"/>
                      </a:lnTo>
                      <a:lnTo>
                        <a:pt x="173" y="0"/>
                      </a:lnTo>
                      <a:lnTo>
                        <a:pt x="173" y="0"/>
                      </a:lnTo>
                      <a:lnTo>
                        <a:pt x="149" y="24"/>
                      </a:lnTo>
                      <a:lnTo>
                        <a:pt x="149" y="24"/>
                      </a:lnTo>
                      <a:lnTo>
                        <a:pt x="149" y="49"/>
                      </a:lnTo>
                      <a:lnTo>
                        <a:pt x="149" y="49"/>
                      </a:lnTo>
                      <a:lnTo>
                        <a:pt x="149" y="49"/>
                      </a:lnTo>
                      <a:lnTo>
                        <a:pt x="124" y="49"/>
                      </a:lnTo>
                      <a:lnTo>
                        <a:pt x="124" y="49"/>
                      </a:lnTo>
                      <a:lnTo>
                        <a:pt x="124" y="74"/>
                      </a:lnTo>
                      <a:lnTo>
                        <a:pt x="99" y="74"/>
                      </a:lnTo>
                      <a:lnTo>
                        <a:pt x="99" y="99"/>
                      </a:lnTo>
                      <a:lnTo>
                        <a:pt x="74" y="99"/>
                      </a:lnTo>
                      <a:lnTo>
                        <a:pt x="74" y="99"/>
                      </a:lnTo>
                      <a:lnTo>
                        <a:pt x="50" y="99"/>
                      </a:lnTo>
                      <a:lnTo>
                        <a:pt x="50" y="124"/>
                      </a:lnTo>
                      <a:lnTo>
                        <a:pt x="25" y="124"/>
                      </a:lnTo>
                      <a:lnTo>
                        <a:pt x="25" y="99"/>
                      </a:lnTo>
                      <a:lnTo>
                        <a:pt x="0" y="124"/>
                      </a:lnTo>
                      <a:lnTo>
                        <a:pt x="0" y="149"/>
                      </a:lnTo>
                      <a:lnTo>
                        <a:pt x="0" y="149"/>
                      </a:lnTo>
                      <a:lnTo>
                        <a:pt x="0" y="124"/>
                      </a:lnTo>
                      <a:lnTo>
                        <a:pt x="25" y="149"/>
                      </a:lnTo>
                      <a:lnTo>
                        <a:pt x="25" y="149"/>
                      </a:lnTo>
                      <a:lnTo>
                        <a:pt x="25" y="149"/>
                      </a:lnTo>
                      <a:lnTo>
                        <a:pt x="50" y="174"/>
                      </a:lnTo>
                      <a:lnTo>
                        <a:pt x="50" y="174"/>
                      </a:lnTo>
                      <a:lnTo>
                        <a:pt x="50" y="199"/>
                      </a:lnTo>
                      <a:lnTo>
                        <a:pt x="50" y="199"/>
                      </a:lnTo>
                      <a:lnTo>
                        <a:pt x="25" y="224"/>
                      </a:lnTo>
                      <a:lnTo>
                        <a:pt x="50" y="224"/>
                      </a:lnTo>
                      <a:lnTo>
                        <a:pt x="50" y="199"/>
                      </a:lnTo>
                      <a:lnTo>
                        <a:pt x="50" y="224"/>
                      </a:lnTo>
                      <a:lnTo>
                        <a:pt x="74" y="224"/>
                      </a:lnTo>
                      <a:lnTo>
                        <a:pt x="74" y="224"/>
                      </a:lnTo>
                      <a:lnTo>
                        <a:pt x="74" y="199"/>
                      </a:lnTo>
                      <a:lnTo>
                        <a:pt x="99" y="199"/>
                      </a:lnTo>
                      <a:lnTo>
                        <a:pt x="99" y="174"/>
                      </a:lnTo>
                      <a:lnTo>
                        <a:pt x="99" y="174"/>
                      </a:lnTo>
                      <a:lnTo>
                        <a:pt x="124" y="149"/>
                      </a:lnTo>
                      <a:lnTo>
                        <a:pt x="124" y="174"/>
                      </a:lnTo>
                      <a:lnTo>
                        <a:pt x="149" y="174"/>
                      </a:lnTo>
                      <a:lnTo>
                        <a:pt x="149" y="174"/>
                      </a:lnTo>
                      <a:lnTo>
                        <a:pt x="149" y="199"/>
                      </a:lnTo>
                      <a:lnTo>
                        <a:pt x="173" y="199"/>
                      </a:lnTo>
                      <a:lnTo>
                        <a:pt x="173" y="174"/>
                      </a:lnTo>
                      <a:lnTo>
                        <a:pt x="173" y="174"/>
                      </a:lnTo>
                      <a:lnTo>
                        <a:pt x="198" y="174"/>
                      </a:lnTo>
                      <a:lnTo>
                        <a:pt x="198" y="174"/>
                      </a:lnTo>
                      <a:lnTo>
                        <a:pt x="223" y="1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59" name="Freeform 12">
                  <a:extLst>
                    <a:ext uri="{FF2B5EF4-FFF2-40B4-BE49-F238E27FC236}">
                      <a16:creationId xmlns:a16="http://schemas.microsoft.com/office/drawing/2014/main" id="{D14631E8-956D-4D45-AF43-BD2129B9C7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61698" y="4504236"/>
                  <a:ext cx="70593" cy="47198"/>
                </a:xfrm>
                <a:custGeom>
                  <a:avLst/>
                  <a:gdLst/>
                  <a:ahLst/>
                  <a:cxnLst>
                    <a:cxn ang="0">
                      <a:pos x="25" y="25"/>
                    </a:cxn>
                    <a:cxn ang="0">
                      <a:pos x="50" y="50"/>
                    </a:cxn>
                    <a:cxn ang="0">
                      <a:pos x="75" y="50"/>
                    </a:cxn>
                    <a:cxn ang="0">
                      <a:pos x="50" y="50"/>
                    </a:cxn>
                    <a:cxn ang="0">
                      <a:pos x="50" y="75"/>
                    </a:cxn>
                    <a:cxn ang="0">
                      <a:pos x="50" y="75"/>
                    </a:cxn>
                    <a:cxn ang="0">
                      <a:pos x="75" y="75"/>
                    </a:cxn>
                    <a:cxn ang="0">
                      <a:pos x="99" y="100"/>
                    </a:cxn>
                    <a:cxn ang="0">
                      <a:pos x="99" y="125"/>
                    </a:cxn>
                    <a:cxn ang="0">
                      <a:pos x="124" y="149"/>
                    </a:cxn>
                    <a:cxn ang="0">
                      <a:pos x="149" y="149"/>
                    </a:cxn>
                    <a:cxn ang="0">
                      <a:pos x="149" y="125"/>
                    </a:cxn>
                    <a:cxn ang="0">
                      <a:pos x="174" y="125"/>
                    </a:cxn>
                    <a:cxn ang="0">
                      <a:pos x="198" y="100"/>
                    </a:cxn>
                    <a:cxn ang="0">
                      <a:pos x="198" y="100"/>
                    </a:cxn>
                    <a:cxn ang="0">
                      <a:pos x="223" y="75"/>
                    </a:cxn>
                    <a:cxn ang="0">
                      <a:pos x="149" y="75"/>
                    </a:cxn>
                    <a:cxn ang="0">
                      <a:pos x="149" y="100"/>
                    </a:cxn>
                    <a:cxn ang="0">
                      <a:pos x="149" y="100"/>
                    </a:cxn>
                    <a:cxn ang="0">
                      <a:pos x="124" y="75"/>
                    </a:cxn>
                    <a:cxn ang="0">
                      <a:pos x="99" y="75"/>
                    </a:cxn>
                    <a:cxn ang="0">
                      <a:pos x="75" y="75"/>
                    </a:cxn>
                    <a:cxn ang="0">
                      <a:pos x="99" y="50"/>
                    </a:cxn>
                    <a:cxn ang="0">
                      <a:pos x="99" y="50"/>
                    </a:cxn>
                    <a:cxn ang="0">
                      <a:pos x="99" y="25"/>
                    </a:cxn>
                    <a:cxn ang="0">
                      <a:pos x="75" y="0"/>
                    </a:cxn>
                    <a:cxn ang="0">
                      <a:pos x="50" y="0"/>
                    </a:cxn>
                    <a:cxn ang="0">
                      <a:pos x="25" y="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50"/>
                    </a:cxn>
                    <a:cxn ang="0">
                      <a:pos x="0" y="75"/>
                    </a:cxn>
                    <a:cxn ang="0">
                      <a:pos x="25" y="50"/>
                    </a:cxn>
                    <a:cxn ang="0">
                      <a:pos x="25" y="50"/>
                    </a:cxn>
                  </a:cxnLst>
                  <a:rect l="0" t="0" r="r" b="b"/>
                  <a:pathLst>
                    <a:path w="223" h="149">
                      <a:moveTo>
                        <a:pt x="25" y="50"/>
                      </a:moveTo>
                      <a:lnTo>
                        <a:pt x="25" y="25"/>
                      </a:lnTo>
                      <a:lnTo>
                        <a:pt x="50" y="25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75" y="50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50" y="75"/>
                      </a:lnTo>
                      <a:lnTo>
                        <a:pt x="50" y="75"/>
                      </a:lnTo>
                      <a:lnTo>
                        <a:pt x="50" y="75"/>
                      </a:lnTo>
                      <a:lnTo>
                        <a:pt x="50" y="75"/>
                      </a:lnTo>
                      <a:lnTo>
                        <a:pt x="75" y="75"/>
                      </a:lnTo>
                      <a:lnTo>
                        <a:pt x="75" y="100"/>
                      </a:lnTo>
                      <a:lnTo>
                        <a:pt x="99" y="100"/>
                      </a:lnTo>
                      <a:lnTo>
                        <a:pt x="99" y="125"/>
                      </a:lnTo>
                      <a:lnTo>
                        <a:pt x="99" y="125"/>
                      </a:lnTo>
                      <a:lnTo>
                        <a:pt x="124" y="125"/>
                      </a:lnTo>
                      <a:lnTo>
                        <a:pt x="124" y="149"/>
                      </a:lnTo>
                      <a:lnTo>
                        <a:pt x="149" y="149"/>
                      </a:lnTo>
                      <a:lnTo>
                        <a:pt x="149" y="149"/>
                      </a:lnTo>
                      <a:lnTo>
                        <a:pt x="149" y="125"/>
                      </a:lnTo>
                      <a:lnTo>
                        <a:pt x="149" y="125"/>
                      </a:lnTo>
                      <a:lnTo>
                        <a:pt x="174" y="125"/>
                      </a:lnTo>
                      <a:lnTo>
                        <a:pt x="174" y="125"/>
                      </a:lnTo>
                      <a:lnTo>
                        <a:pt x="174" y="100"/>
                      </a:lnTo>
                      <a:lnTo>
                        <a:pt x="198" y="100"/>
                      </a:lnTo>
                      <a:lnTo>
                        <a:pt x="198" y="100"/>
                      </a:lnTo>
                      <a:lnTo>
                        <a:pt x="198" y="100"/>
                      </a:lnTo>
                      <a:lnTo>
                        <a:pt x="223" y="75"/>
                      </a:lnTo>
                      <a:lnTo>
                        <a:pt x="223" y="75"/>
                      </a:lnTo>
                      <a:lnTo>
                        <a:pt x="174" y="75"/>
                      </a:lnTo>
                      <a:lnTo>
                        <a:pt x="149" y="75"/>
                      </a:lnTo>
                      <a:lnTo>
                        <a:pt x="149" y="75"/>
                      </a:lnTo>
                      <a:lnTo>
                        <a:pt x="149" y="100"/>
                      </a:lnTo>
                      <a:lnTo>
                        <a:pt x="149" y="100"/>
                      </a:lnTo>
                      <a:lnTo>
                        <a:pt x="149" y="100"/>
                      </a:lnTo>
                      <a:lnTo>
                        <a:pt x="124" y="100"/>
                      </a:lnTo>
                      <a:lnTo>
                        <a:pt x="124" y="75"/>
                      </a:lnTo>
                      <a:lnTo>
                        <a:pt x="124" y="75"/>
                      </a:lnTo>
                      <a:lnTo>
                        <a:pt x="99" y="75"/>
                      </a:lnTo>
                      <a:lnTo>
                        <a:pt x="99" y="75"/>
                      </a:lnTo>
                      <a:lnTo>
                        <a:pt x="75" y="75"/>
                      </a:lnTo>
                      <a:lnTo>
                        <a:pt x="99" y="50"/>
                      </a:lnTo>
                      <a:lnTo>
                        <a:pt x="99" y="50"/>
                      </a:lnTo>
                      <a:lnTo>
                        <a:pt x="99" y="50"/>
                      </a:lnTo>
                      <a:lnTo>
                        <a:pt x="99" y="50"/>
                      </a:lnTo>
                      <a:lnTo>
                        <a:pt x="99" y="25"/>
                      </a:lnTo>
                      <a:lnTo>
                        <a:pt x="99" y="25"/>
                      </a:lnTo>
                      <a:lnTo>
                        <a:pt x="75" y="25"/>
                      </a:lnTo>
                      <a:lnTo>
                        <a:pt x="75" y="0"/>
                      </a:lnTo>
                      <a:lnTo>
                        <a:pt x="50" y="25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25" y="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60" name="Freeform 13">
                  <a:extLst>
                    <a:ext uri="{FF2B5EF4-FFF2-40B4-BE49-F238E27FC236}">
                      <a16:creationId xmlns:a16="http://schemas.microsoft.com/office/drawing/2014/main" id="{CAE31A70-26F7-4A5E-8B63-571537E35C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02805" y="4876717"/>
                  <a:ext cx="39789" cy="48473"/>
                </a:xfrm>
                <a:custGeom>
                  <a:avLst/>
                  <a:gdLst/>
                  <a:ahLst/>
                  <a:cxnLst>
                    <a:cxn ang="0">
                      <a:pos x="99" y="99"/>
                    </a:cxn>
                    <a:cxn ang="0">
                      <a:pos x="99" y="99"/>
                    </a:cxn>
                    <a:cxn ang="0">
                      <a:pos x="74" y="124"/>
                    </a:cxn>
                    <a:cxn ang="0">
                      <a:pos x="74" y="124"/>
                    </a:cxn>
                    <a:cxn ang="0">
                      <a:pos x="74" y="124"/>
                    </a:cxn>
                    <a:cxn ang="0">
                      <a:pos x="49" y="124"/>
                    </a:cxn>
                    <a:cxn ang="0">
                      <a:pos x="49" y="149"/>
                    </a:cxn>
                    <a:cxn ang="0">
                      <a:pos x="49" y="149"/>
                    </a:cxn>
                    <a:cxn ang="0">
                      <a:pos x="24" y="124"/>
                    </a:cxn>
                    <a:cxn ang="0">
                      <a:pos x="49" y="124"/>
                    </a:cxn>
                    <a:cxn ang="0">
                      <a:pos x="24" y="124"/>
                    </a:cxn>
                    <a:cxn ang="0">
                      <a:pos x="24" y="99"/>
                    </a:cxn>
                    <a:cxn ang="0">
                      <a:pos x="24" y="99"/>
                    </a:cxn>
                    <a:cxn ang="0">
                      <a:pos x="24" y="99"/>
                    </a:cxn>
                    <a:cxn ang="0">
                      <a:pos x="24" y="74"/>
                    </a:cxn>
                    <a:cxn ang="0">
                      <a:pos x="24" y="74"/>
                    </a:cxn>
                    <a:cxn ang="0">
                      <a:pos x="49" y="74"/>
                    </a:cxn>
                    <a:cxn ang="0">
                      <a:pos x="49" y="74"/>
                    </a:cxn>
                    <a:cxn ang="0">
                      <a:pos x="49" y="74"/>
                    </a:cxn>
                    <a:cxn ang="0">
                      <a:pos x="24" y="74"/>
                    </a:cxn>
                    <a:cxn ang="0">
                      <a:pos x="24" y="74"/>
                    </a:cxn>
                    <a:cxn ang="0">
                      <a:pos x="0" y="49"/>
                    </a:cxn>
                    <a:cxn ang="0">
                      <a:pos x="0" y="49"/>
                    </a:cxn>
                    <a:cxn ang="0">
                      <a:pos x="24" y="25"/>
                    </a:cxn>
                    <a:cxn ang="0">
                      <a:pos x="24" y="25"/>
                    </a:cxn>
                    <a:cxn ang="0">
                      <a:pos x="24" y="25"/>
                    </a:cxn>
                    <a:cxn ang="0">
                      <a:pos x="49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0"/>
                    </a:cxn>
                    <a:cxn ang="0">
                      <a:pos x="99" y="0"/>
                    </a:cxn>
                    <a:cxn ang="0">
                      <a:pos x="99" y="0"/>
                    </a:cxn>
                    <a:cxn ang="0">
                      <a:pos x="99" y="0"/>
                    </a:cxn>
                    <a:cxn ang="0">
                      <a:pos x="99" y="25"/>
                    </a:cxn>
                    <a:cxn ang="0">
                      <a:pos x="99" y="25"/>
                    </a:cxn>
                    <a:cxn ang="0">
                      <a:pos x="99" y="25"/>
                    </a:cxn>
                    <a:cxn ang="0">
                      <a:pos x="123" y="25"/>
                    </a:cxn>
                    <a:cxn ang="0">
                      <a:pos x="123" y="25"/>
                    </a:cxn>
                    <a:cxn ang="0">
                      <a:pos x="123" y="49"/>
                    </a:cxn>
                    <a:cxn ang="0">
                      <a:pos x="123" y="74"/>
                    </a:cxn>
                    <a:cxn ang="0">
                      <a:pos x="123" y="74"/>
                    </a:cxn>
                    <a:cxn ang="0">
                      <a:pos x="123" y="99"/>
                    </a:cxn>
                    <a:cxn ang="0">
                      <a:pos x="123" y="99"/>
                    </a:cxn>
                    <a:cxn ang="0">
                      <a:pos x="99" y="74"/>
                    </a:cxn>
                    <a:cxn ang="0">
                      <a:pos x="99" y="74"/>
                    </a:cxn>
                    <a:cxn ang="0">
                      <a:pos x="99" y="99"/>
                    </a:cxn>
                    <a:cxn ang="0">
                      <a:pos x="99" y="99"/>
                    </a:cxn>
                  </a:cxnLst>
                  <a:rect l="0" t="0" r="r" b="b"/>
                  <a:pathLst>
                    <a:path w="123" h="149">
                      <a:moveTo>
                        <a:pt x="99" y="99"/>
                      </a:moveTo>
                      <a:lnTo>
                        <a:pt x="99" y="99"/>
                      </a:lnTo>
                      <a:lnTo>
                        <a:pt x="74" y="124"/>
                      </a:lnTo>
                      <a:lnTo>
                        <a:pt x="74" y="124"/>
                      </a:lnTo>
                      <a:lnTo>
                        <a:pt x="74" y="124"/>
                      </a:lnTo>
                      <a:lnTo>
                        <a:pt x="49" y="124"/>
                      </a:lnTo>
                      <a:lnTo>
                        <a:pt x="49" y="149"/>
                      </a:lnTo>
                      <a:lnTo>
                        <a:pt x="49" y="149"/>
                      </a:lnTo>
                      <a:lnTo>
                        <a:pt x="24" y="124"/>
                      </a:lnTo>
                      <a:lnTo>
                        <a:pt x="49" y="124"/>
                      </a:lnTo>
                      <a:lnTo>
                        <a:pt x="24" y="124"/>
                      </a:lnTo>
                      <a:lnTo>
                        <a:pt x="24" y="99"/>
                      </a:lnTo>
                      <a:lnTo>
                        <a:pt x="24" y="99"/>
                      </a:lnTo>
                      <a:lnTo>
                        <a:pt x="24" y="99"/>
                      </a:lnTo>
                      <a:lnTo>
                        <a:pt x="24" y="74"/>
                      </a:lnTo>
                      <a:lnTo>
                        <a:pt x="24" y="74"/>
                      </a:lnTo>
                      <a:lnTo>
                        <a:pt x="49" y="74"/>
                      </a:lnTo>
                      <a:lnTo>
                        <a:pt x="49" y="74"/>
                      </a:lnTo>
                      <a:lnTo>
                        <a:pt x="49" y="74"/>
                      </a:lnTo>
                      <a:lnTo>
                        <a:pt x="24" y="74"/>
                      </a:lnTo>
                      <a:lnTo>
                        <a:pt x="24" y="74"/>
                      </a:lnTo>
                      <a:lnTo>
                        <a:pt x="0" y="49"/>
                      </a:lnTo>
                      <a:lnTo>
                        <a:pt x="0" y="49"/>
                      </a:lnTo>
                      <a:lnTo>
                        <a:pt x="24" y="25"/>
                      </a:lnTo>
                      <a:lnTo>
                        <a:pt x="24" y="25"/>
                      </a:lnTo>
                      <a:lnTo>
                        <a:pt x="24" y="25"/>
                      </a:lnTo>
                      <a:lnTo>
                        <a:pt x="49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0"/>
                      </a:lnTo>
                      <a:lnTo>
                        <a:pt x="99" y="0"/>
                      </a:lnTo>
                      <a:lnTo>
                        <a:pt x="99" y="0"/>
                      </a:lnTo>
                      <a:lnTo>
                        <a:pt x="99" y="0"/>
                      </a:lnTo>
                      <a:lnTo>
                        <a:pt x="99" y="25"/>
                      </a:lnTo>
                      <a:lnTo>
                        <a:pt x="99" y="25"/>
                      </a:lnTo>
                      <a:lnTo>
                        <a:pt x="99" y="25"/>
                      </a:lnTo>
                      <a:lnTo>
                        <a:pt x="123" y="25"/>
                      </a:lnTo>
                      <a:lnTo>
                        <a:pt x="123" y="25"/>
                      </a:lnTo>
                      <a:lnTo>
                        <a:pt x="123" y="49"/>
                      </a:lnTo>
                      <a:lnTo>
                        <a:pt x="123" y="74"/>
                      </a:lnTo>
                      <a:lnTo>
                        <a:pt x="123" y="74"/>
                      </a:lnTo>
                      <a:lnTo>
                        <a:pt x="123" y="99"/>
                      </a:lnTo>
                      <a:lnTo>
                        <a:pt x="123" y="99"/>
                      </a:lnTo>
                      <a:lnTo>
                        <a:pt x="99" y="74"/>
                      </a:lnTo>
                      <a:lnTo>
                        <a:pt x="99" y="74"/>
                      </a:lnTo>
                      <a:lnTo>
                        <a:pt x="99" y="99"/>
                      </a:lnTo>
                      <a:lnTo>
                        <a:pt x="99" y="99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61" name="Freeform 14">
                  <a:extLst>
                    <a:ext uri="{FF2B5EF4-FFF2-40B4-BE49-F238E27FC236}">
                      <a16:creationId xmlns:a16="http://schemas.microsoft.com/office/drawing/2014/main" id="{4B6E1872-828B-45C4-AC22-B842C9AE53D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92501" y="4487654"/>
                  <a:ext cx="32089" cy="3954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0" y="100"/>
                    </a:cxn>
                    <a:cxn ang="0">
                      <a:pos x="0" y="100"/>
                    </a:cxn>
                    <a:cxn ang="0">
                      <a:pos x="25" y="125"/>
                    </a:cxn>
                    <a:cxn ang="0">
                      <a:pos x="25" y="125"/>
                    </a:cxn>
                    <a:cxn ang="0">
                      <a:pos x="25" y="125"/>
                    </a:cxn>
                    <a:cxn ang="0">
                      <a:pos x="50" y="125"/>
                    </a:cxn>
                    <a:cxn ang="0">
                      <a:pos x="75" y="125"/>
                    </a:cxn>
                    <a:cxn ang="0">
                      <a:pos x="75" y="125"/>
                    </a:cxn>
                    <a:cxn ang="0">
                      <a:pos x="99" y="100"/>
                    </a:cxn>
                    <a:cxn ang="0">
                      <a:pos x="99" y="100"/>
                    </a:cxn>
                    <a:cxn ang="0">
                      <a:pos x="99" y="100"/>
                    </a:cxn>
                    <a:cxn ang="0">
                      <a:pos x="99" y="75"/>
                    </a:cxn>
                    <a:cxn ang="0">
                      <a:pos x="75" y="75"/>
                    </a:cxn>
                    <a:cxn ang="0">
                      <a:pos x="75" y="75"/>
                    </a:cxn>
                    <a:cxn ang="0">
                      <a:pos x="50" y="75"/>
                    </a:cxn>
                    <a:cxn ang="0">
                      <a:pos x="50" y="75"/>
                    </a:cxn>
                    <a:cxn ang="0">
                      <a:pos x="50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25" y="25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5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99" h="125">
                      <a:moveTo>
                        <a:pt x="0" y="25"/>
                      </a:move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25" y="125"/>
                      </a:lnTo>
                      <a:lnTo>
                        <a:pt x="25" y="125"/>
                      </a:lnTo>
                      <a:lnTo>
                        <a:pt x="25" y="125"/>
                      </a:lnTo>
                      <a:lnTo>
                        <a:pt x="50" y="125"/>
                      </a:lnTo>
                      <a:lnTo>
                        <a:pt x="75" y="125"/>
                      </a:lnTo>
                      <a:lnTo>
                        <a:pt x="75" y="125"/>
                      </a:lnTo>
                      <a:lnTo>
                        <a:pt x="99" y="100"/>
                      </a:lnTo>
                      <a:lnTo>
                        <a:pt x="99" y="100"/>
                      </a:lnTo>
                      <a:lnTo>
                        <a:pt x="99" y="100"/>
                      </a:lnTo>
                      <a:lnTo>
                        <a:pt x="99" y="75"/>
                      </a:lnTo>
                      <a:lnTo>
                        <a:pt x="75" y="75"/>
                      </a:lnTo>
                      <a:lnTo>
                        <a:pt x="75" y="75"/>
                      </a:lnTo>
                      <a:lnTo>
                        <a:pt x="50" y="75"/>
                      </a:lnTo>
                      <a:lnTo>
                        <a:pt x="50" y="75"/>
                      </a:lnTo>
                      <a:lnTo>
                        <a:pt x="50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25" y="25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62" name="Freeform 15">
                  <a:extLst>
                    <a:ext uri="{FF2B5EF4-FFF2-40B4-BE49-F238E27FC236}">
                      <a16:creationId xmlns:a16="http://schemas.microsoft.com/office/drawing/2014/main" id="{43EFBDD7-A6C5-4ADF-A1CB-A06A0EAED4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65435" y="4480000"/>
                  <a:ext cx="24386" cy="47198"/>
                </a:xfrm>
                <a:custGeom>
                  <a:avLst/>
                  <a:gdLst/>
                  <a:ahLst/>
                  <a:cxnLst>
                    <a:cxn ang="0">
                      <a:pos x="74" y="124"/>
                    </a:cxn>
                    <a:cxn ang="0">
                      <a:pos x="74" y="124"/>
                    </a:cxn>
                    <a:cxn ang="0">
                      <a:pos x="74" y="124"/>
                    </a:cxn>
                    <a:cxn ang="0">
                      <a:pos x="74" y="149"/>
                    </a:cxn>
                    <a:cxn ang="0">
                      <a:pos x="74" y="149"/>
                    </a:cxn>
                    <a:cxn ang="0">
                      <a:pos x="50" y="149"/>
                    </a:cxn>
                    <a:cxn ang="0">
                      <a:pos x="50" y="124"/>
                    </a:cxn>
                    <a:cxn ang="0">
                      <a:pos x="50" y="124"/>
                    </a:cxn>
                    <a:cxn ang="0">
                      <a:pos x="50" y="124"/>
                    </a:cxn>
                    <a:cxn ang="0">
                      <a:pos x="25" y="124"/>
                    </a:cxn>
                    <a:cxn ang="0">
                      <a:pos x="25" y="99"/>
                    </a:cxn>
                    <a:cxn ang="0">
                      <a:pos x="0" y="74"/>
                    </a:cxn>
                    <a:cxn ang="0">
                      <a:pos x="0" y="49"/>
                    </a:cxn>
                    <a:cxn ang="0">
                      <a:pos x="0" y="24"/>
                    </a:cxn>
                    <a:cxn ang="0">
                      <a:pos x="0" y="24"/>
                    </a:cxn>
                    <a:cxn ang="0">
                      <a:pos x="0" y="24"/>
                    </a:cxn>
                    <a:cxn ang="0">
                      <a:pos x="0" y="24"/>
                    </a:cxn>
                    <a:cxn ang="0">
                      <a:pos x="0" y="0"/>
                    </a:cxn>
                    <a:cxn ang="0">
                      <a:pos x="0" y="24"/>
                    </a:cxn>
                    <a:cxn ang="0">
                      <a:pos x="0" y="24"/>
                    </a:cxn>
                    <a:cxn ang="0">
                      <a:pos x="25" y="24"/>
                    </a:cxn>
                    <a:cxn ang="0">
                      <a:pos x="25" y="49"/>
                    </a:cxn>
                    <a:cxn ang="0">
                      <a:pos x="25" y="24"/>
                    </a:cxn>
                    <a:cxn ang="0">
                      <a:pos x="50" y="49"/>
                    </a:cxn>
                    <a:cxn ang="0">
                      <a:pos x="50" y="49"/>
                    </a:cxn>
                    <a:cxn ang="0">
                      <a:pos x="50" y="49"/>
                    </a:cxn>
                    <a:cxn ang="0">
                      <a:pos x="50" y="49"/>
                    </a:cxn>
                    <a:cxn ang="0">
                      <a:pos x="50" y="49"/>
                    </a:cxn>
                    <a:cxn ang="0">
                      <a:pos x="50" y="49"/>
                    </a:cxn>
                    <a:cxn ang="0">
                      <a:pos x="50" y="74"/>
                    </a:cxn>
                    <a:cxn ang="0">
                      <a:pos x="50" y="74"/>
                    </a:cxn>
                    <a:cxn ang="0">
                      <a:pos x="50" y="74"/>
                    </a:cxn>
                    <a:cxn ang="0">
                      <a:pos x="50" y="74"/>
                    </a:cxn>
                    <a:cxn ang="0">
                      <a:pos x="50" y="74"/>
                    </a:cxn>
                    <a:cxn ang="0">
                      <a:pos x="74" y="74"/>
                    </a:cxn>
                    <a:cxn ang="0">
                      <a:pos x="74" y="74"/>
                    </a:cxn>
                    <a:cxn ang="0">
                      <a:pos x="74" y="99"/>
                    </a:cxn>
                    <a:cxn ang="0">
                      <a:pos x="74" y="99"/>
                    </a:cxn>
                    <a:cxn ang="0">
                      <a:pos x="74" y="124"/>
                    </a:cxn>
                    <a:cxn ang="0">
                      <a:pos x="74" y="124"/>
                    </a:cxn>
                  </a:cxnLst>
                  <a:rect l="0" t="0" r="r" b="b"/>
                  <a:pathLst>
                    <a:path w="74" h="149">
                      <a:moveTo>
                        <a:pt x="74" y="124"/>
                      </a:moveTo>
                      <a:lnTo>
                        <a:pt x="74" y="124"/>
                      </a:lnTo>
                      <a:lnTo>
                        <a:pt x="74" y="124"/>
                      </a:lnTo>
                      <a:lnTo>
                        <a:pt x="74" y="149"/>
                      </a:lnTo>
                      <a:lnTo>
                        <a:pt x="74" y="149"/>
                      </a:lnTo>
                      <a:lnTo>
                        <a:pt x="50" y="149"/>
                      </a:lnTo>
                      <a:lnTo>
                        <a:pt x="50" y="124"/>
                      </a:lnTo>
                      <a:lnTo>
                        <a:pt x="50" y="124"/>
                      </a:lnTo>
                      <a:lnTo>
                        <a:pt x="50" y="124"/>
                      </a:lnTo>
                      <a:lnTo>
                        <a:pt x="25" y="124"/>
                      </a:lnTo>
                      <a:lnTo>
                        <a:pt x="25" y="99"/>
                      </a:lnTo>
                      <a:lnTo>
                        <a:pt x="0" y="74"/>
                      </a:lnTo>
                      <a:lnTo>
                        <a:pt x="0" y="49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0" y="0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25" y="24"/>
                      </a:lnTo>
                      <a:lnTo>
                        <a:pt x="25" y="49"/>
                      </a:lnTo>
                      <a:lnTo>
                        <a:pt x="25" y="24"/>
                      </a:lnTo>
                      <a:lnTo>
                        <a:pt x="50" y="49"/>
                      </a:lnTo>
                      <a:lnTo>
                        <a:pt x="50" y="49"/>
                      </a:lnTo>
                      <a:lnTo>
                        <a:pt x="50" y="49"/>
                      </a:lnTo>
                      <a:lnTo>
                        <a:pt x="50" y="49"/>
                      </a:lnTo>
                      <a:lnTo>
                        <a:pt x="50" y="49"/>
                      </a:lnTo>
                      <a:lnTo>
                        <a:pt x="50" y="49"/>
                      </a:lnTo>
                      <a:lnTo>
                        <a:pt x="50" y="74"/>
                      </a:lnTo>
                      <a:lnTo>
                        <a:pt x="50" y="74"/>
                      </a:lnTo>
                      <a:lnTo>
                        <a:pt x="50" y="74"/>
                      </a:lnTo>
                      <a:lnTo>
                        <a:pt x="50" y="74"/>
                      </a:lnTo>
                      <a:lnTo>
                        <a:pt x="50" y="74"/>
                      </a:lnTo>
                      <a:lnTo>
                        <a:pt x="74" y="74"/>
                      </a:lnTo>
                      <a:lnTo>
                        <a:pt x="74" y="74"/>
                      </a:lnTo>
                      <a:lnTo>
                        <a:pt x="74" y="99"/>
                      </a:lnTo>
                      <a:lnTo>
                        <a:pt x="74" y="99"/>
                      </a:lnTo>
                      <a:lnTo>
                        <a:pt x="74" y="124"/>
                      </a:lnTo>
                      <a:lnTo>
                        <a:pt x="74" y="12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63" name="Freeform 16">
                  <a:extLst>
                    <a:ext uri="{FF2B5EF4-FFF2-40B4-BE49-F238E27FC236}">
                      <a16:creationId xmlns:a16="http://schemas.microsoft.com/office/drawing/2014/main" id="{F8DC9098-69B0-4370-AE1D-8D2C5D6D15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50032" y="4487654"/>
                  <a:ext cx="47489" cy="48473"/>
                </a:xfrm>
                <a:custGeom>
                  <a:avLst/>
                  <a:gdLst/>
                  <a:ahLst/>
                  <a:cxnLst>
                    <a:cxn ang="0">
                      <a:pos x="49" y="75"/>
                    </a:cxn>
                    <a:cxn ang="0">
                      <a:pos x="49" y="75"/>
                    </a:cxn>
                    <a:cxn ang="0">
                      <a:pos x="49" y="75"/>
                    </a:cxn>
                    <a:cxn ang="0">
                      <a:pos x="49" y="75"/>
                    </a:cxn>
                    <a:cxn ang="0">
                      <a:pos x="49" y="75"/>
                    </a:cxn>
                    <a:cxn ang="0">
                      <a:pos x="49" y="100"/>
                    </a:cxn>
                    <a:cxn ang="0">
                      <a:pos x="49" y="100"/>
                    </a:cxn>
                    <a:cxn ang="0">
                      <a:pos x="49" y="125"/>
                    </a:cxn>
                    <a:cxn ang="0">
                      <a:pos x="49" y="125"/>
                    </a:cxn>
                    <a:cxn ang="0">
                      <a:pos x="74" y="125"/>
                    </a:cxn>
                    <a:cxn ang="0">
                      <a:pos x="74" y="125"/>
                    </a:cxn>
                    <a:cxn ang="0">
                      <a:pos x="99" y="150"/>
                    </a:cxn>
                    <a:cxn ang="0">
                      <a:pos x="123" y="150"/>
                    </a:cxn>
                    <a:cxn ang="0">
                      <a:pos x="123" y="150"/>
                    </a:cxn>
                    <a:cxn ang="0">
                      <a:pos x="123" y="150"/>
                    </a:cxn>
                    <a:cxn ang="0">
                      <a:pos x="148" y="150"/>
                    </a:cxn>
                    <a:cxn ang="0">
                      <a:pos x="148" y="150"/>
                    </a:cxn>
                    <a:cxn ang="0">
                      <a:pos x="148" y="150"/>
                    </a:cxn>
                    <a:cxn ang="0">
                      <a:pos x="148" y="150"/>
                    </a:cxn>
                    <a:cxn ang="0">
                      <a:pos x="148" y="125"/>
                    </a:cxn>
                    <a:cxn ang="0">
                      <a:pos x="148" y="125"/>
                    </a:cxn>
                    <a:cxn ang="0">
                      <a:pos x="148" y="125"/>
                    </a:cxn>
                    <a:cxn ang="0">
                      <a:pos x="123" y="125"/>
                    </a:cxn>
                    <a:cxn ang="0">
                      <a:pos x="123" y="125"/>
                    </a:cxn>
                    <a:cxn ang="0">
                      <a:pos x="99" y="125"/>
                    </a:cxn>
                    <a:cxn ang="0">
                      <a:pos x="99" y="125"/>
                    </a:cxn>
                    <a:cxn ang="0">
                      <a:pos x="74" y="100"/>
                    </a:cxn>
                    <a:cxn ang="0">
                      <a:pos x="74" y="100"/>
                    </a:cxn>
                    <a:cxn ang="0">
                      <a:pos x="49" y="75"/>
                    </a:cxn>
                    <a:cxn ang="0">
                      <a:pos x="24" y="0"/>
                    </a:cxn>
                    <a:cxn ang="0">
                      <a:pos x="24" y="0"/>
                    </a:cxn>
                    <a:cxn ang="0">
                      <a:pos x="24" y="0"/>
                    </a:cxn>
                    <a:cxn ang="0">
                      <a:pos x="24" y="25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50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75"/>
                    </a:cxn>
                    <a:cxn ang="0">
                      <a:pos x="49" y="75"/>
                    </a:cxn>
                  </a:cxnLst>
                  <a:rect l="0" t="0" r="r" b="b"/>
                  <a:pathLst>
                    <a:path w="148" h="150">
                      <a:moveTo>
                        <a:pt x="49" y="75"/>
                      </a:moveTo>
                      <a:lnTo>
                        <a:pt x="49" y="75"/>
                      </a:lnTo>
                      <a:lnTo>
                        <a:pt x="49" y="75"/>
                      </a:lnTo>
                      <a:lnTo>
                        <a:pt x="49" y="75"/>
                      </a:lnTo>
                      <a:lnTo>
                        <a:pt x="49" y="75"/>
                      </a:lnTo>
                      <a:lnTo>
                        <a:pt x="49" y="100"/>
                      </a:lnTo>
                      <a:lnTo>
                        <a:pt x="49" y="100"/>
                      </a:lnTo>
                      <a:lnTo>
                        <a:pt x="49" y="125"/>
                      </a:lnTo>
                      <a:lnTo>
                        <a:pt x="49" y="125"/>
                      </a:lnTo>
                      <a:lnTo>
                        <a:pt x="74" y="125"/>
                      </a:lnTo>
                      <a:lnTo>
                        <a:pt x="74" y="125"/>
                      </a:lnTo>
                      <a:lnTo>
                        <a:pt x="99" y="150"/>
                      </a:lnTo>
                      <a:lnTo>
                        <a:pt x="123" y="150"/>
                      </a:lnTo>
                      <a:lnTo>
                        <a:pt x="123" y="150"/>
                      </a:lnTo>
                      <a:lnTo>
                        <a:pt x="123" y="150"/>
                      </a:lnTo>
                      <a:lnTo>
                        <a:pt x="148" y="150"/>
                      </a:lnTo>
                      <a:lnTo>
                        <a:pt x="148" y="150"/>
                      </a:lnTo>
                      <a:lnTo>
                        <a:pt x="148" y="150"/>
                      </a:lnTo>
                      <a:lnTo>
                        <a:pt x="148" y="150"/>
                      </a:lnTo>
                      <a:lnTo>
                        <a:pt x="148" y="125"/>
                      </a:lnTo>
                      <a:lnTo>
                        <a:pt x="148" y="125"/>
                      </a:lnTo>
                      <a:lnTo>
                        <a:pt x="148" y="125"/>
                      </a:lnTo>
                      <a:lnTo>
                        <a:pt x="123" y="125"/>
                      </a:lnTo>
                      <a:lnTo>
                        <a:pt x="123" y="125"/>
                      </a:lnTo>
                      <a:lnTo>
                        <a:pt x="99" y="125"/>
                      </a:lnTo>
                      <a:lnTo>
                        <a:pt x="99" y="125"/>
                      </a:lnTo>
                      <a:lnTo>
                        <a:pt x="74" y="100"/>
                      </a:lnTo>
                      <a:lnTo>
                        <a:pt x="74" y="100"/>
                      </a:lnTo>
                      <a:lnTo>
                        <a:pt x="49" y="75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4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50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4" y="75"/>
                      </a:lnTo>
                      <a:lnTo>
                        <a:pt x="49" y="7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64" name="Freeform 17">
                  <a:extLst>
                    <a:ext uri="{FF2B5EF4-FFF2-40B4-BE49-F238E27FC236}">
                      <a16:creationId xmlns:a16="http://schemas.microsoft.com/office/drawing/2014/main" id="{CD488AEC-0CDE-4732-BB5C-BD8EFD4374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01486" y="4448109"/>
                  <a:ext cx="23103" cy="39545"/>
                </a:xfrm>
                <a:custGeom>
                  <a:avLst/>
                  <a:gdLst/>
                  <a:ahLst/>
                  <a:cxnLst>
                    <a:cxn ang="0">
                      <a:pos x="50" y="100"/>
                    </a:cxn>
                    <a:cxn ang="0">
                      <a:pos x="50" y="75"/>
                    </a:cxn>
                    <a:cxn ang="0">
                      <a:pos x="50" y="75"/>
                    </a:cxn>
                    <a:cxn ang="0">
                      <a:pos x="50" y="75"/>
                    </a:cxn>
                    <a:cxn ang="0">
                      <a:pos x="50" y="50"/>
                    </a:cxn>
                    <a:cxn ang="0">
                      <a:pos x="50" y="50"/>
                    </a:cxn>
                    <a:cxn ang="0">
                      <a:pos x="50" y="50"/>
                    </a:cxn>
                    <a:cxn ang="0">
                      <a:pos x="50" y="50"/>
                    </a:cxn>
                    <a:cxn ang="0">
                      <a:pos x="74" y="50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50" y="0"/>
                    </a:cxn>
                    <a:cxn ang="0">
                      <a:pos x="50" y="25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25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0" y="100"/>
                    </a:cxn>
                    <a:cxn ang="0">
                      <a:pos x="25" y="100"/>
                    </a:cxn>
                    <a:cxn ang="0">
                      <a:pos x="25" y="100"/>
                    </a:cxn>
                    <a:cxn ang="0">
                      <a:pos x="25" y="100"/>
                    </a:cxn>
                    <a:cxn ang="0">
                      <a:pos x="25" y="124"/>
                    </a:cxn>
                    <a:cxn ang="0">
                      <a:pos x="25" y="124"/>
                    </a:cxn>
                    <a:cxn ang="0">
                      <a:pos x="25" y="100"/>
                    </a:cxn>
                    <a:cxn ang="0">
                      <a:pos x="25" y="100"/>
                    </a:cxn>
                    <a:cxn ang="0">
                      <a:pos x="25" y="100"/>
                    </a:cxn>
                    <a:cxn ang="0">
                      <a:pos x="50" y="100"/>
                    </a:cxn>
                  </a:cxnLst>
                  <a:rect l="0" t="0" r="r" b="b"/>
                  <a:pathLst>
                    <a:path w="74" h="124">
                      <a:moveTo>
                        <a:pt x="50" y="100"/>
                      </a:moveTo>
                      <a:lnTo>
                        <a:pt x="50" y="75"/>
                      </a:lnTo>
                      <a:lnTo>
                        <a:pt x="50" y="75"/>
                      </a:lnTo>
                      <a:lnTo>
                        <a:pt x="50" y="75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74" y="50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50" y="0"/>
                      </a:lnTo>
                      <a:lnTo>
                        <a:pt x="50" y="25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5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100"/>
                      </a:lnTo>
                      <a:lnTo>
                        <a:pt x="25" y="100"/>
                      </a:lnTo>
                      <a:lnTo>
                        <a:pt x="25" y="100"/>
                      </a:lnTo>
                      <a:lnTo>
                        <a:pt x="25" y="100"/>
                      </a:lnTo>
                      <a:lnTo>
                        <a:pt x="25" y="124"/>
                      </a:lnTo>
                      <a:lnTo>
                        <a:pt x="25" y="124"/>
                      </a:lnTo>
                      <a:lnTo>
                        <a:pt x="25" y="100"/>
                      </a:lnTo>
                      <a:lnTo>
                        <a:pt x="25" y="100"/>
                      </a:lnTo>
                      <a:lnTo>
                        <a:pt x="25" y="100"/>
                      </a:lnTo>
                      <a:lnTo>
                        <a:pt x="50" y="10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65" name="Freeform 18">
                  <a:extLst>
                    <a:ext uri="{FF2B5EF4-FFF2-40B4-BE49-F238E27FC236}">
                      <a16:creationId xmlns:a16="http://schemas.microsoft.com/office/drawing/2014/main" id="{F1224F09-583A-457B-B53B-FC8B6DA621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77099" y="4575671"/>
                  <a:ext cx="24386" cy="39545"/>
                </a:xfrm>
                <a:custGeom>
                  <a:avLst/>
                  <a:gdLst/>
                  <a:ahLst/>
                  <a:cxnLst>
                    <a:cxn ang="0">
                      <a:pos x="49" y="125"/>
                    </a:cxn>
                    <a:cxn ang="0">
                      <a:pos x="49" y="125"/>
                    </a:cxn>
                    <a:cxn ang="0">
                      <a:pos x="49" y="100"/>
                    </a:cxn>
                    <a:cxn ang="0">
                      <a:pos x="49" y="75"/>
                    </a:cxn>
                    <a:cxn ang="0">
                      <a:pos x="74" y="50"/>
                    </a:cxn>
                    <a:cxn ang="0">
                      <a:pos x="74" y="50"/>
                    </a:cxn>
                    <a:cxn ang="0">
                      <a:pos x="74" y="50"/>
                    </a:cxn>
                    <a:cxn ang="0">
                      <a:pos x="74" y="25"/>
                    </a:cxn>
                    <a:cxn ang="0">
                      <a:pos x="74" y="0"/>
                    </a:cxn>
                    <a:cxn ang="0">
                      <a:pos x="49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0" y="75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25" y="100"/>
                    </a:cxn>
                    <a:cxn ang="0">
                      <a:pos x="0" y="100"/>
                    </a:cxn>
                    <a:cxn ang="0">
                      <a:pos x="25" y="100"/>
                    </a:cxn>
                    <a:cxn ang="0">
                      <a:pos x="25" y="125"/>
                    </a:cxn>
                    <a:cxn ang="0">
                      <a:pos x="25" y="100"/>
                    </a:cxn>
                    <a:cxn ang="0">
                      <a:pos x="49" y="125"/>
                    </a:cxn>
                  </a:cxnLst>
                  <a:rect l="0" t="0" r="r" b="b"/>
                  <a:pathLst>
                    <a:path w="74" h="125">
                      <a:moveTo>
                        <a:pt x="49" y="125"/>
                      </a:moveTo>
                      <a:lnTo>
                        <a:pt x="49" y="125"/>
                      </a:lnTo>
                      <a:lnTo>
                        <a:pt x="49" y="100"/>
                      </a:lnTo>
                      <a:lnTo>
                        <a:pt x="49" y="75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25"/>
                      </a:lnTo>
                      <a:lnTo>
                        <a:pt x="74" y="0"/>
                      </a:lnTo>
                      <a:lnTo>
                        <a:pt x="49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0" y="75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5" y="100"/>
                      </a:lnTo>
                      <a:lnTo>
                        <a:pt x="0" y="100"/>
                      </a:lnTo>
                      <a:lnTo>
                        <a:pt x="25" y="100"/>
                      </a:lnTo>
                      <a:lnTo>
                        <a:pt x="25" y="125"/>
                      </a:lnTo>
                      <a:lnTo>
                        <a:pt x="25" y="100"/>
                      </a:lnTo>
                      <a:lnTo>
                        <a:pt x="49" y="1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66" name="Freeform 19">
                  <a:extLst>
                    <a:ext uri="{FF2B5EF4-FFF2-40B4-BE49-F238E27FC236}">
                      <a16:creationId xmlns:a16="http://schemas.microsoft.com/office/drawing/2014/main" id="{EAD67E24-A4C9-4100-BB65-678B869EC2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41274" y="4416218"/>
                  <a:ext cx="30804" cy="24237"/>
                </a:xfrm>
                <a:custGeom>
                  <a:avLst/>
                  <a:gdLst/>
                  <a:ahLst/>
                  <a:cxnLst>
                    <a:cxn ang="0">
                      <a:pos x="99" y="25"/>
                    </a:cxn>
                    <a:cxn ang="0">
                      <a:pos x="99" y="0"/>
                    </a:cxn>
                    <a:cxn ang="0">
                      <a:pos x="74" y="0"/>
                    </a:cxn>
                    <a:cxn ang="0">
                      <a:pos x="25" y="25"/>
                    </a:cxn>
                    <a:cxn ang="0">
                      <a:pos x="25" y="50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49" y="50"/>
                    </a:cxn>
                    <a:cxn ang="0">
                      <a:pos x="49" y="50"/>
                    </a:cxn>
                    <a:cxn ang="0">
                      <a:pos x="74" y="25"/>
                    </a:cxn>
                    <a:cxn ang="0">
                      <a:pos x="99" y="25"/>
                    </a:cxn>
                  </a:cxnLst>
                  <a:rect l="0" t="0" r="r" b="b"/>
                  <a:pathLst>
                    <a:path w="99" h="75">
                      <a:moveTo>
                        <a:pt x="99" y="25"/>
                      </a:moveTo>
                      <a:lnTo>
                        <a:pt x="99" y="0"/>
                      </a:lnTo>
                      <a:lnTo>
                        <a:pt x="74" y="0"/>
                      </a:lnTo>
                      <a:lnTo>
                        <a:pt x="25" y="25"/>
                      </a:lnTo>
                      <a:lnTo>
                        <a:pt x="25" y="50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49" y="50"/>
                      </a:lnTo>
                      <a:lnTo>
                        <a:pt x="49" y="50"/>
                      </a:lnTo>
                      <a:lnTo>
                        <a:pt x="74" y="25"/>
                      </a:lnTo>
                      <a:lnTo>
                        <a:pt x="99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67" name="Freeform 20">
                  <a:extLst>
                    <a:ext uri="{FF2B5EF4-FFF2-40B4-BE49-F238E27FC236}">
                      <a16:creationId xmlns:a16="http://schemas.microsoft.com/office/drawing/2014/main" id="{F9D6C43F-9EA6-40A4-9025-83CF0D5DBC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52712" y="4622869"/>
                  <a:ext cx="32089" cy="15308"/>
                </a:xfrm>
                <a:custGeom>
                  <a:avLst/>
                  <a:gdLst/>
                  <a:ahLst/>
                  <a:cxnLst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50" y="50"/>
                    </a:cxn>
                    <a:cxn ang="0">
                      <a:pos x="50" y="50"/>
                    </a:cxn>
                    <a:cxn ang="0">
                      <a:pos x="50" y="50"/>
                    </a:cxn>
                    <a:cxn ang="0">
                      <a:pos x="75" y="50"/>
                    </a:cxn>
                    <a:cxn ang="0">
                      <a:pos x="75" y="25"/>
                    </a:cxn>
                    <a:cxn ang="0">
                      <a:pos x="50" y="25"/>
                    </a:cxn>
                    <a:cxn ang="0">
                      <a:pos x="75" y="25"/>
                    </a:cxn>
                    <a:cxn ang="0">
                      <a:pos x="100" y="0"/>
                    </a:cxn>
                    <a:cxn ang="0">
                      <a:pos x="100" y="0"/>
                    </a:cxn>
                    <a:cxn ang="0">
                      <a:pos x="100" y="0"/>
                    </a:cxn>
                    <a:cxn ang="0">
                      <a:pos x="100" y="0"/>
                    </a:cxn>
                    <a:cxn ang="0">
                      <a:pos x="75" y="0"/>
                    </a:cxn>
                    <a:cxn ang="0">
                      <a:pos x="75" y="0"/>
                    </a:cxn>
                    <a:cxn ang="0">
                      <a:pos x="75" y="0"/>
                    </a:cxn>
                    <a:cxn ang="0">
                      <a:pos x="50" y="0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</a:cxnLst>
                  <a:rect l="0" t="0" r="r" b="b"/>
                  <a:pathLst>
                    <a:path w="100" h="50">
                      <a:moveTo>
                        <a:pt x="25" y="50"/>
                      </a:move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75" y="50"/>
                      </a:lnTo>
                      <a:lnTo>
                        <a:pt x="75" y="25"/>
                      </a:lnTo>
                      <a:lnTo>
                        <a:pt x="50" y="25"/>
                      </a:lnTo>
                      <a:lnTo>
                        <a:pt x="75" y="25"/>
                      </a:lnTo>
                      <a:lnTo>
                        <a:pt x="100" y="0"/>
                      </a:lnTo>
                      <a:lnTo>
                        <a:pt x="100" y="0"/>
                      </a:lnTo>
                      <a:lnTo>
                        <a:pt x="100" y="0"/>
                      </a:lnTo>
                      <a:lnTo>
                        <a:pt x="100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50" y="0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68" name="Freeform 21">
                  <a:extLst>
                    <a:ext uri="{FF2B5EF4-FFF2-40B4-BE49-F238E27FC236}">
                      <a16:creationId xmlns:a16="http://schemas.microsoft.com/office/drawing/2014/main" id="{EFF6CC15-D4B4-46E6-B68F-5ED91A5B56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37311" y="4607562"/>
                  <a:ext cx="24386" cy="22961"/>
                </a:xfrm>
                <a:custGeom>
                  <a:avLst/>
                  <a:gdLst/>
                  <a:ahLst/>
                  <a:cxnLst>
                    <a:cxn ang="0">
                      <a:pos x="0" y="74"/>
                    </a:cxn>
                    <a:cxn ang="0">
                      <a:pos x="0" y="49"/>
                    </a:cxn>
                    <a:cxn ang="0">
                      <a:pos x="0" y="49"/>
                    </a:cxn>
                    <a:cxn ang="0">
                      <a:pos x="25" y="49"/>
                    </a:cxn>
                    <a:cxn ang="0">
                      <a:pos x="25" y="49"/>
                    </a:cxn>
                    <a:cxn ang="0">
                      <a:pos x="25" y="49"/>
                    </a:cxn>
                    <a:cxn ang="0">
                      <a:pos x="25" y="49"/>
                    </a:cxn>
                    <a:cxn ang="0">
                      <a:pos x="25" y="49"/>
                    </a:cxn>
                    <a:cxn ang="0">
                      <a:pos x="49" y="49"/>
                    </a:cxn>
                    <a:cxn ang="0">
                      <a:pos x="49" y="49"/>
                    </a:cxn>
                    <a:cxn ang="0">
                      <a:pos x="49" y="49"/>
                    </a:cxn>
                    <a:cxn ang="0">
                      <a:pos x="25" y="25"/>
                    </a:cxn>
                    <a:cxn ang="0">
                      <a:pos x="49" y="25"/>
                    </a:cxn>
                    <a:cxn ang="0">
                      <a:pos x="49" y="25"/>
                    </a:cxn>
                    <a:cxn ang="0">
                      <a:pos x="49" y="25"/>
                    </a:cxn>
                    <a:cxn ang="0">
                      <a:pos x="49" y="25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49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49"/>
                    </a:cxn>
                    <a:cxn ang="0">
                      <a:pos x="0" y="49"/>
                    </a:cxn>
                    <a:cxn ang="0">
                      <a:pos x="0" y="49"/>
                    </a:cxn>
                    <a:cxn ang="0">
                      <a:pos x="0" y="49"/>
                    </a:cxn>
                    <a:cxn ang="0">
                      <a:pos x="0" y="74"/>
                    </a:cxn>
                  </a:cxnLst>
                  <a:rect l="0" t="0" r="r" b="b"/>
                  <a:pathLst>
                    <a:path w="74" h="74">
                      <a:moveTo>
                        <a:pt x="0" y="74"/>
                      </a:moveTo>
                      <a:lnTo>
                        <a:pt x="0" y="49"/>
                      </a:lnTo>
                      <a:lnTo>
                        <a:pt x="0" y="49"/>
                      </a:lnTo>
                      <a:lnTo>
                        <a:pt x="25" y="49"/>
                      </a:lnTo>
                      <a:lnTo>
                        <a:pt x="25" y="49"/>
                      </a:lnTo>
                      <a:lnTo>
                        <a:pt x="25" y="49"/>
                      </a:lnTo>
                      <a:lnTo>
                        <a:pt x="25" y="49"/>
                      </a:lnTo>
                      <a:lnTo>
                        <a:pt x="25" y="49"/>
                      </a:lnTo>
                      <a:lnTo>
                        <a:pt x="49" y="49"/>
                      </a:lnTo>
                      <a:lnTo>
                        <a:pt x="49" y="49"/>
                      </a:lnTo>
                      <a:lnTo>
                        <a:pt x="49" y="49"/>
                      </a:lnTo>
                      <a:lnTo>
                        <a:pt x="25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49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49"/>
                      </a:lnTo>
                      <a:lnTo>
                        <a:pt x="0" y="49"/>
                      </a:lnTo>
                      <a:lnTo>
                        <a:pt x="0" y="49"/>
                      </a:lnTo>
                      <a:lnTo>
                        <a:pt x="0" y="49"/>
                      </a:lnTo>
                      <a:lnTo>
                        <a:pt x="0" y="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69" name="Freeform 22">
                  <a:extLst>
                    <a:ext uri="{FF2B5EF4-FFF2-40B4-BE49-F238E27FC236}">
                      <a16:creationId xmlns:a16="http://schemas.microsoft.com/office/drawing/2014/main" id="{69735F31-C819-490C-8AD5-F918129755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4589" y="4504236"/>
                  <a:ext cx="16685" cy="15308"/>
                </a:xfrm>
                <a:custGeom>
                  <a:avLst/>
                  <a:gdLst/>
                  <a:ahLst/>
                  <a:cxnLst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50" y="25"/>
                    </a:cxn>
                    <a:cxn ang="0">
                      <a:pos x="50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25" y="0"/>
                    </a:cxn>
                    <a:cxn ang="0">
                      <a:pos x="25" y="0"/>
                    </a:cxn>
                  </a:cxnLst>
                  <a:rect l="0" t="0" r="r" b="b"/>
                  <a:pathLst>
                    <a:path w="50" h="50">
                      <a:moveTo>
                        <a:pt x="25" y="0"/>
                      </a:move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50" y="25"/>
                      </a:lnTo>
                      <a:lnTo>
                        <a:pt x="50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70" name="Freeform 23">
                  <a:extLst>
                    <a:ext uri="{FF2B5EF4-FFF2-40B4-BE49-F238E27FC236}">
                      <a16:creationId xmlns:a16="http://schemas.microsoft.com/office/drawing/2014/main" id="{E47DD283-84E7-4956-95C0-38298B4E82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8207" y="4972388"/>
                  <a:ext cx="16685" cy="24237"/>
                </a:xfrm>
                <a:custGeom>
                  <a:avLst/>
                  <a:gdLst/>
                  <a:ahLst/>
                  <a:cxnLst>
                    <a:cxn ang="0">
                      <a:pos x="25" y="25"/>
                    </a:cxn>
                    <a:cxn ang="0">
                      <a:pos x="25" y="0"/>
                    </a:cxn>
                    <a:cxn ang="0">
                      <a:pos x="50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0" y="75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25" y="25"/>
                    </a:cxn>
                    <a:cxn ang="0">
                      <a:pos x="25" y="25"/>
                    </a:cxn>
                  </a:cxnLst>
                  <a:rect l="0" t="0" r="r" b="b"/>
                  <a:pathLst>
                    <a:path w="50" h="75">
                      <a:moveTo>
                        <a:pt x="25" y="25"/>
                      </a:moveTo>
                      <a:lnTo>
                        <a:pt x="25" y="0"/>
                      </a:lnTo>
                      <a:lnTo>
                        <a:pt x="50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0" y="75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25" y="25"/>
                      </a:lnTo>
                      <a:lnTo>
                        <a:pt x="25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71" name="Freeform 24">
                  <a:extLst>
                    <a:ext uri="{FF2B5EF4-FFF2-40B4-BE49-F238E27FC236}">
                      <a16:creationId xmlns:a16="http://schemas.microsoft.com/office/drawing/2014/main" id="{6000E502-F864-481C-A97C-8AAFA39B53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42331" y="4495306"/>
                  <a:ext cx="15402" cy="24237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49" y="50"/>
                    </a:cxn>
                    <a:cxn ang="0">
                      <a:pos x="49" y="25"/>
                    </a:cxn>
                    <a:cxn ang="0">
                      <a:pos x="25" y="25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9" h="75">
                      <a:moveTo>
                        <a:pt x="0" y="25"/>
                      </a:moveTo>
                      <a:lnTo>
                        <a:pt x="0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49" y="50"/>
                      </a:lnTo>
                      <a:lnTo>
                        <a:pt x="49" y="25"/>
                      </a:lnTo>
                      <a:lnTo>
                        <a:pt x="25" y="25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72" name="Freeform 25">
                  <a:extLst>
                    <a:ext uri="{FF2B5EF4-FFF2-40B4-BE49-F238E27FC236}">
                      <a16:creationId xmlns:a16="http://schemas.microsoft.com/office/drawing/2014/main" id="{0D03B082-032F-417C-907E-DEF33B9010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37311" y="4495306"/>
                  <a:ext cx="24386" cy="16583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25"/>
                    </a:cxn>
                    <a:cxn ang="0">
                      <a:pos x="49" y="25"/>
                    </a:cxn>
                    <a:cxn ang="0">
                      <a:pos x="49" y="25"/>
                    </a:cxn>
                    <a:cxn ang="0">
                      <a:pos x="49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50"/>
                    </a:cxn>
                    <a:cxn ang="0">
                      <a:pos x="74" y="50"/>
                    </a:cxn>
                    <a:cxn ang="0">
                      <a:pos x="74" y="50"/>
                    </a:cxn>
                    <a:cxn ang="0">
                      <a:pos x="49" y="50"/>
                    </a:cxn>
                    <a:cxn ang="0">
                      <a:pos x="49" y="50"/>
                    </a:cxn>
                    <a:cxn ang="0">
                      <a:pos x="49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0" y="25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74" h="50">
                      <a:moveTo>
                        <a:pt x="0" y="25"/>
                      </a:moveTo>
                      <a:lnTo>
                        <a:pt x="0" y="25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49" y="50"/>
                      </a:lnTo>
                      <a:lnTo>
                        <a:pt x="49" y="50"/>
                      </a:lnTo>
                      <a:lnTo>
                        <a:pt x="49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73" name="Freeform 26">
                  <a:extLst>
                    <a:ext uri="{FF2B5EF4-FFF2-40B4-BE49-F238E27FC236}">
                      <a16:creationId xmlns:a16="http://schemas.microsoft.com/office/drawing/2014/main" id="{FA042187-8910-4AF2-8FD5-78672B48AA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0505" y="4932844"/>
                  <a:ext cx="24386" cy="16583"/>
                </a:xfrm>
                <a:custGeom>
                  <a:avLst/>
                  <a:gdLst/>
                  <a:ahLst/>
                  <a:cxnLst>
                    <a:cxn ang="0">
                      <a:pos x="50" y="0"/>
                    </a:cxn>
                    <a:cxn ang="0">
                      <a:pos x="75" y="0"/>
                    </a:cxn>
                    <a:cxn ang="0">
                      <a:pos x="50" y="25"/>
                    </a:cxn>
                    <a:cxn ang="0">
                      <a:pos x="25" y="50"/>
                    </a:cxn>
                    <a:cxn ang="0">
                      <a:pos x="0" y="25"/>
                    </a:cxn>
                    <a:cxn ang="0">
                      <a:pos x="25" y="0"/>
                    </a:cxn>
                    <a:cxn ang="0">
                      <a:pos x="50" y="0"/>
                    </a:cxn>
                  </a:cxnLst>
                  <a:rect l="0" t="0" r="r" b="b"/>
                  <a:pathLst>
                    <a:path w="75" h="50">
                      <a:moveTo>
                        <a:pt x="50" y="0"/>
                      </a:moveTo>
                      <a:lnTo>
                        <a:pt x="75" y="0"/>
                      </a:lnTo>
                      <a:lnTo>
                        <a:pt x="50" y="25"/>
                      </a:lnTo>
                      <a:lnTo>
                        <a:pt x="25" y="50"/>
                      </a:lnTo>
                      <a:lnTo>
                        <a:pt x="0" y="25"/>
                      </a:lnTo>
                      <a:lnTo>
                        <a:pt x="25" y="0"/>
                      </a:lnTo>
                      <a:lnTo>
                        <a:pt x="50" y="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74" name="Freeform 27">
                  <a:extLst>
                    <a:ext uri="{FF2B5EF4-FFF2-40B4-BE49-F238E27FC236}">
                      <a16:creationId xmlns:a16="http://schemas.microsoft.com/office/drawing/2014/main" id="{8D233342-5522-4CD5-8F46-140C806A0A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97522" y="4511890"/>
                  <a:ext cx="7701" cy="15308"/>
                </a:xfrm>
                <a:custGeom>
                  <a:avLst/>
                  <a:gdLst/>
                  <a:ahLst/>
                  <a:cxnLst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0" y="5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25" y="0"/>
                    </a:cxn>
                    <a:cxn ang="0">
                      <a:pos x="25" y="25"/>
                    </a:cxn>
                    <a:cxn ang="0">
                      <a:pos x="25" y="25"/>
                    </a:cxn>
                  </a:cxnLst>
                  <a:rect l="0" t="0" r="r" b="b"/>
                  <a:pathLst>
                    <a:path w="25" h="50">
                      <a:moveTo>
                        <a:pt x="25" y="25"/>
                      </a:move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0" y="5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5" y="0"/>
                      </a:lnTo>
                      <a:lnTo>
                        <a:pt x="25" y="25"/>
                      </a:lnTo>
                      <a:lnTo>
                        <a:pt x="25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75" name="Freeform 28">
                  <a:extLst>
                    <a:ext uri="{FF2B5EF4-FFF2-40B4-BE49-F238E27FC236}">
                      <a16:creationId xmlns:a16="http://schemas.microsoft.com/office/drawing/2014/main" id="{22170D2B-6925-4A5F-A418-BA2EC81721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48976" y="4480000"/>
                  <a:ext cx="15402" cy="15308"/>
                </a:xfrm>
                <a:custGeom>
                  <a:avLst/>
                  <a:gdLst/>
                  <a:ahLst/>
                  <a:cxnLst>
                    <a:cxn ang="0">
                      <a:pos x="24" y="49"/>
                    </a:cxn>
                    <a:cxn ang="0">
                      <a:pos x="24" y="24"/>
                    </a:cxn>
                    <a:cxn ang="0">
                      <a:pos x="24" y="24"/>
                    </a:cxn>
                    <a:cxn ang="0">
                      <a:pos x="24" y="24"/>
                    </a:cxn>
                    <a:cxn ang="0">
                      <a:pos x="24" y="0"/>
                    </a:cxn>
                    <a:cxn ang="0">
                      <a:pos x="24" y="0"/>
                    </a:cxn>
                    <a:cxn ang="0">
                      <a:pos x="24" y="0"/>
                    </a:cxn>
                    <a:cxn ang="0">
                      <a:pos x="24" y="0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49" y="24"/>
                    </a:cxn>
                    <a:cxn ang="0">
                      <a:pos x="24" y="24"/>
                    </a:cxn>
                    <a:cxn ang="0">
                      <a:pos x="24" y="24"/>
                    </a:cxn>
                    <a:cxn ang="0">
                      <a:pos x="24" y="49"/>
                    </a:cxn>
                    <a:cxn ang="0">
                      <a:pos x="24" y="49"/>
                    </a:cxn>
                    <a:cxn ang="0">
                      <a:pos x="24" y="49"/>
                    </a:cxn>
                    <a:cxn ang="0">
                      <a:pos x="0" y="49"/>
                    </a:cxn>
                    <a:cxn ang="0">
                      <a:pos x="24" y="49"/>
                    </a:cxn>
                  </a:cxnLst>
                  <a:rect l="0" t="0" r="r" b="b"/>
                  <a:pathLst>
                    <a:path w="49" h="49">
                      <a:moveTo>
                        <a:pt x="24" y="49"/>
                      </a:moveTo>
                      <a:lnTo>
                        <a:pt x="24" y="24"/>
                      </a:lnTo>
                      <a:lnTo>
                        <a:pt x="24" y="24"/>
                      </a:lnTo>
                      <a:lnTo>
                        <a:pt x="24" y="24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24"/>
                      </a:lnTo>
                      <a:lnTo>
                        <a:pt x="24" y="24"/>
                      </a:lnTo>
                      <a:lnTo>
                        <a:pt x="24" y="24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0" y="49"/>
                      </a:lnTo>
                      <a:lnTo>
                        <a:pt x="24" y="49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76" name="Freeform 29">
                  <a:extLst>
                    <a:ext uri="{FF2B5EF4-FFF2-40B4-BE49-F238E27FC236}">
                      <a16:creationId xmlns:a16="http://schemas.microsoft.com/office/drawing/2014/main" id="{5E942979-E43C-4004-8138-9022092519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32290" y="4519544"/>
                  <a:ext cx="16685" cy="16583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25" y="25"/>
                    </a:cxn>
                    <a:cxn ang="0">
                      <a:pos x="25" y="0"/>
                    </a:cxn>
                    <a:cxn ang="0">
                      <a:pos x="50" y="0"/>
                    </a:cxn>
                    <a:cxn ang="0">
                      <a:pos x="50" y="25"/>
                    </a:cxn>
                    <a:cxn ang="0">
                      <a:pos x="50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50" h="50">
                      <a:moveTo>
                        <a:pt x="0" y="25"/>
                      </a:moveTo>
                      <a:lnTo>
                        <a:pt x="25" y="25"/>
                      </a:lnTo>
                      <a:lnTo>
                        <a:pt x="25" y="0"/>
                      </a:lnTo>
                      <a:lnTo>
                        <a:pt x="50" y="0"/>
                      </a:lnTo>
                      <a:lnTo>
                        <a:pt x="50" y="25"/>
                      </a:lnTo>
                      <a:lnTo>
                        <a:pt x="50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77" name="Freeform 30">
                  <a:extLst>
                    <a:ext uri="{FF2B5EF4-FFF2-40B4-BE49-F238E27FC236}">
                      <a16:creationId xmlns:a16="http://schemas.microsoft.com/office/drawing/2014/main" id="{5D9BAF68-1A56-483D-A9BD-114082D671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0505" y="4964735"/>
                  <a:ext cx="7701" cy="15308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25" y="25"/>
                    </a:cxn>
                    <a:cxn ang="0">
                      <a:pos x="25" y="0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25" h="50">
                      <a:moveTo>
                        <a:pt x="0" y="50"/>
                      </a:moveTo>
                      <a:lnTo>
                        <a:pt x="0" y="50"/>
                      </a:lnTo>
                      <a:lnTo>
                        <a:pt x="25" y="25"/>
                      </a:lnTo>
                      <a:lnTo>
                        <a:pt x="25" y="0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78" name="Freeform 31">
                  <a:extLst>
                    <a:ext uri="{FF2B5EF4-FFF2-40B4-BE49-F238E27FC236}">
                      <a16:creationId xmlns:a16="http://schemas.microsoft.com/office/drawing/2014/main" id="{49DCDB37-F421-4DA1-A3DB-5E05259CF9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64378" y="4487654"/>
                  <a:ext cx="7701" cy="16583"/>
                </a:xfrm>
                <a:custGeom>
                  <a:avLst/>
                  <a:gdLst/>
                  <a:ahLst/>
                  <a:cxnLst>
                    <a:cxn ang="0">
                      <a:pos x="25" y="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25" y="0"/>
                    </a:cxn>
                    <a:cxn ang="0">
                      <a:pos x="25" y="0"/>
                    </a:cxn>
                  </a:cxnLst>
                  <a:rect l="0" t="0" r="r" b="b"/>
                  <a:pathLst>
                    <a:path w="25" h="50">
                      <a:moveTo>
                        <a:pt x="25" y="0"/>
                      </a:move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79" name="Freeform 32">
                  <a:extLst>
                    <a:ext uri="{FF2B5EF4-FFF2-40B4-BE49-F238E27FC236}">
                      <a16:creationId xmlns:a16="http://schemas.microsoft.com/office/drawing/2014/main" id="{74DC7B0A-B263-4249-A4B5-D87CF27C15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4589" y="4551434"/>
                  <a:ext cx="16685" cy="7654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50" y="0"/>
                    </a:cxn>
                    <a:cxn ang="0">
                      <a:pos x="50" y="0"/>
                    </a:cxn>
                    <a:cxn ang="0">
                      <a:pos x="50" y="0"/>
                    </a:cxn>
                    <a:cxn ang="0">
                      <a:pos x="50" y="0"/>
                    </a:cxn>
                    <a:cxn ang="0">
                      <a:pos x="25" y="0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0" y="25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50" h="25">
                      <a:moveTo>
                        <a:pt x="0" y="25"/>
                      </a:move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25" y="0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80" name="Freeform 33">
                  <a:extLst>
                    <a:ext uri="{FF2B5EF4-FFF2-40B4-BE49-F238E27FC236}">
                      <a16:creationId xmlns:a16="http://schemas.microsoft.com/office/drawing/2014/main" id="{E8DDF3D7-EC22-441A-BC6F-8CE880C32A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56676" y="4504236"/>
                  <a:ext cx="7701" cy="15308"/>
                </a:xfrm>
                <a:custGeom>
                  <a:avLst/>
                  <a:gdLst/>
                  <a:ahLst/>
                  <a:cxnLst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0" y="25"/>
                    </a:cxn>
                    <a:cxn ang="0">
                      <a:pos x="25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0"/>
                    </a:cxn>
                    <a:cxn ang="0">
                      <a:pos x="25" y="0"/>
                    </a:cxn>
                    <a:cxn ang="0">
                      <a:pos x="25" y="0"/>
                    </a:cxn>
                  </a:cxnLst>
                  <a:rect l="0" t="0" r="r" b="b"/>
                  <a:pathLst>
                    <a:path w="25" h="50">
                      <a:moveTo>
                        <a:pt x="25" y="0"/>
                      </a:move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0" y="25"/>
                      </a:lnTo>
                      <a:lnTo>
                        <a:pt x="25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81" name="Freeform 34">
                  <a:extLst>
                    <a:ext uri="{FF2B5EF4-FFF2-40B4-BE49-F238E27FC236}">
                      <a16:creationId xmlns:a16="http://schemas.microsoft.com/office/drawing/2014/main" id="{8BA550AA-CF32-41D4-B703-3C9DD8EE7F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69398" y="4480000"/>
                  <a:ext cx="7701" cy="7654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0" y="24"/>
                    </a:cxn>
                    <a:cxn ang="0">
                      <a:pos x="0" y="24"/>
                    </a:cxn>
                    <a:cxn ang="0">
                      <a:pos x="25" y="24"/>
                    </a:cxn>
                    <a:cxn ang="0">
                      <a:pos x="25" y="24"/>
                    </a:cxn>
                    <a:cxn ang="0">
                      <a:pos x="25" y="24"/>
                    </a:cxn>
                    <a:cxn ang="0">
                      <a:pos x="25" y="24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0" y="0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25" h="24">
                      <a:moveTo>
                        <a:pt x="0" y="24"/>
                      </a:move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25" y="24"/>
                      </a:lnTo>
                      <a:lnTo>
                        <a:pt x="25" y="24"/>
                      </a:lnTo>
                      <a:lnTo>
                        <a:pt x="25" y="24"/>
                      </a:lnTo>
                      <a:lnTo>
                        <a:pt x="25" y="24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82" name="Freeform 35">
                  <a:extLst>
                    <a:ext uri="{FF2B5EF4-FFF2-40B4-BE49-F238E27FC236}">
                      <a16:creationId xmlns:a16="http://schemas.microsoft.com/office/drawing/2014/main" id="{360E1698-747E-478C-9559-85A568595E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0294" y="4876717"/>
                  <a:ext cx="0" cy="8929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h="25">
                      <a:moveTo>
                        <a:pt x="0" y="25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83" name="Freeform 36">
                  <a:extLst>
                    <a:ext uri="{FF2B5EF4-FFF2-40B4-BE49-F238E27FC236}">
                      <a16:creationId xmlns:a16="http://schemas.microsoft.com/office/drawing/2014/main" id="{D4F014EC-D377-440F-80C5-5B6BA505DE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37573" y="4504236"/>
                  <a:ext cx="295206" cy="293392"/>
                </a:xfrm>
                <a:custGeom>
                  <a:avLst/>
                  <a:gdLst/>
                  <a:ahLst/>
                  <a:cxnLst>
                    <a:cxn ang="0">
                      <a:pos x="445" y="75"/>
                    </a:cxn>
                    <a:cxn ang="0">
                      <a:pos x="445" y="50"/>
                    </a:cxn>
                    <a:cxn ang="0">
                      <a:pos x="495" y="50"/>
                    </a:cxn>
                    <a:cxn ang="0">
                      <a:pos x="495" y="0"/>
                    </a:cxn>
                    <a:cxn ang="0">
                      <a:pos x="569" y="25"/>
                    </a:cxn>
                    <a:cxn ang="0">
                      <a:pos x="643" y="75"/>
                    </a:cxn>
                    <a:cxn ang="0">
                      <a:pos x="693" y="0"/>
                    </a:cxn>
                    <a:cxn ang="0">
                      <a:pos x="767" y="25"/>
                    </a:cxn>
                    <a:cxn ang="0">
                      <a:pos x="817" y="50"/>
                    </a:cxn>
                    <a:cxn ang="0">
                      <a:pos x="866" y="149"/>
                    </a:cxn>
                    <a:cxn ang="0">
                      <a:pos x="817" y="274"/>
                    </a:cxn>
                    <a:cxn ang="0">
                      <a:pos x="842" y="324"/>
                    </a:cxn>
                    <a:cxn ang="0">
                      <a:pos x="891" y="274"/>
                    </a:cxn>
                    <a:cxn ang="0">
                      <a:pos x="891" y="324"/>
                    </a:cxn>
                    <a:cxn ang="0">
                      <a:pos x="842" y="398"/>
                    </a:cxn>
                    <a:cxn ang="0">
                      <a:pos x="817" y="498"/>
                    </a:cxn>
                    <a:cxn ang="0">
                      <a:pos x="767" y="523"/>
                    </a:cxn>
                    <a:cxn ang="0">
                      <a:pos x="668" y="523"/>
                    </a:cxn>
                    <a:cxn ang="0">
                      <a:pos x="693" y="597"/>
                    </a:cxn>
                    <a:cxn ang="0">
                      <a:pos x="767" y="572"/>
                    </a:cxn>
                    <a:cxn ang="0">
                      <a:pos x="767" y="597"/>
                    </a:cxn>
                    <a:cxn ang="0">
                      <a:pos x="693" y="647"/>
                    </a:cxn>
                    <a:cxn ang="0">
                      <a:pos x="594" y="672"/>
                    </a:cxn>
                    <a:cxn ang="0">
                      <a:pos x="520" y="722"/>
                    </a:cxn>
                    <a:cxn ang="0">
                      <a:pos x="495" y="796"/>
                    </a:cxn>
                    <a:cxn ang="0">
                      <a:pos x="421" y="821"/>
                    </a:cxn>
                    <a:cxn ang="0">
                      <a:pos x="421" y="722"/>
                    </a:cxn>
                    <a:cxn ang="0">
                      <a:pos x="421" y="647"/>
                    </a:cxn>
                    <a:cxn ang="0">
                      <a:pos x="346" y="722"/>
                    </a:cxn>
                    <a:cxn ang="0">
                      <a:pos x="322" y="772"/>
                    </a:cxn>
                    <a:cxn ang="0">
                      <a:pos x="222" y="821"/>
                    </a:cxn>
                    <a:cxn ang="0">
                      <a:pos x="198" y="896"/>
                    </a:cxn>
                    <a:cxn ang="0">
                      <a:pos x="173" y="846"/>
                    </a:cxn>
                    <a:cxn ang="0">
                      <a:pos x="99" y="896"/>
                    </a:cxn>
                    <a:cxn ang="0">
                      <a:pos x="49" y="921"/>
                    </a:cxn>
                    <a:cxn ang="0">
                      <a:pos x="0" y="871"/>
                    </a:cxn>
                    <a:cxn ang="0">
                      <a:pos x="74" y="796"/>
                    </a:cxn>
                    <a:cxn ang="0">
                      <a:pos x="123" y="722"/>
                    </a:cxn>
                    <a:cxn ang="0">
                      <a:pos x="173" y="672"/>
                    </a:cxn>
                    <a:cxn ang="0">
                      <a:pos x="123" y="647"/>
                    </a:cxn>
                    <a:cxn ang="0">
                      <a:pos x="99" y="572"/>
                    </a:cxn>
                    <a:cxn ang="0">
                      <a:pos x="173" y="448"/>
                    </a:cxn>
                    <a:cxn ang="0">
                      <a:pos x="198" y="349"/>
                    </a:cxn>
                    <a:cxn ang="0">
                      <a:pos x="322" y="249"/>
                    </a:cxn>
                    <a:cxn ang="0">
                      <a:pos x="346" y="274"/>
                    </a:cxn>
                    <a:cxn ang="0">
                      <a:pos x="396" y="324"/>
                    </a:cxn>
                    <a:cxn ang="0">
                      <a:pos x="445" y="448"/>
                    </a:cxn>
                    <a:cxn ang="0">
                      <a:pos x="470" y="274"/>
                    </a:cxn>
                    <a:cxn ang="0">
                      <a:pos x="421" y="100"/>
                    </a:cxn>
                  </a:cxnLst>
                  <a:rect l="0" t="0" r="r" b="b"/>
                  <a:pathLst>
                    <a:path w="916" h="921">
                      <a:moveTo>
                        <a:pt x="421" y="100"/>
                      </a:moveTo>
                      <a:lnTo>
                        <a:pt x="445" y="75"/>
                      </a:lnTo>
                      <a:lnTo>
                        <a:pt x="445" y="25"/>
                      </a:lnTo>
                      <a:lnTo>
                        <a:pt x="445" y="50"/>
                      </a:lnTo>
                      <a:lnTo>
                        <a:pt x="470" y="50"/>
                      </a:lnTo>
                      <a:lnTo>
                        <a:pt x="495" y="50"/>
                      </a:lnTo>
                      <a:lnTo>
                        <a:pt x="495" y="25"/>
                      </a:lnTo>
                      <a:lnTo>
                        <a:pt x="495" y="0"/>
                      </a:lnTo>
                      <a:lnTo>
                        <a:pt x="544" y="0"/>
                      </a:lnTo>
                      <a:lnTo>
                        <a:pt x="569" y="25"/>
                      </a:lnTo>
                      <a:lnTo>
                        <a:pt x="619" y="100"/>
                      </a:lnTo>
                      <a:lnTo>
                        <a:pt x="643" y="75"/>
                      </a:lnTo>
                      <a:lnTo>
                        <a:pt x="668" y="25"/>
                      </a:lnTo>
                      <a:lnTo>
                        <a:pt x="693" y="0"/>
                      </a:lnTo>
                      <a:lnTo>
                        <a:pt x="718" y="50"/>
                      </a:lnTo>
                      <a:lnTo>
                        <a:pt x="767" y="25"/>
                      </a:lnTo>
                      <a:lnTo>
                        <a:pt x="792" y="50"/>
                      </a:lnTo>
                      <a:lnTo>
                        <a:pt x="817" y="50"/>
                      </a:lnTo>
                      <a:lnTo>
                        <a:pt x="866" y="50"/>
                      </a:lnTo>
                      <a:lnTo>
                        <a:pt x="866" y="149"/>
                      </a:lnTo>
                      <a:lnTo>
                        <a:pt x="842" y="224"/>
                      </a:lnTo>
                      <a:lnTo>
                        <a:pt x="817" y="274"/>
                      </a:lnTo>
                      <a:lnTo>
                        <a:pt x="817" y="324"/>
                      </a:lnTo>
                      <a:lnTo>
                        <a:pt x="842" y="324"/>
                      </a:lnTo>
                      <a:lnTo>
                        <a:pt x="842" y="299"/>
                      </a:lnTo>
                      <a:lnTo>
                        <a:pt x="891" y="274"/>
                      </a:lnTo>
                      <a:lnTo>
                        <a:pt x="916" y="274"/>
                      </a:lnTo>
                      <a:lnTo>
                        <a:pt x="891" y="324"/>
                      </a:lnTo>
                      <a:lnTo>
                        <a:pt x="842" y="349"/>
                      </a:lnTo>
                      <a:lnTo>
                        <a:pt x="842" y="398"/>
                      </a:lnTo>
                      <a:lnTo>
                        <a:pt x="842" y="448"/>
                      </a:lnTo>
                      <a:lnTo>
                        <a:pt x="817" y="498"/>
                      </a:lnTo>
                      <a:lnTo>
                        <a:pt x="792" y="523"/>
                      </a:lnTo>
                      <a:lnTo>
                        <a:pt x="767" y="523"/>
                      </a:lnTo>
                      <a:lnTo>
                        <a:pt x="693" y="498"/>
                      </a:lnTo>
                      <a:lnTo>
                        <a:pt x="668" y="523"/>
                      </a:lnTo>
                      <a:lnTo>
                        <a:pt x="693" y="548"/>
                      </a:lnTo>
                      <a:lnTo>
                        <a:pt x="693" y="597"/>
                      </a:lnTo>
                      <a:lnTo>
                        <a:pt x="718" y="572"/>
                      </a:lnTo>
                      <a:lnTo>
                        <a:pt x="767" y="572"/>
                      </a:lnTo>
                      <a:lnTo>
                        <a:pt x="767" y="572"/>
                      </a:lnTo>
                      <a:lnTo>
                        <a:pt x="767" y="597"/>
                      </a:lnTo>
                      <a:lnTo>
                        <a:pt x="718" y="647"/>
                      </a:lnTo>
                      <a:lnTo>
                        <a:pt x="693" y="647"/>
                      </a:lnTo>
                      <a:lnTo>
                        <a:pt x="643" y="647"/>
                      </a:lnTo>
                      <a:lnTo>
                        <a:pt x="594" y="672"/>
                      </a:lnTo>
                      <a:lnTo>
                        <a:pt x="544" y="697"/>
                      </a:lnTo>
                      <a:lnTo>
                        <a:pt x="520" y="722"/>
                      </a:lnTo>
                      <a:lnTo>
                        <a:pt x="495" y="772"/>
                      </a:lnTo>
                      <a:lnTo>
                        <a:pt x="495" y="796"/>
                      </a:lnTo>
                      <a:lnTo>
                        <a:pt x="470" y="821"/>
                      </a:lnTo>
                      <a:lnTo>
                        <a:pt x="421" y="821"/>
                      </a:lnTo>
                      <a:lnTo>
                        <a:pt x="396" y="796"/>
                      </a:lnTo>
                      <a:lnTo>
                        <a:pt x="421" y="722"/>
                      </a:lnTo>
                      <a:lnTo>
                        <a:pt x="445" y="647"/>
                      </a:lnTo>
                      <a:lnTo>
                        <a:pt x="421" y="647"/>
                      </a:lnTo>
                      <a:lnTo>
                        <a:pt x="396" y="622"/>
                      </a:lnTo>
                      <a:lnTo>
                        <a:pt x="346" y="722"/>
                      </a:lnTo>
                      <a:lnTo>
                        <a:pt x="322" y="747"/>
                      </a:lnTo>
                      <a:lnTo>
                        <a:pt x="322" y="772"/>
                      </a:lnTo>
                      <a:lnTo>
                        <a:pt x="272" y="821"/>
                      </a:lnTo>
                      <a:lnTo>
                        <a:pt x="222" y="821"/>
                      </a:lnTo>
                      <a:lnTo>
                        <a:pt x="198" y="871"/>
                      </a:lnTo>
                      <a:lnTo>
                        <a:pt x="198" y="896"/>
                      </a:lnTo>
                      <a:lnTo>
                        <a:pt x="148" y="896"/>
                      </a:lnTo>
                      <a:lnTo>
                        <a:pt x="173" y="846"/>
                      </a:lnTo>
                      <a:lnTo>
                        <a:pt x="148" y="846"/>
                      </a:lnTo>
                      <a:lnTo>
                        <a:pt x="99" y="896"/>
                      </a:lnTo>
                      <a:lnTo>
                        <a:pt x="74" y="896"/>
                      </a:lnTo>
                      <a:lnTo>
                        <a:pt x="49" y="921"/>
                      </a:lnTo>
                      <a:lnTo>
                        <a:pt x="0" y="896"/>
                      </a:lnTo>
                      <a:lnTo>
                        <a:pt x="0" y="871"/>
                      </a:lnTo>
                      <a:lnTo>
                        <a:pt x="24" y="821"/>
                      </a:lnTo>
                      <a:lnTo>
                        <a:pt x="74" y="796"/>
                      </a:lnTo>
                      <a:lnTo>
                        <a:pt x="99" y="772"/>
                      </a:lnTo>
                      <a:lnTo>
                        <a:pt x="123" y="722"/>
                      </a:lnTo>
                      <a:lnTo>
                        <a:pt x="148" y="697"/>
                      </a:lnTo>
                      <a:lnTo>
                        <a:pt x="173" y="672"/>
                      </a:lnTo>
                      <a:lnTo>
                        <a:pt x="173" y="647"/>
                      </a:lnTo>
                      <a:lnTo>
                        <a:pt x="123" y="647"/>
                      </a:lnTo>
                      <a:lnTo>
                        <a:pt x="99" y="622"/>
                      </a:lnTo>
                      <a:lnTo>
                        <a:pt x="99" y="572"/>
                      </a:lnTo>
                      <a:lnTo>
                        <a:pt x="123" y="523"/>
                      </a:lnTo>
                      <a:lnTo>
                        <a:pt x="173" y="448"/>
                      </a:lnTo>
                      <a:lnTo>
                        <a:pt x="198" y="373"/>
                      </a:lnTo>
                      <a:lnTo>
                        <a:pt x="198" y="349"/>
                      </a:lnTo>
                      <a:lnTo>
                        <a:pt x="247" y="274"/>
                      </a:lnTo>
                      <a:lnTo>
                        <a:pt x="322" y="249"/>
                      </a:lnTo>
                      <a:lnTo>
                        <a:pt x="322" y="299"/>
                      </a:lnTo>
                      <a:lnTo>
                        <a:pt x="346" y="274"/>
                      </a:lnTo>
                      <a:lnTo>
                        <a:pt x="371" y="324"/>
                      </a:lnTo>
                      <a:lnTo>
                        <a:pt x="396" y="324"/>
                      </a:lnTo>
                      <a:lnTo>
                        <a:pt x="396" y="423"/>
                      </a:lnTo>
                      <a:lnTo>
                        <a:pt x="445" y="448"/>
                      </a:lnTo>
                      <a:lnTo>
                        <a:pt x="470" y="423"/>
                      </a:lnTo>
                      <a:lnTo>
                        <a:pt x="470" y="274"/>
                      </a:lnTo>
                      <a:lnTo>
                        <a:pt x="445" y="174"/>
                      </a:lnTo>
                      <a:lnTo>
                        <a:pt x="421" y="10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84" name="Freeform 37">
                  <a:extLst>
                    <a:ext uri="{FF2B5EF4-FFF2-40B4-BE49-F238E27FC236}">
                      <a16:creationId xmlns:a16="http://schemas.microsoft.com/office/drawing/2014/main" id="{9916CBBB-F65D-4AA6-98B2-4733139852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16094" y="4670067"/>
                  <a:ext cx="151453" cy="318905"/>
                </a:xfrm>
                <a:custGeom>
                  <a:avLst/>
                  <a:gdLst/>
                  <a:ahLst/>
                  <a:cxnLst>
                    <a:cxn ang="0">
                      <a:pos x="421" y="124"/>
                    </a:cxn>
                    <a:cxn ang="0">
                      <a:pos x="421" y="199"/>
                    </a:cxn>
                    <a:cxn ang="0">
                      <a:pos x="372" y="224"/>
                    </a:cxn>
                    <a:cxn ang="0">
                      <a:pos x="421" y="273"/>
                    </a:cxn>
                    <a:cxn ang="0">
                      <a:pos x="446" y="273"/>
                    </a:cxn>
                    <a:cxn ang="0">
                      <a:pos x="471" y="273"/>
                    </a:cxn>
                    <a:cxn ang="0">
                      <a:pos x="421" y="298"/>
                    </a:cxn>
                    <a:cxn ang="0">
                      <a:pos x="421" y="348"/>
                    </a:cxn>
                    <a:cxn ang="0">
                      <a:pos x="372" y="373"/>
                    </a:cxn>
                    <a:cxn ang="0">
                      <a:pos x="372" y="348"/>
                    </a:cxn>
                    <a:cxn ang="0">
                      <a:pos x="347" y="348"/>
                    </a:cxn>
                    <a:cxn ang="0">
                      <a:pos x="347" y="373"/>
                    </a:cxn>
                    <a:cxn ang="0">
                      <a:pos x="273" y="423"/>
                    </a:cxn>
                    <a:cxn ang="0">
                      <a:pos x="273" y="448"/>
                    </a:cxn>
                    <a:cxn ang="0">
                      <a:pos x="273" y="497"/>
                    </a:cxn>
                    <a:cxn ang="0">
                      <a:pos x="273" y="522"/>
                    </a:cxn>
                    <a:cxn ang="0">
                      <a:pos x="248" y="522"/>
                    </a:cxn>
                    <a:cxn ang="0">
                      <a:pos x="248" y="597"/>
                    </a:cxn>
                    <a:cxn ang="0">
                      <a:pos x="223" y="696"/>
                    </a:cxn>
                    <a:cxn ang="0">
                      <a:pos x="174" y="746"/>
                    </a:cxn>
                    <a:cxn ang="0">
                      <a:pos x="174" y="771"/>
                    </a:cxn>
                    <a:cxn ang="0">
                      <a:pos x="124" y="821"/>
                    </a:cxn>
                    <a:cxn ang="0">
                      <a:pos x="99" y="871"/>
                    </a:cxn>
                    <a:cxn ang="0">
                      <a:pos x="75" y="920"/>
                    </a:cxn>
                    <a:cxn ang="0">
                      <a:pos x="75" y="970"/>
                    </a:cxn>
                    <a:cxn ang="0">
                      <a:pos x="50" y="970"/>
                    </a:cxn>
                    <a:cxn ang="0">
                      <a:pos x="25" y="995"/>
                    </a:cxn>
                    <a:cxn ang="0">
                      <a:pos x="25" y="970"/>
                    </a:cxn>
                    <a:cxn ang="0">
                      <a:pos x="25" y="945"/>
                    </a:cxn>
                    <a:cxn ang="0">
                      <a:pos x="25" y="895"/>
                    </a:cxn>
                    <a:cxn ang="0">
                      <a:pos x="0" y="895"/>
                    </a:cxn>
                    <a:cxn ang="0">
                      <a:pos x="0" y="821"/>
                    </a:cxn>
                    <a:cxn ang="0">
                      <a:pos x="25" y="796"/>
                    </a:cxn>
                    <a:cxn ang="0">
                      <a:pos x="50" y="721"/>
                    </a:cxn>
                    <a:cxn ang="0">
                      <a:pos x="50" y="647"/>
                    </a:cxn>
                    <a:cxn ang="0">
                      <a:pos x="50" y="622"/>
                    </a:cxn>
                    <a:cxn ang="0">
                      <a:pos x="75" y="572"/>
                    </a:cxn>
                    <a:cxn ang="0">
                      <a:pos x="99" y="497"/>
                    </a:cxn>
                    <a:cxn ang="0">
                      <a:pos x="124" y="448"/>
                    </a:cxn>
                    <a:cxn ang="0">
                      <a:pos x="149" y="398"/>
                    </a:cxn>
                    <a:cxn ang="0">
                      <a:pos x="174" y="348"/>
                    </a:cxn>
                    <a:cxn ang="0">
                      <a:pos x="198" y="323"/>
                    </a:cxn>
                    <a:cxn ang="0">
                      <a:pos x="223" y="273"/>
                    </a:cxn>
                    <a:cxn ang="0">
                      <a:pos x="223" y="249"/>
                    </a:cxn>
                    <a:cxn ang="0">
                      <a:pos x="223" y="199"/>
                    </a:cxn>
                    <a:cxn ang="0">
                      <a:pos x="248" y="174"/>
                    </a:cxn>
                    <a:cxn ang="0">
                      <a:pos x="298" y="149"/>
                    </a:cxn>
                    <a:cxn ang="0">
                      <a:pos x="322" y="124"/>
                    </a:cxn>
                    <a:cxn ang="0">
                      <a:pos x="372" y="99"/>
                    </a:cxn>
                    <a:cxn ang="0">
                      <a:pos x="397" y="25"/>
                    </a:cxn>
                    <a:cxn ang="0">
                      <a:pos x="421" y="0"/>
                    </a:cxn>
                    <a:cxn ang="0">
                      <a:pos x="421" y="49"/>
                    </a:cxn>
                    <a:cxn ang="0">
                      <a:pos x="446" y="49"/>
                    </a:cxn>
                    <a:cxn ang="0">
                      <a:pos x="446" y="99"/>
                    </a:cxn>
                    <a:cxn ang="0">
                      <a:pos x="421" y="124"/>
                    </a:cxn>
                  </a:cxnLst>
                  <a:rect l="0" t="0" r="r" b="b"/>
                  <a:pathLst>
                    <a:path w="471" h="995">
                      <a:moveTo>
                        <a:pt x="421" y="124"/>
                      </a:moveTo>
                      <a:lnTo>
                        <a:pt x="421" y="199"/>
                      </a:lnTo>
                      <a:lnTo>
                        <a:pt x="372" y="224"/>
                      </a:lnTo>
                      <a:lnTo>
                        <a:pt x="421" y="273"/>
                      </a:lnTo>
                      <a:lnTo>
                        <a:pt x="446" y="273"/>
                      </a:lnTo>
                      <a:lnTo>
                        <a:pt x="471" y="273"/>
                      </a:lnTo>
                      <a:lnTo>
                        <a:pt x="421" y="298"/>
                      </a:lnTo>
                      <a:lnTo>
                        <a:pt x="421" y="348"/>
                      </a:lnTo>
                      <a:lnTo>
                        <a:pt x="372" y="373"/>
                      </a:lnTo>
                      <a:lnTo>
                        <a:pt x="372" y="348"/>
                      </a:lnTo>
                      <a:lnTo>
                        <a:pt x="347" y="348"/>
                      </a:lnTo>
                      <a:lnTo>
                        <a:pt x="347" y="373"/>
                      </a:lnTo>
                      <a:lnTo>
                        <a:pt x="273" y="423"/>
                      </a:lnTo>
                      <a:lnTo>
                        <a:pt x="273" y="448"/>
                      </a:lnTo>
                      <a:lnTo>
                        <a:pt x="273" y="497"/>
                      </a:lnTo>
                      <a:lnTo>
                        <a:pt x="273" y="522"/>
                      </a:lnTo>
                      <a:lnTo>
                        <a:pt x="248" y="522"/>
                      </a:lnTo>
                      <a:lnTo>
                        <a:pt x="248" y="597"/>
                      </a:lnTo>
                      <a:lnTo>
                        <a:pt x="223" y="696"/>
                      </a:lnTo>
                      <a:lnTo>
                        <a:pt x="174" y="746"/>
                      </a:lnTo>
                      <a:lnTo>
                        <a:pt x="174" y="771"/>
                      </a:lnTo>
                      <a:lnTo>
                        <a:pt x="124" y="821"/>
                      </a:lnTo>
                      <a:lnTo>
                        <a:pt x="99" y="871"/>
                      </a:lnTo>
                      <a:lnTo>
                        <a:pt x="75" y="920"/>
                      </a:lnTo>
                      <a:lnTo>
                        <a:pt x="75" y="970"/>
                      </a:lnTo>
                      <a:lnTo>
                        <a:pt x="50" y="970"/>
                      </a:lnTo>
                      <a:lnTo>
                        <a:pt x="25" y="995"/>
                      </a:lnTo>
                      <a:lnTo>
                        <a:pt x="25" y="970"/>
                      </a:lnTo>
                      <a:lnTo>
                        <a:pt x="25" y="945"/>
                      </a:lnTo>
                      <a:lnTo>
                        <a:pt x="25" y="895"/>
                      </a:lnTo>
                      <a:lnTo>
                        <a:pt x="0" y="895"/>
                      </a:lnTo>
                      <a:lnTo>
                        <a:pt x="0" y="821"/>
                      </a:lnTo>
                      <a:lnTo>
                        <a:pt x="25" y="796"/>
                      </a:lnTo>
                      <a:lnTo>
                        <a:pt x="50" y="721"/>
                      </a:lnTo>
                      <a:lnTo>
                        <a:pt x="50" y="647"/>
                      </a:lnTo>
                      <a:lnTo>
                        <a:pt x="50" y="622"/>
                      </a:lnTo>
                      <a:lnTo>
                        <a:pt x="75" y="572"/>
                      </a:lnTo>
                      <a:lnTo>
                        <a:pt x="99" y="497"/>
                      </a:lnTo>
                      <a:lnTo>
                        <a:pt x="124" y="448"/>
                      </a:lnTo>
                      <a:lnTo>
                        <a:pt x="149" y="398"/>
                      </a:lnTo>
                      <a:lnTo>
                        <a:pt x="174" y="348"/>
                      </a:lnTo>
                      <a:lnTo>
                        <a:pt x="198" y="323"/>
                      </a:lnTo>
                      <a:lnTo>
                        <a:pt x="223" y="273"/>
                      </a:lnTo>
                      <a:lnTo>
                        <a:pt x="223" y="249"/>
                      </a:lnTo>
                      <a:lnTo>
                        <a:pt x="223" y="199"/>
                      </a:lnTo>
                      <a:lnTo>
                        <a:pt x="248" y="174"/>
                      </a:lnTo>
                      <a:lnTo>
                        <a:pt x="298" y="149"/>
                      </a:lnTo>
                      <a:lnTo>
                        <a:pt x="322" y="124"/>
                      </a:lnTo>
                      <a:lnTo>
                        <a:pt x="372" y="99"/>
                      </a:lnTo>
                      <a:lnTo>
                        <a:pt x="397" y="25"/>
                      </a:lnTo>
                      <a:lnTo>
                        <a:pt x="421" y="0"/>
                      </a:lnTo>
                      <a:lnTo>
                        <a:pt x="421" y="49"/>
                      </a:lnTo>
                      <a:lnTo>
                        <a:pt x="446" y="49"/>
                      </a:lnTo>
                      <a:lnTo>
                        <a:pt x="446" y="99"/>
                      </a:lnTo>
                      <a:lnTo>
                        <a:pt x="421" y="12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85" name="Freeform 38">
                  <a:extLst>
                    <a:ext uri="{FF2B5EF4-FFF2-40B4-BE49-F238E27FC236}">
                      <a16:creationId xmlns:a16="http://schemas.microsoft.com/office/drawing/2014/main" id="{A12D1584-2A89-46B2-A495-B494764E62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26703" y="4431526"/>
                  <a:ext cx="310608" cy="127562"/>
                </a:xfrm>
                <a:custGeom>
                  <a:avLst/>
                  <a:gdLst/>
                  <a:ahLst/>
                  <a:cxnLst>
                    <a:cxn ang="0">
                      <a:pos x="941" y="274"/>
                    </a:cxn>
                    <a:cxn ang="0">
                      <a:pos x="916" y="274"/>
                    </a:cxn>
                    <a:cxn ang="0">
                      <a:pos x="892" y="274"/>
                    </a:cxn>
                    <a:cxn ang="0">
                      <a:pos x="817" y="199"/>
                    </a:cxn>
                    <a:cxn ang="0">
                      <a:pos x="817" y="150"/>
                    </a:cxn>
                    <a:cxn ang="0">
                      <a:pos x="817" y="125"/>
                    </a:cxn>
                    <a:cxn ang="0">
                      <a:pos x="793" y="174"/>
                    </a:cxn>
                    <a:cxn ang="0">
                      <a:pos x="768" y="150"/>
                    </a:cxn>
                    <a:cxn ang="0">
                      <a:pos x="743" y="125"/>
                    </a:cxn>
                    <a:cxn ang="0">
                      <a:pos x="718" y="125"/>
                    </a:cxn>
                    <a:cxn ang="0">
                      <a:pos x="718" y="125"/>
                    </a:cxn>
                    <a:cxn ang="0">
                      <a:pos x="694" y="100"/>
                    </a:cxn>
                    <a:cxn ang="0">
                      <a:pos x="718" y="50"/>
                    </a:cxn>
                    <a:cxn ang="0">
                      <a:pos x="644" y="50"/>
                    </a:cxn>
                    <a:cxn ang="0">
                      <a:pos x="619" y="25"/>
                    </a:cxn>
                    <a:cxn ang="0">
                      <a:pos x="495" y="75"/>
                    </a:cxn>
                    <a:cxn ang="0">
                      <a:pos x="347" y="75"/>
                    </a:cxn>
                    <a:cxn ang="0">
                      <a:pos x="223" y="75"/>
                    </a:cxn>
                    <a:cxn ang="0">
                      <a:pos x="50" y="150"/>
                    </a:cxn>
                    <a:cxn ang="0">
                      <a:pos x="223" y="174"/>
                    </a:cxn>
                    <a:cxn ang="0">
                      <a:pos x="421" y="174"/>
                    </a:cxn>
                    <a:cxn ang="0">
                      <a:pos x="495" y="249"/>
                    </a:cxn>
                    <a:cxn ang="0">
                      <a:pos x="594" y="224"/>
                    </a:cxn>
                    <a:cxn ang="0">
                      <a:pos x="594" y="349"/>
                    </a:cxn>
                    <a:cxn ang="0">
                      <a:pos x="644" y="349"/>
                    </a:cxn>
                    <a:cxn ang="0">
                      <a:pos x="619" y="299"/>
                    </a:cxn>
                    <a:cxn ang="0">
                      <a:pos x="644" y="299"/>
                    </a:cxn>
                    <a:cxn ang="0">
                      <a:pos x="718" y="349"/>
                    </a:cxn>
                    <a:cxn ang="0">
                      <a:pos x="743" y="373"/>
                    </a:cxn>
                    <a:cxn ang="0">
                      <a:pos x="743" y="324"/>
                    </a:cxn>
                    <a:cxn ang="0">
                      <a:pos x="768" y="324"/>
                    </a:cxn>
                    <a:cxn ang="0">
                      <a:pos x="817" y="324"/>
                    </a:cxn>
                    <a:cxn ang="0">
                      <a:pos x="867" y="349"/>
                    </a:cxn>
                    <a:cxn ang="0">
                      <a:pos x="867" y="299"/>
                    </a:cxn>
                    <a:cxn ang="0">
                      <a:pos x="916" y="299"/>
                    </a:cxn>
                    <a:cxn ang="0">
                      <a:pos x="817" y="274"/>
                    </a:cxn>
                    <a:cxn ang="0">
                      <a:pos x="793" y="274"/>
                    </a:cxn>
                    <a:cxn ang="0">
                      <a:pos x="743" y="224"/>
                    </a:cxn>
                    <a:cxn ang="0">
                      <a:pos x="743" y="174"/>
                    </a:cxn>
                    <a:cxn ang="0">
                      <a:pos x="768" y="199"/>
                    </a:cxn>
                    <a:cxn ang="0">
                      <a:pos x="793" y="199"/>
                    </a:cxn>
                    <a:cxn ang="0">
                      <a:pos x="793" y="224"/>
                    </a:cxn>
                    <a:cxn ang="0">
                      <a:pos x="817" y="249"/>
                    </a:cxn>
                    <a:cxn ang="0">
                      <a:pos x="966" y="274"/>
                    </a:cxn>
                    <a:cxn ang="0">
                      <a:pos x="743" y="274"/>
                    </a:cxn>
                    <a:cxn ang="0">
                      <a:pos x="768" y="299"/>
                    </a:cxn>
                    <a:cxn ang="0">
                      <a:pos x="842" y="324"/>
                    </a:cxn>
                    <a:cxn ang="0">
                      <a:pos x="842" y="299"/>
                    </a:cxn>
                    <a:cxn ang="0">
                      <a:pos x="793" y="299"/>
                    </a:cxn>
                    <a:cxn ang="0">
                      <a:pos x="718" y="174"/>
                    </a:cxn>
                    <a:cxn ang="0">
                      <a:pos x="694" y="224"/>
                    </a:cxn>
                    <a:cxn ang="0">
                      <a:pos x="718" y="249"/>
                    </a:cxn>
                    <a:cxn ang="0">
                      <a:pos x="694" y="249"/>
                    </a:cxn>
                    <a:cxn ang="0">
                      <a:pos x="694" y="249"/>
                    </a:cxn>
                    <a:cxn ang="0">
                      <a:pos x="694" y="224"/>
                    </a:cxn>
                    <a:cxn ang="0">
                      <a:pos x="669" y="199"/>
                    </a:cxn>
                    <a:cxn ang="0">
                      <a:pos x="669" y="224"/>
                    </a:cxn>
                    <a:cxn ang="0">
                      <a:pos x="867" y="274"/>
                    </a:cxn>
                    <a:cxn ang="0">
                      <a:pos x="842" y="274"/>
                    </a:cxn>
                    <a:cxn ang="0">
                      <a:pos x="842" y="249"/>
                    </a:cxn>
                    <a:cxn ang="0">
                      <a:pos x="966" y="274"/>
                    </a:cxn>
                  </a:cxnLst>
                  <a:rect l="0" t="0" r="r" b="b"/>
                  <a:pathLst>
                    <a:path w="966" h="398">
                      <a:moveTo>
                        <a:pt x="966" y="274"/>
                      </a:moveTo>
                      <a:lnTo>
                        <a:pt x="966" y="274"/>
                      </a:lnTo>
                      <a:lnTo>
                        <a:pt x="941" y="274"/>
                      </a:lnTo>
                      <a:lnTo>
                        <a:pt x="941" y="274"/>
                      </a:lnTo>
                      <a:lnTo>
                        <a:pt x="941" y="274"/>
                      </a:lnTo>
                      <a:lnTo>
                        <a:pt x="916" y="249"/>
                      </a:lnTo>
                      <a:lnTo>
                        <a:pt x="916" y="249"/>
                      </a:lnTo>
                      <a:lnTo>
                        <a:pt x="916" y="249"/>
                      </a:lnTo>
                      <a:lnTo>
                        <a:pt x="916" y="274"/>
                      </a:lnTo>
                      <a:lnTo>
                        <a:pt x="916" y="274"/>
                      </a:lnTo>
                      <a:lnTo>
                        <a:pt x="916" y="274"/>
                      </a:lnTo>
                      <a:lnTo>
                        <a:pt x="892" y="274"/>
                      </a:lnTo>
                      <a:lnTo>
                        <a:pt x="892" y="274"/>
                      </a:lnTo>
                      <a:lnTo>
                        <a:pt x="892" y="274"/>
                      </a:lnTo>
                      <a:lnTo>
                        <a:pt x="892" y="274"/>
                      </a:lnTo>
                      <a:lnTo>
                        <a:pt x="867" y="249"/>
                      </a:lnTo>
                      <a:lnTo>
                        <a:pt x="867" y="249"/>
                      </a:lnTo>
                      <a:lnTo>
                        <a:pt x="842" y="224"/>
                      </a:lnTo>
                      <a:lnTo>
                        <a:pt x="817" y="224"/>
                      </a:lnTo>
                      <a:lnTo>
                        <a:pt x="817" y="199"/>
                      </a:lnTo>
                      <a:lnTo>
                        <a:pt x="817" y="199"/>
                      </a:lnTo>
                      <a:lnTo>
                        <a:pt x="817" y="199"/>
                      </a:lnTo>
                      <a:lnTo>
                        <a:pt x="817" y="174"/>
                      </a:lnTo>
                      <a:lnTo>
                        <a:pt x="817" y="150"/>
                      </a:lnTo>
                      <a:lnTo>
                        <a:pt x="817" y="150"/>
                      </a:lnTo>
                      <a:lnTo>
                        <a:pt x="817" y="150"/>
                      </a:lnTo>
                      <a:lnTo>
                        <a:pt x="842" y="150"/>
                      </a:lnTo>
                      <a:lnTo>
                        <a:pt x="817" y="150"/>
                      </a:lnTo>
                      <a:lnTo>
                        <a:pt x="817" y="150"/>
                      </a:lnTo>
                      <a:lnTo>
                        <a:pt x="817" y="125"/>
                      </a:lnTo>
                      <a:lnTo>
                        <a:pt x="817" y="125"/>
                      </a:lnTo>
                      <a:lnTo>
                        <a:pt x="793" y="150"/>
                      </a:lnTo>
                      <a:lnTo>
                        <a:pt x="793" y="174"/>
                      </a:lnTo>
                      <a:lnTo>
                        <a:pt x="793" y="174"/>
                      </a:lnTo>
                      <a:lnTo>
                        <a:pt x="793" y="174"/>
                      </a:lnTo>
                      <a:lnTo>
                        <a:pt x="793" y="174"/>
                      </a:lnTo>
                      <a:lnTo>
                        <a:pt x="793" y="174"/>
                      </a:lnTo>
                      <a:lnTo>
                        <a:pt x="768" y="174"/>
                      </a:lnTo>
                      <a:lnTo>
                        <a:pt x="768" y="150"/>
                      </a:lnTo>
                      <a:lnTo>
                        <a:pt x="768" y="150"/>
                      </a:lnTo>
                      <a:lnTo>
                        <a:pt x="768" y="125"/>
                      </a:lnTo>
                      <a:lnTo>
                        <a:pt x="768" y="125"/>
                      </a:lnTo>
                      <a:lnTo>
                        <a:pt x="743" y="125"/>
                      </a:lnTo>
                      <a:lnTo>
                        <a:pt x="743" y="125"/>
                      </a:lnTo>
                      <a:lnTo>
                        <a:pt x="743" y="125"/>
                      </a:lnTo>
                      <a:lnTo>
                        <a:pt x="743" y="125"/>
                      </a:lnTo>
                      <a:lnTo>
                        <a:pt x="743" y="150"/>
                      </a:lnTo>
                      <a:lnTo>
                        <a:pt x="743" y="150"/>
                      </a:lnTo>
                      <a:lnTo>
                        <a:pt x="743" y="150"/>
                      </a:lnTo>
                      <a:lnTo>
                        <a:pt x="718" y="125"/>
                      </a:lnTo>
                      <a:lnTo>
                        <a:pt x="718" y="125"/>
                      </a:lnTo>
                      <a:lnTo>
                        <a:pt x="718" y="125"/>
                      </a:lnTo>
                      <a:lnTo>
                        <a:pt x="718" y="125"/>
                      </a:lnTo>
                      <a:lnTo>
                        <a:pt x="718" y="125"/>
                      </a:lnTo>
                      <a:lnTo>
                        <a:pt x="718" y="125"/>
                      </a:lnTo>
                      <a:lnTo>
                        <a:pt x="718" y="125"/>
                      </a:lnTo>
                      <a:lnTo>
                        <a:pt x="694" y="100"/>
                      </a:lnTo>
                      <a:lnTo>
                        <a:pt x="694" y="100"/>
                      </a:lnTo>
                      <a:lnTo>
                        <a:pt x="694" y="100"/>
                      </a:lnTo>
                      <a:lnTo>
                        <a:pt x="694" y="100"/>
                      </a:lnTo>
                      <a:lnTo>
                        <a:pt x="718" y="100"/>
                      </a:lnTo>
                      <a:lnTo>
                        <a:pt x="718" y="75"/>
                      </a:lnTo>
                      <a:lnTo>
                        <a:pt x="718" y="75"/>
                      </a:lnTo>
                      <a:lnTo>
                        <a:pt x="718" y="50"/>
                      </a:lnTo>
                      <a:lnTo>
                        <a:pt x="718" y="50"/>
                      </a:lnTo>
                      <a:lnTo>
                        <a:pt x="694" y="75"/>
                      </a:lnTo>
                      <a:lnTo>
                        <a:pt x="694" y="75"/>
                      </a:lnTo>
                      <a:lnTo>
                        <a:pt x="694" y="100"/>
                      </a:lnTo>
                      <a:lnTo>
                        <a:pt x="669" y="75"/>
                      </a:lnTo>
                      <a:lnTo>
                        <a:pt x="644" y="50"/>
                      </a:lnTo>
                      <a:lnTo>
                        <a:pt x="644" y="25"/>
                      </a:lnTo>
                      <a:lnTo>
                        <a:pt x="644" y="25"/>
                      </a:lnTo>
                      <a:lnTo>
                        <a:pt x="644" y="0"/>
                      </a:lnTo>
                      <a:lnTo>
                        <a:pt x="619" y="25"/>
                      </a:lnTo>
                      <a:lnTo>
                        <a:pt x="619" y="25"/>
                      </a:lnTo>
                      <a:lnTo>
                        <a:pt x="644" y="100"/>
                      </a:lnTo>
                      <a:lnTo>
                        <a:pt x="644" y="150"/>
                      </a:lnTo>
                      <a:lnTo>
                        <a:pt x="619" y="150"/>
                      </a:lnTo>
                      <a:lnTo>
                        <a:pt x="545" y="100"/>
                      </a:lnTo>
                      <a:lnTo>
                        <a:pt x="495" y="75"/>
                      </a:lnTo>
                      <a:lnTo>
                        <a:pt x="471" y="75"/>
                      </a:lnTo>
                      <a:lnTo>
                        <a:pt x="446" y="100"/>
                      </a:lnTo>
                      <a:lnTo>
                        <a:pt x="396" y="50"/>
                      </a:lnTo>
                      <a:lnTo>
                        <a:pt x="372" y="50"/>
                      </a:lnTo>
                      <a:lnTo>
                        <a:pt x="347" y="75"/>
                      </a:lnTo>
                      <a:lnTo>
                        <a:pt x="322" y="100"/>
                      </a:lnTo>
                      <a:lnTo>
                        <a:pt x="273" y="50"/>
                      </a:lnTo>
                      <a:lnTo>
                        <a:pt x="248" y="25"/>
                      </a:lnTo>
                      <a:lnTo>
                        <a:pt x="223" y="50"/>
                      </a:lnTo>
                      <a:lnTo>
                        <a:pt x="223" y="75"/>
                      </a:lnTo>
                      <a:lnTo>
                        <a:pt x="198" y="100"/>
                      </a:lnTo>
                      <a:lnTo>
                        <a:pt x="173" y="125"/>
                      </a:lnTo>
                      <a:lnTo>
                        <a:pt x="124" y="150"/>
                      </a:lnTo>
                      <a:lnTo>
                        <a:pt x="74" y="125"/>
                      </a:lnTo>
                      <a:lnTo>
                        <a:pt x="50" y="150"/>
                      </a:lnTo>
                      <a:lnTo>
                        <a:pt x="0" y="150"/>
                      </a:lnTo>
                      <a:lnTo>
                        <a:pt x="0" y="199"/>
                      </a:lnTo>
                      <a:lnTo>
                        <a:pt x="74" y="174"/>
                      </a:lnTo>
                      <a:lnTo>
                        <a:pt x="173" y="174"/>
                      </a:lnTo>
                      <a:lnTo>
                        <a:pt x="223" y="174"/>
                      </a:lnTo>
                      <a:lnTo>
                        <a:pt x="248" y="174"/>
                      </a:lnTo>
                      <a:lnTo>
                        <a:pt x="297" y="150"/>
                      </a:lnTo>
                      <a:lnTo>
                        <a:pt x="347" y="150"/>
                      </a:lnTo>
                      <a:lnTo>
                        <a:pt x="372" y="150"/>
                      </a:lnTo>
                      <a:lnTo>
                        <a:pt x="421" y="174"/>
                      </a:lnTo>
                      <a:lnTo>
                        <a:pt x="421" y="125"/>
                      </a:lnTo>
                      <a:lnTo>
                        <a:pt x="446" y="125"/>
                      </a:lnTo>
                      <a:lnTo>
                        <a:pt x="471" y="150"/>
                      </a:lnTo>
                      <a:lnTo>
                        <a:pt x="471" y="174"/>
                      </a:lnTo>
                      <a:lnTo>
                        <a:pt x="495" y="249"/>
                      </a:lnTo>
                      <a:lnTo>
                        <a:pt x="520" y="224"/>
                      </a:lnTo>
                      <a:lnTo>
                        <a:pt x="495" y="174"/>
                      </a:lnTo>
                      <a:lnTo>
                        <a:pt x="520" y="150"/>
                      </a:lnTo>
                      <a:lnTo>
                        <a:pt x="570" y="174"/>
                      </a:lnTo>
                      <a:lnTo>
                        <a:pt x="594" y="224"/>
                      </a:lnTo>
                      <a:lnTo>
                        <a:pt x="570" y="249"/>
                      </a:lnTo>
                      <a:lnTo>
                        <a:pt x="594" y="249"/>
                      </a:lnTo>
                      <a:lnTo>
                        <a:pt x="594" y="274"/>
                      </a:lnTo>
                      <a:lnTo>
                        <a:pt x="570" y="299"/>
                      </a:lnTo>
                      <a:lnTo>
                        <a:pt x="594" y="349"/>
                      </a:lnTo>
                      <a:lnTo>
                        <a:pt x="594" y="349"/>
                      </a:lnTo>
                      <a:lnTo>
                        <a:pt x="619" y="349"/>
                      </a:lnTo>
                      <a:lnTo>
                        <a:pt x="619" y="349"/>
                      </a:lnTo>
                      <a:lnTo>
                        <a:pt x="644" y="349"/>
                      </a:lnTo>
                      <a:lnTo>
                        <a:pt x="644" y="349"/>
                      </a:lnTo>
                      <a:lnTo>
                        <a:pt x="644" y="349"/>
                      </a:lnTo>
                      <a:lnTo>
                        <a:pt x="619" y="324"/>
                      </a:lnTo>
                      <a:lnTo>
                        <a:pt x="619" y="324"/>
                      </a:lnTo>
                      <a:lnTo>
                        <a:pt x="619" y="299"/>
                      </a:lnTo>
                      <a:lnTo>
                        <a:pt x="619" y="299"/>
                      </a:lnTo>
                      <a:lnTo>
                        <a:pt x="619" y="274"/>
                      </a:lnTo>
                      <a:lnTo>
                        <a:pt x="619" y="274"/>
                      </a:lnTo>
                      <a:lnTo>
                        <a:pt x="644" y="299"/>
                      </a:lnTo>
                      <a:lnTo>
                        <a:pt x="644" y="299"/>
                      </a:lnTo>
                      <a:lnTo>
                        <a:pt x="644" y="299"/>
                      </a:lnTo>
                      <a:lnTo>
                        <a:pt x="669" y="299"/>
                      </a:lnTo>
                      <a:lnTo>
                        <a:pt x="669" y="324"/>
                      </a:lnTo>
                      <a:lnTo>
                        <a:pt x="718" y="324"/>
                      </a:lnTo>
                      <a:lnTo>
                        <a:pt x="718" y="324"/>
                      </a:lnTo>
                      <a:lnTo>
                        <a:pt x="718" y="349"/>
                      </a:lnTo>
                      <a:lnTo>
                        <a:pt x="743" y="349"/>
                      </a:lnTo>
                      <a:lnTo>
                        <a:pt x="743" y="373"/>
                      </a:lnTo>
                      <a:lnTo>
                        <a:pt x="743" y="398"/>
                      </a:lnTo>
                      <a:lnTo>
                        <a:pt x="743" y="398"/>
                      </a:lnTo>
                      <a:lnTo>
                        <a:pt x="743" y="373"/>
                      </a:lnTo>
                      <a:lnTo>
                        <a:pt x="743" y="373"/>
                      </a:lnTo>
                      <a:lnTo>
                        <a:pt x="743" y="349"/>
                      </a:lnTo>
                      <a:lnTo>
                        <a:pt x="743" y="349"/>
                      </a:lnTo>
                      <a:lnTo>
                        <a:pt x="743" y="324"/>
                      </a:lnTo>
                      <a:lnTo>
                        <a:pt x="743" y="324"/>
                      </a:lnTo>
                      <a:lnTo>
                        <a:pt x="743" y="324"/>
                      </a:lnTo>
                      <a:lnTo>
                        <a:pt x="743" y="324"/>
                      </a:lnTo>
                      <a:lnTo>
                        <a:pt x="743" y="324"/>
                      </a:lnTo>
                      <a:lnTo>
                        <a:pt x="768" y="324"/>
                      </a:lnTo>
                      <a:lnTo>
                        <a:pt x="768" y="324"/>
                      </a:lnTo>
                      <a:lnTo>
                        <a:pt x="768" y="324"/>
                      </a:lnTo>
                      <a:lnTo>
                        <a:pt x="793" y="324"/>
                      </a:lnTo>
                      <a:lnTo>
                        <a:pt x="793" y="324"/>
                      </a:lnTo>
                      <a:lnTo>
                        <a:pt x="793" y="349"/>
                      </a:lnTo>
                      <a:lnTo>
                        <a:pt x="817" y="324"/>
                      </a:lnTo>
                      <a:lnTo>
                        <a:pt x="817" y="349"/>
                      </a:lnTo>
                      <a:lnTo>
                        <a:pt x="842" y="349"/>
                      </a:lnTo>
                      <a:lnTo>
                        <a:pt x="842" y="349"/>
                      </a:lnTo>
                      <a:lnTo>
                        <a:pt x="867" y="349"/>
                      </a:lnTo>
                      <a:lnTo>
                        <a:pt x="867" y="349"/>
                      </a:lnTo>
                      <a:lnTo>
                        <a:pt x="867" y="349"/>
                      </a:lnTo>
                      <a:lnTo>
                        <a:pt x="867" y="349"/>
                      </a:lnTo>
                      <a:lnTo>
                        <a:pt x="867" y="324"/>
                      </a:lnTo>
                      <a:lnTo>
                        <a:pt x="867" y="324"/>
                      </a:lnTo>
                      <a:lnTo>
                        <a:pt x="867" y="299"/>
                      </a:lnTo>
                      <a:lnTo>
                        <a:pt x="892" y="299"/>
                      </a:lnTo>
                      <a:lnTo>
                        <a:pt x="892" y="299"/>
                      </a:lnTo>
                      <a:lnTo>
                        <a:pt x="892" y="299"/>
                      </a:lnTo>
                      <a:lnTo>
                        <a:pt x="916" y="299"/>
                      </a:lnTo>
                      <a:lnTo>
                        <a:pt x="916" y="299"/>
                      </a:lnTo>
                      <a:lnTo>
                        <a:pt x="916" y="274"/>
                      </a:lnTo>
                      <a:lnTo>
                        <a:pt x="941" y="274"/>
                      </a:lnTo>
                      <a:lnTo>
                        <a:pt x="941" y="274"/>
                      </a:lnTo>
                      <a:lnTo>
                        <a:pt x="966" y="274"/>
                      </a:lnTo>
                      <a:lnTo>
                        <a:pt x="817" y="274"/>
                      </a:lnTo>
                      <a:lnTo>
                        <a:pt x="817" y="274"/>
                      </a:lnTo>
                      <a:lnTo>
                        <a:pt x="817" y="299"/>
                      </a:lnTo>
                      <a:lnTo>
                        <a:pt x="817" y="299"/>
                      </a:lnTo>
                      <a:lnTo>
                        <a:pt x="793" y="299"/>
                      </a:lnTo>
                      <a:lnTo>
                        <a:pt x="793" y="274"/>
                      </a:lnTo>
                      <a:lnTo>
                        <a:pt x="793" y="274"/>
                      </a:lnTo>
                      <a:lnTo>
                        <a:pt x="793" y="274"/>
                      </a:lnTo>
                      <a:lnTo>
                        <a:pt x="768" y="274"/>
                      </a:lnTo>
                      <a:lnTo>
                        <a:pt x="768" y="249"/>
                      </a:lnTo>
                      <a:lnTo>
                        <a:pt x="743" y="224"/>
                      </a:lnTo>
                      <a:lnTo>
                        <a:pt x="743" y="199"/>
                      </a:lnTo>
                      <a:lnTo>
                        <a:pt x="743" y="174"/>
                      </a:lnTo>
                      <a:lnTo>
                        <a:pt x="743" y="174"/>
                      </a:lnTo>
                      <a:lnTo>
                        <a:pt x="743" y="174"/>
                      </a:lnTo>
                      <a:lnTo>
                        <a:pt x="743" y="174"/>
                      </a:lnTo>
                      <a:lnTo>
                        <a:pt x="743" y="150"/>
                      </a:lnTo>
                      <a:lnTo>
                        <a:pt x="743" y="174"/>
                      </a:lnTo>
                      <a:lnTo>
                        <a:pt x="743" y="174"/>
                      </a:lnTo>
                      <a:lnTo>
                        <a:pt x="768" y="174"/>
                      </a:lnTo>
                      <a:lnTo>
                        <a:pt x="768" y="199"/>
                      </a:lnTo>
                      <a:lnTo>
                        <a:pt x="768" y="174"/>
                      </a:lnTo>
                      <a:lnTo>
                        <a:pt x="793" y="199"/>
                      </a:lnTo>
                      <a:lnTo>
                        <a:pt x="793" y="199"/>
                      </a:lnTo>
                      <a:lnTo>
                        <a:pt x="793" y="199"/>
                      </a:lnTo>
                      <a:lnTo>
                        <a:pt x="793" y="199"/>
                      </a:lnTo>
                      <a:lnTo>
                        <a:pt x="793" y="199"/>
                      </a:lnTo>
                      <a:lnTo>
                        <a:pt x="793" y="199"/>
                      </a:lnTo>
                      <a:lnTo>
                        <a:pt x="793" y="224"/>
                      </a:lnTo>
                      <a:lnTo>
                        <a:pt x="793" y="224"/>
                      </a:lnTo>
                      <a:lnTo>
                        <a:pt x="793" y="224"/>
                      </a:lnTo>
                      <a:lnTo>
                        <a:pt x="793" y="224"/>
                      </a:lnTo>
                      <a:lnTo>
                        <a:pt x="793" y="224"/>
                      </a:lnTo>
                      <a:lnTo>
                        <a:pt x="817" y="224"/>
                      </a:lnTo>
                      <a:lnTo>
                        <a:pt x="817" y="224"/>
                      </a:lnTo>
                      <a:lnTo>
                        <a:pt x="817" y="249"/>
                      </a:lnTo>
                      <a:lnTo>
                        <a:pt x="817" y="249"/>
                      </a:lnTo>
                      <a:lnTo>
                        <a:pt x="817" y="274"/>
                      </a:lnTo>
                      <a:lnTo>
                        <a:pt x="817" y="274"/>
                      </a:lnTo>
                      <a:lnTo>
                        <a:pt x="817" y="274"/>
                      </a:lnTo>
                      <a:lnTo>
                        <a:pt x="966" y="274"/>
                      </a:lnTo>
                      <a:lnTo>
                        <a:pt x="743" y="249"/>
                      </a:lnTo>
                      <a:lnTo>
                        <a:pt x="743" y="249"/>
                      </a:lnTo>
                      <a:lnTo>
                        <a:pt x="743" y="249"/>
                      </a:lnTo>
                      <a:lnTo>
                        <a:pt x="743" y="249"/>
                      </a:lnTo>
                      <a:lnTo>
                        <a:pt x="743" y="274"/>
                      </a:lnTo>
                      <a:lnTo>
                        <a:pt x="743" y="274"/>
                      </a:lnTo>
                      <a:lnTo>
                        <a:pt x="743" y="299"/>
                      </a:lnTo>
                      <a:lnTo>
                        <a:pt x="743" y="299"/>
                      </a:lnTo>
                      <a:lnTo>
                        <a:pt x="768" y="299"/>
                      </a:lnTo>
                      <a:lnTo>
                        <a:pt x="768" y="299"/>
                      </a:lnTo>
                      <a:lnTo>
                        <a:pt x="793" y="324"/>
                      </a:lnTo>
                      <a:lnTo>
                        <a:pt x="817" y="324"/>
                      </a:lnTo>
                      <a:lnTo>
                        <a:pt x="817" y="324"/>
                      </a:lnTo>
                      <a:lnTo>
                        <a:pt x="817" y="324"/>
                      </a:lnTo>
                      <a:lnTo>
                        <a:pt x="842" y="324"/>
                      </a:lnTo>
                      <a:lnTo>
                        <a:pt x="842" y="324"/>
                      </a:lnTo>
                      <a:lnTo>
                        <a:pt x="842" y="324"/>
                      </a:lnTo>
                      <a:lnTo>
                        <a:pt x="842" y="324"/>
                      </a:lnTo>
                      <a:lnTo>
                        <a:pt x="842" y="299"/>
                      </a:lnTo>
                      <a:lnTo>
                        <a:pt x="842" y="299"/>
                      </a:lnTo>
                      <a:lnTo>
                        <a:pt x="842" y="299"/>
                      </a:lnTo>
                      <a:lnTo>
                        <a:pt x="817" y="299"/>
                      </a:lnTo>
                      <a:lnTo>
                        <a:pt x="817" y="299"/>
                      </a:lnTo>
                      <a:lnTo>
                        <a:pt x="793" y="299"/>
                      </a:lnTo>
                      <a:lnTo>
                        <a:pt x="793" y="299"/>
                      </a:lnTo>
                      <a:lnTo>
                        <a:pt x="768" y="274"/>
                      </a:lnTo>
                      <a:lnTo>
                        <a:pt x="768" y="274"/>
                      </a:lnTo>
                      <a:lnTo>
                        <a:pt x="743" y="249"/>
                      </a:lnTo>
                      <a:lnTo>
                        <a:pt x="718" y="174"/>
                      </a:lnTo>
                      <a:lnTo>
                        <a:pt x="718" y="174"/>
                      </a:lnTo>
                      <a:lnTo>
                        <a:pt x="718" y="174"/>
                      </a:lnTo>
                      <a:lnTo>
                        <a:pt x="718" y="199"/>
                      </a:lnTo>
                      <a:lnTo>
                        <a:pt x="694" y="199"/>
                      </a:lnTo>
                      <a:lnTo>
                        <a:pt x="694" y="199"/>
                      </a:lnTo>
                      <a:lnTo>
                        <a:pt x="694" y="224"/>
                      </a:lnTo>
                      <a:lnTo>
                        <a:pt x="718" y="224"/>
                      </a:lnTo>
                      <a:lnTo>
                        <a:pt x="718" y="224"/>
                      </a:lnTo>
                      <a:lnTo>
                        <a:pt x="718" y="224"/>
                      </a:lnTo>
                      <a:lnTo>
                        <a:pt x="718" y="224"/>
                      </a:lnTo>
                      <a:lnTo>
                        <a:pt x="718" y="249"/>
                      </a:lnTo>
                      <a:lnTo>
                        <a:pt x="743" y="249"/>
                      </a:lnTo>
                      <a:lnTo>
                        <a:pt x="743" y="249"/>
                      </a:lnTo>
                      <a:lnTo>
                        <a:pt x="966" y="274"/>
                      </a:lnTo>
                      <a:lnTo>
                        <a:pt x="669" y="224"/>
                      </a:lnTo>
                      <a:lnTo>
                        <a:pt x="694" y="249"/>
                      </a:lnTo>
                      <a:lnTo>
                        <a:pt x="694" y="249"/>
                      </a:lnTo>
                      <a:lnTo>
                        <a:pt x="694" y="249"/>
                      </a:lnTo>
                      <a:lnTo>
                        <a:pt x="694" y="274"/>
                      </a:lnTo>
                      <a:lnTo>
                        <a:pt x="694" y="274"/>
                      </a:lnTo>
                      <a:lnTo>
                        <a:pt x="694" y="249"/>
                      </a:lnTo>
                      <a:lnTo>
                        <a:pt x="694" y="249"/>
                      </a:lnTo>
                      <a:lnTo>
                        <a:pt x="694" y="249"/>
                      </a:lnTo>
                      <a:lnTo>
                        <a:pt x="718" y="249"/>
                      </a:lnTo>
                      <a:lnTo>
                        <a:pt x="718" y="224"/>
                      </a:lnTo>
                      <a:lnTo>
                        <a:pt x="694" y="224"/>
                      </a:lnTo>
                      <a:lnTo>
                        <a:pt x="694" y="199"/>
                      </a:lnTo>
                      <a:lnTo>
                        <a:pt x="694" y="199"/>
                      </a:lnTo>
                      <a:lnTo>
                        <a:pt x="694" y="199"/>
                      </a:lnTo>
                      <a:lnTo>
                        <a:pt x="669" y="199"/>
                      </a:lnTo>
                      <a:lnTo>
                        <a:pt x="669" y="199"/>
                      </a:lnTo>
                      <a:lnTo>
                        <a:pt x="669" y="199"/>
                      </a:lnTo>
                      <a:lnTo>
                        <a:pt x="669" y="199"/>
                      </a:lnTo>
                      <a:lnTo>
                        <a:pt x="669" y="224"/>
                      </a:lnTo>
                      <a:lnTo>
                        <a:pt x="669" y="224"/>
                      </a:lnTo>
                      <a:lnTo>
                        <a:pt x="669" y="224"/>
                      </a:lnTo>
                      <a:lnTo>
                        <a:pt x="669" y="224"/>
                      </a:lnTo>
                      <a:lnTo>
                        <a:pt x="966" y="274"/>
                      </a:lnTo>
                      <a:lnTo>
                        <a:pt x="867" y="274"/>
                      </a:lnTo>
                      <a:lnTo>
                        <a:pt x="867" y="274"/>
                      </a:lnTo>
                      <a:lnTo>
                        <a:pt x="867" y="274"/>
                      </a:lnTo>
                      <a:lnTo>
                        <a:pt x="867" y="274"/>
                      </a:lnTo>
                      <a:lnTo>
                        <a:pt x="867" y="299"/>
                      </a:lnTo>
                      <a:lnTo>
                        <a:pt x="867" y="299"/>
                      </a:lnTo>
                      <a:lnTo>
                        <a:pt x="842" y="299"/>
                      </a:lnTo>
                      <a:lnTo>
                        <a:pt x="842" y="274"/>
                      </a:lnTo>
                      <a:lnTo>
                        <a:pt x="842" y="274"/>
                      </a:lnTo>
                      <a:lnTo>
                        <a:pt x="842" y="274"/>
                      </a:lnTo>
                      <a:lnTo>
                        <a:pt x="842" y="249"/>
                      </a:lnTo>
                      <a:lnTo>
                        <a:pt x="842" y="249"/>
                      </a:lnTo>
                      <a:lnTo>
                        <a:pt x="842" y="249"/>
                      </a:lnTo>
                      <a:lnTo>
                        <a:pt x="867" y="249"/>
                      </a:lnTo>
                      <a:lnTo>
                        <a:pt x="867" y="274"/>
                      </a:lnTo>
                      <a:lnTo>
                        <a:pt x="867" y="274"/>
                      </a:lnTo>
                      <a:lnTo>
                        <a:pt x="867" y="274"/>
                      </a:lnTo>
                      <a:lnTo>
                        <a:pt x="966" y="2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86" name="Freeform 39">
                  <a:extLst>
                    <a:ext uri="{FF2B5EF4-FFF2-40B4-BE49-F238E27FC236}">
                      <a16:creationId xmlns:a16="http://schemas.microsoft.com/office/drawing/2014/main" id="{05499D9A-E16C-4276-8697-F35D9CC038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07337" y="4527197"/>
                  <a:ext cx="159155" cy="48473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124" y="0"/>
                    </a:cxn>
                    <a:cxn ang="0">
                      <a:pos x="74" y="0"/>
                    </a:cxn>
                    <a:cxn ang="0">
                      <a:pos x="0" y="0"/>
                    </a:cxn>
                    <a:cxn ang="0">
                      <a:pos x="0" y="25"/>
                    </a:cxn>
                    <a:cxn ang="0">
                      <a:pos x="74" y="50"/>
                    </a:cxn>
                    <a:cxn ang="0">
                      <a:pos x="124" y="25"/>
                    </a:cxn>
                    <a:cxn ang="0">
                      <a:pos x="173" y="74"/>
                    </a:cxn>
                    <a:cxn ang="0">
                      <a:pos x="148" y="124"/>
                    </a:cxn>
                    <a:cxn ang="0">
                      <a:pos x="173" y="149"/>
                    </a:cxn>
                    <a:cxn ang="0">
                      <a:pos x="223" y="149"/>
                    </a:cxn>
                    <a:cxn ang="0">
                      <a:pos x="272" y="149"/>
                    </a:cxn>
                    <a:cxn ang="0">
                      <a:pos x="297" y="149"/>
                    </a:cxn>
                    <a:cxn ang="0">
                      <a:pos x="297" y="99"/>
                    </a:cxn>
                    <a:cxn ang="0">
                      <a:pos x="346" y="74"/>
                    </a:cxn>
                    <a:cxn ang="0">
                      <a:pos x="371" y="74"/>
                    </a:cxn>
                    <a:cxn ang="0">
                      <a:pos x="421" y="74"/>
                    </a:cxn>
                    <a:cxn ang="0">
                      <a:pos x="470" y="50"/>
                    </a:cxn>
                    <a:cxn ang="0">
                      <a:pos x="495" y="25"/>
                    </a:cxn>
                    <a:cxn ang="0">
                      <a:pos x="470" y="25"/>
                    </a:cxn>
                    <a:cxn ang="0">
                      <a:pos x="371" y="50"/>
                    </a:cxn>
                    <a:cxn ang="0">
                      <a:pos x="346" y="25"/>
                    </a:cxn>
                    <a:cxn ang="0">
                      <a:pos x="272" y="25"/>
                    </a:cxn>
                    <a:cxn ang="0">
                      <a:pos x="247" y="25"/>
                    </a:cxn>
                    <a:cxn ang="0">
                      <a:pos x="223" y="0"/>
                    </a:cxn>
                    <a:cxn ang="0">
                      <a:pos x="148" y="0"/>
                    </a:cxn>
                  </a:cxnLst>
                  <a:rect l="0" t="0" r="r" b="b"/>
                  <a:pathLst>
                    <a:path w="495" h="149">
                      <a:moveTo>
                        <a:pt x="148" y="0"/>
                      </a:moveTo>
                      <a:lnTo>
                        <a:pt x="124" y="0"/>
                      </a:lnTo>
                      <a:lnTo>
                        <a:pt x="74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74" y="50"/>
                      </a:lnTo>
                      <a:lnTo>
                        <a:pt x="124" y="25"/>
                      </a:lnTo>
                      <a:lnTo>
                        <a:pt x="173" y="74"/>
                      </a:lnTo>
                      <a:lnTo>
                        <a:pt x="148" y="124"/>
                      </a:lnTo>
                      <a:lnTo>
                        <a:pt x="173" y="149"/>
                      </a:lnTo>
                      <a:lnTo>
                        <a:pt x="223" y="149"/>
                      </a:lnTo>
                      <a:lnTo>
                        <a:pt x="272" y="149"/>
                      </a:lnTo>
                      <a:lnTo>
                        <a:pt x="297" y="149"/>
                      </a:lnTo>
                      <a:lnTo>
                        <a:pt x="297" y="99"/>
                      </a:lnTo>
                      <a:lnTo>
                        <a:pt x="346" y="74"/>
                      </a:lnTo>
                      <a:lnTo>
                        <a:pt x="371" y="74"/>
                      </a:lnTo>
                      <a:lnTo>
                        <a:pt x="421" y="74"/>
                      </a:lnTo>
                      <a:lnTo>
                        <a:pt x="470" y="50"/>
                      </a:lnTo>
                      <a:lnTo>
                        <a:pt x="495" y="25"/>
                      </a:lnTo>
                      <a:lnTo>
                        <a:pt x="470" y="25"/>
                      </a:lnTo>
                      <a:lnTo>
                        <a:pt x="371" y="50"/>
                      </a:lnTo>
                      <a:lnTo>
                        <a:pt x="346" y="25"/>
                      </a:lnTo>
                      <a:lnTo>
                        <a:pt x="272" y="25"/>
                      </a:lnTo>
                      <a:lnTo>
                        <a:pt x="247" y="25"/>
                      </a:lnTo>
                      <a:lnTo>
                        <a:pt x="223" y="0"/>
                      </a:lnTo>
                      <a:lnTo>
                        <a:pt x="148" y="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87" name="Freeform 40">
                  <a:extLst>
                    <a:ext uri="{FF2B5EF4-FFF2-40B4-BE49-F238E27FC236}">
                      <a16:creationId xmlns:a16="http://schemas.microsoft.com/office/drawing/2014/main" id="{7B599778-E30C-4AEA-8C8F-288E64096D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0480" y="3319187"/>
                  <a:ext cx="79578" cy="151798"/>
                </a:xfrm>
                <a:custGeom>
                  <a:avLst/>
                  <a:gdLst/>
                  <a:ahLst/>
                  <a:cxnLst>
                    <a:cxn ang="0">
                      <a:pos x="198" y="298"/>
                    </a:cxn>
                    <a:cxn ang="0">
                      <a:pos x="223" y="398"/>
                    </a:cxn>
                    <a:cxn ang="0">
                      <a:pos x="198" y="473"/>
                    </a:cxn>
                    <a:cxn ang="0">
                      <a:pos x="173" y="473"/>
                    </a:cxn>
                    <a:cxn ang="0">
                      <a:pos x="148" y="398"/>
                    </a:cxn>
                    <a:cxn ang="0">
                      <a:pos x="173" y="398"/>
                    </a:cxn>
                    <a:cxn ang="0">
                      <a:pos x="173" y="323"/>
                    </a:cxn>
                    <a:cxn ang="0">
                      <a:pos x="148" y="249"/>
                    </a:cxn>
                    <a:cxn ang="0">
                      <a:pos x="148" y="199"/>
                    </a:cxn>
                    <a:cxn ang="0">
                      <a:pos x="99" y="174"/>
                    </a:cxn>
                    <a:cxn ang="0">
                      <a:pos x="49" y="149"/>
                    </a:cxn>
                    <a:cxn ang="0">
                      <a:pos x="24" y="124"/>
                    </a:cxn>
                    <a:cxn ang="0">
                      <a:pos x="74" y="124"/>
                    </a:cxn>
                    <a:cxn ang="0">
                      <a:pos x="0" y="0"/>
                    </a:cxn>
                    <a:cxn ang="0">
                      <a:pos x="74" y="25"/>
                    </a:cxn>
                    <a:cxn ang="0">
                      <a:pos x="148" y="50"/>
                    </a:cxn>
                    <a:cxn ang="0">
                      <a:pos x="173" y="74"/>
                    </a:cxn>
                    <a:cxn ang="0">
                      <a:pos x="198" y="74"/>
                    </a:cxn>
                    <a:cxn ang="0">
                      <a:pos x="247" y="99"/>
                    </a:cxn>
                    <a:cxn ang="0">
                      <a:pos x="198" y="99"/>
                    </a:cxn>
                    <a:cxn ang="0">
                      <a:pos x="198" y="124"/>
                    </a:cxn>
                    <a:cxn ang="0">
                      <a:pos x="223" y="149"/>
                    </a:cxn>
                    <a:cxn ang="0">
                      <a:pos x="247" y="149"/>
                    </a:cxn>
                    <a:cxn ang="0">
                      <a:pos x="223" y="174"/>
                    </a:cxn>
                    <a:cxn ang="0">
                      <a:pos x="198" y="174"/>
                    </a:cxn>
                    <a:cxn ang="0">
                      <a:pos x="198" y="249"/>
                    </a:cxn>
                    <a:cxn ang="0">
                      <a:pos x="198" y="298"/>
                    </a:cxn>
                  </a:cxnLst>
                  <a:rect l="0" t="0" r="r" b="b"/>
                  <a:pathLst>
                    <a:path w="247" h="473">
                      <a:moveTo>
                        <a:pt x="198" y="298"/>
                      </a:moveTo>
                      <a:lnTo>
                        <a:pt x="223" y="398"/>
                      </a:lnTo>
                      <a:lnTo>
                        <a:pt x="198" y="473"/>
                      </a:lnTo>
                      <a:lnTo>
                        <a:pt x="173" y="473"/>
                      </a:lnTo>
                      <a:lnTo>
                        <a:pt x="148" y="398"/>
                      </a:lnTo>
                      <a:lnTo>
                        <a:pt x="173" y="398"/>
                      </a:lnTo>
                      <a:lnTo>
                        <a:pt x="173" y="323"/>
                      </a:lnTo>
                      <a:lnTo>
                        <a:pt x="148" y="249"/>
                      </a:lnTo>
                      <a:lnTo>
                        <a:pt x="148" y="199"/>
                      </a:lnTo>
                      <a:lnTo>
                        <a:pt x="99" y="174"/>
                      </a:lnTo>
                      <a:lnTo>
                        <a:pt x="49" y="149"/>
                      </a:lnTo>
                      <a:lnTo>
                        <a:pt x="24" y="124"/>
                      </a:lnTo>
                      <a:lnTo>
                        <a:pt x="74" y="124"/>
                      </a:lnTo>
                      <a:lnTo>
                        <a:pt x="0" y="0"/>
                      </a:lnTo>
                      <a:lnTo>
                        <a:pt x="74" y="25"/>
                      </a:lnTo>
                      <a:lnTo>
                        <a:pt x="148" y="50"/>
                      </a:lnTo>
                      <a:lnTo>
                        <a:pt x="173" y="74"/>
                      </a:lnTo>
                      <a:lnTo>
                        <a:pt x="198" y="74"/>
                      </a:lnTo>
                      <a:lnTo>
                        <a:pt x="247" y="99"/>
                      </a:lnTo>
                      <a:lnTo>
                        <a:pt x="198" y="99"/>
                      </a:lnTo>
                      <a:lnTo>
                        <a:pt x="198" y="124"/>
                      </a:lnTo>
                      <a:lnTo>
                        <a:pt x="223" y="149"/>
                      </a:lnTo>
                      <a:lnTo>
                        <a:pt x="247" y="149"/>
                      </a:lnTo>
                      <a:lnTo>
                        <a:pt x="223" y="174"/>
                      </a:lnTo>
                      <a:lnTo>
                        <a:pt x="198" y="174"/>
                      </a:lnTo>
                      <a:lnTo>
                        <a:pt x="198" y="249"/>
                      </a:lnTo>
                      <a:lnTo>
                        <a:pt x="198" y="298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88" name="Freeform 41">
                  <a:extLst>
                    <a:ext uri="{FF2B5EF4-FFF2-40B4-BE49-F238E27FC236}">
                      <a16:creationId xmlns:a16="http://schemas.microsoft.com/office/drawing/2014/main" id="{741B64A0-A8B1-4F1F-B91C-B584494DE9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04655" y="4018226"/>
                  <a:ext cx="78294" cy="80364"/>
                </a:xfrm>
                <a:custGeom>
                  <a:avLst/>
                  <a:gdLst/>
                  <a:ahLst/>
                  <a:cxnLst>
                    <a:cxn ang="0">
                      <a:pos x="198" y="125"/>
                    </a:cxn>
                    <a:cxn ang="0">
                      <a:pos x="223" y="100"/>
                    </a:cxn>
                    <a:cxn ang="0">
                      <a:pos x="247" y="125"/>
                    </a:cxn>
                    <a:cxn ang="0">
                      <a:pos x="223" y="150"/>
                    </a:cxn>
                    <a:cxn ang="0">
                      <a:pos x="198" y="175"/>
                    </a:cxn>
                    <a:cxn ang="0">
                      <a:pos x="198" y="249"/>
                    </a:cxn>
                    <a:cxn ang="0">
                      <a:pos x="173" y="175"/>
                    </a:cxn>
                    <a:cxn ang="0">
                      <a:pos x="74" y="224"/>
                    </a:cxn>
                    <a:cxn ang="0">
                      <a:pos x="49" y="175"/>
                    </a:cxn>
                    <a:cxn ang="0">
                      <a:pos x="0" y="100"/>
                    </a:cxn>
                    <a:cxn ang="0">
                      <a:pos x="49" y="100"/>
                    </a:cxn>
                    <a:cxn ang="0">
                      <a:pos x="74" y="100"/>
                    </a:cxn>
                    <a:cxn ang="0">
                      <a:pos x="49" y="75"/>
                    </a:cxn>
                    <a:cxn ang="0">
                      <a:pos x="0" y="75"/>
                    </a:cxn>
                    <a:cxn ang="0">
                      <a:pos x="0" y="25"/>
                    </a:cxn>
                    <a:cxn ang="0">
                      <a:pos x="25" y="0"/>
                    </a:cxn>
                    <a:cxn ang="0">
                      <a:pos x="74" y="75"/>
                    </a:cxn>
                    <a:cxn ang="0">
                      <a:pos x="99" y="75"/>
                    </a:cxn>
                    <a:cxn ang="0">
                      <a:pos x="173" y="150"/>
                    </a:cxn>
                    <a:cxn ang="0">
                      <a:pos x="198" y="125"/>
                    </a:cxn>
                  </a:cxnLst>
                  <a:rect l="0" t="0" r="r" b="b"/>
                  <a:pathLst>
                    <a:path w="247" h="249">
                      <a:moveTo>
                        <a:pt x="198" y="125"/>
                      </a:moveTo>
                      <a:lnTo>
                        <a:pt x="223" y="100"/>
                      </a:lnTo>
                      <a:lnTo>
                        <a:pt x="247" y="125"/>
                      </a:lnTo>
                      <a:lnTo>
                        <a:pt x="223" y="150"/>
                      </a:lnTo>
                      <a:lnTo>
                        <a:pt x="198" y="175"/>
                      </a:lnTo>
                      <a:lnTo>
                        <a:pt x="198" y="249"/>
                      </a:lnTo>
                      <a:lnTo>
                        <a:pt x="173" y="175"/>
                      </a:lnTo>
                      <a:lnTo>
                        <a:pt x="74" y="224"/>
                      </a:lnTo>
                      <a:lnTo>
                        <a:pt x="49" y="175"/>
                      </a:lnTo>
                      <a:lnTo>
                        <a:pt x="0" y="100"/>
                      </a:lnTo>
                      <a:lnTo>
                        <a:pt x="49" y="100"/>
                      </a:lnTo>
                      <a:lnTo>
                        <a:pt x="74" y="100"/>
                      </a:lnTo>
                      <a:lnTo>
                        <a:pt x="49" y="75"/>
                      </a:lnTo>
                      <a:lnTo>
                        <a:pt x="0" y="75"/>
                      </a:lnTo>
                      <a:lnTo>
                        <a:pt x="0" y="25"/>
                      </a:lnTo>
                      <a:lnTo>
                        <a:pt x="25" y="0"/>
                      </a:lnTo>
                      <a:lnTo>
                        <a:pt x="74" y="75"/>
                      </a:lnTo>
                      <a:lnTo>
                        <a:pt x="99" y="75"/>
                      </a:lnTo>
                      <a:lnTo>
                        <a:pt x="173" y="150"/>
                      </a:lnTo>
                      <a:lnTo>
                        <a:pt x="198" y="1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89" name="Freeform 42">
                  <a:extLst>
                    <a:ext uri="{FF2B5EF4-FFF2-40B4-BE49-F238E27FC236}">
                      <a16:creationId xmlns:a16="http://schemas.microsoft.com/office/drawing/2014/main" id="{0A226D11-392E-447D-ADBE-7DB863DFAC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04655" y="2413499"/>
                  <a:ext cx="930542" cy="858492"/>
                </a:xfrm>
                <a:custGeom>
                  <a:avLst/>
                  <a:gdLst/>
                  <a:ahLst/>
                  <a:cxnLst>
                    <a:cxn ang="0">
                      <a:pos x="2303" y="2513"/>
                    </a:cxn>
                    <a:cxn ang="0">
                      <a:pos x="2427" y="2464"/>
                    </a:cxn>
                    <a:cxn ang="0">
                      <a:pos x="2476" y="2364"/>
                    </a:cxn>
                    <a:cxn ang="0">
                      <a:pos x="2600" y="2265"/>
                    </a:cxn>
                    <a:cxn ang="0">
                      <a:pos x="2674" y="1991"/>
                    </a:cxn>
                    <a:cxn ang="0">
                      <a:pos x="2848" y="1792"/>
                    </a:cxn>
                    <a:cxn ang="0">
                      <a:pos x="2872" y="1667"/>
                    </a:cxn>
                    <a:cxn ang="0">
                      <a:pos x="2749" y="1543"/>
                    </a:cxn>
                    <a:cxn ang="0">
                      <a:pos x="2749" y="1394"/>
                    </a:cxn>
                    <a:cxn ang="0">
                      <a:pos x="2699" y="1344"/>
                    </a:cxn>
                    <a:cxn ang="0">
                      <a:pos x="2773" y="1195"/>
                    </a:cxn>
                    <a:cxn ang="0">
                      <a:pos x="2724" y="1020"/>
                    </a:cxn>
                    <a:cxn ang="0">
                      <a:pos x="2080" y="1020"/>
                    </a:cxn>
                    <a:cxn ang="0">
                      <a:pos x="1956" y="1045"/>
                    </a:cxn>
                    <a:cxn ang="0">
                      <a:pos x="1931" y="996"/>
                    </a:cxn>
                    <a:cxn ang="0">
                      <a:pos x="1832" y="921"/>
                    </a:cxn>
                    <a:cxn ang="0">
                      <a:pos x="1758" y="871"/>
                    </a:cxn>
                    <a:cxn ang="0">
                      <a:pos x="1708" y="821"/>
                    </a:cxn>
                    <a:cxn ang="0">
                      <a:pos x="1585" y="772"/>
                    </a:cxn>
                    <a:cxn ang="0">
                      <a:pos x="1486" y="697"/>
                    </a:cxn>
                    <a:cxn ang="0">
                      <a:pos x="1287" y="622"/>
                    </a:cxn>
                    <a:cxn ang="0">
                      <a:pos x="569" y="50"/>
                    </a:cxn>
                    <a:cxn ang="0">
                      <a:pos x="272" y="174"/>
                    </a:cxn>
                    <a:cxn ang="0">
                      <a:pos x="124" y="498"/>
                    </a:cxn>
                    <a:cxn ang="0">
                      <a:pos x="49" y="971"/>
                    </a:cxn>
                    <a:cxn ang="0">
                      <a:pos x="99" y="1244"/>
                    </a:cxn>
                    <a:cxn ang="0">
                      <a:pos x="173" y="1319"/>
                    </a:cxn>
                    <a:cxn ang="0">
                      <a:pos x="223" y="1394"/>
                    </a:cxn>
                    <a:cxn ang="0">
                      <a:pos x="346" y="1518"/>
                    </a:cxn>
                    <a:cxn ang="0">
                      <a:pos x="371" y="1618"/>
                    </a:cxn>
                    <a:cxn ang="0">
                      <a:pos x="421" y="1667"/>
                    </a:cxn>
                    <a:cxn ang="0">
                      <a:pos x="495" y="1792"/>
                    </a:cxn>
                    <a:cxn ang="0">
                      <a:pos x="545" y="1742"/>
                    </a:cxn>
                    <a:cxn ang="0">
                      <a:pos x="668" y="1966"/>
                    </a:cxn>
                    <a:cxn ang="0">
                      <a:pos x="990" y="2240"/>
                    </a:cxn>
                    <a:cxn ang="0">
                      <a:pos x="1634" y="2190"/>
                    </a:cxn>
                    <a:cxn ang="0">
                      <a:pos x="1684" y="2339"/>
                    </a:cxn>
                    <a:cxn ang="0">
                      <a:pos x="1808" y="2389"/>
                    </a:cxn>
                    <a:cxn ang="0">
                      <a:pos x="1981" y="2538"/>
                    </a:cxn>
                    <a:cxn ang="0">
                      <a:pos x="2080" y="2688"/>
                    </a:cxn>
                    <a:cxn ang="0">
                      <a:pos x="2105" y="2563"/>
                    </a:cxn>
                    <a:cxn ang="0">
                      <a:pos x="2229" y="2663"/>
                    </a:cxn>
                  </a:cxnLst>
                  <a:rect l="0" t="0" r="r" b="b"/>
                  <a:pathLst>
                    <a:path w="2897" h="2688">
                      <a:moveTo>
                        <a:pt x="2204" y="2588"/>
                      </a:moveTo>
                      <a:lnTo>
                        <a:pt x="2278" y="2513"/>
                      </a:lnTo>
                      <a:lnTo>
                        <a:pt x="2303" y="2513"/>
                      </a:lnTo>
                      <a:lnTo>
                        <a:pt x="2328" y="2464"/>
                      </a:lnTo>
                      <a:lnTo>
                        <a:pt x="2352" y="2464"/>
                      </a:lnTo>
                      <a:lnTo>
                        <a:pt x="2427" y="2464"/>
                      </a:lnTo>
                      <a:lnTo>
                        <a:pt x="2451" y="2439"/>
                      </a:lnTo>
                      <a:lnTo>
                        <a:pt x="2476" y="2439"/>
                      </a:lnTo>
                      <a:lnTo>
                        <a:pt x="2476" y="2364"/>
                      </a:lnTo>
                      <a:lnTo>
                        <a:pt x="2526" y="2314"/>
                      </a:lnTo>
                      <a:lnTo>
                        <a:pt x="2575" y="2314"/>
                      </a:lnTo>
                      <a:lnTo>
                        <a:pt x="2600" y="2265"/>
                      </a:lnTo>
                      <a:lnTo>
                        <a:pt x="2625" y="2190"/>
                      </a:lnTo>
                      <a:lnTo>
                        <a:pt x="2674" y="2090"/>
                      </a:lnTo>
                      <a:lnTo>
                        <a:pt x="2674" y="1991"/>
                      </a:lnTo>
                      <a:lnTo>
                        <a:pt x="2724" y="1916"/>
                      </a:lnTo>
                      <a:lnTo>
                        <a:pt x="2773" y="1842"/>
                      </a:lnTo>
                      <a:lnTo>
                        <a:pt x="2848" y="1792"/>
                      </a:lnTo>
                      <a:lnTo>
                        <a:pt x="2897" y="1692"/>
                      </a:lnTo>
                      <a:lnTo>
                        <a:pt x="2897" y="1667"/>
                      </a:lnTo>
                      <a:lnTo>
                        <a:pt x="2872" y="1667"/>
                      </a:lnTo>
                      <a:lnTo>
                        <a:pt x="2848" y="1593"/>
                      </a:lnTo>
                      <a:lnTo>
                        <a:pt x="2798" y="1543"/>
                      </a:lnTo>
                      <a:lnTo>
                        <a:pt x="2749" y="1543"/>
                      </a:lnTo>
                      <a:lnTo>
                        <a:pt x="2724" y="1493"/>
                      </a:lnTo>
                      <a:lnTo>
                        <a:pt x="2749" y="1468"/>
                      </a:lnTo>
                      <a:lnTo>
                        <a:pt x="2749" y="1394"/>
                      </a:lnTo>
                      <a:lnTo>
                        <a:pt x="2674" y="1394"/>
                      </a:lnTo>
                      <a:lnTo>
                        <a:pt x="2650" y="1344"/>
                      </a:lnTo>
                      <a:lnTo>
                        <a:pt x="2699" y="1344"/>
                      </a:lnTo>
                      <a:lnTo>
                        <a:pt x="2749" y="1269"/>
                      </a:lnTo>
                      <a:lnTo>
                        <a:pt x="2724" y="1219"/>
                      </a:lnTo>
                      <a:lnTo>
                        <a:pt x="2773" y="1195"/>
                      </a:lnTo>
                      <a:lnTo>
                        <a:pt x="2823" y="1095"/>
                      </a:lnTo>
                      <a:lnTo>
                        <a:pt x="2749" y="1045"/>
                      </a:lnTo>
                      <a:lnTo>
                        <a:pt x="2724" y="1020"/>
                      </a:lnTo>
                      <a:lnTo>
                        <a:pt x="2526" y="996"/>
                      </a:lnTo>
                      <a:lnTo>
                        <a:pt x="2154" y="846"/>
                      </a:lnTo>
                      <a:lnTo>
                        <a:pt x="2080" y="1020"/>
                      </a:lnTo>
                      <a:lnTo>
                        <a:pt x="2055" y="1045"/>
                      </a:lnTo>
                      <a:lnTo>
                        <a:pt x="1981" y="1095"/>
                      </a:lnTo>
                      <a:lnTo>
                        <a:pt x="1956" y="1045"/>
                      </a:lnTo>
                      <a:lnTo>
                        <a:pt x="1931" y="1045"/>
                      </a:lnTo>
                      <a:lnTo>
                        <a:pt x="1931" y="1020"/>
                      </a:lnTo>
                      <a:lnTo>
                        <a:pt x="1931" y="996"/>
                      </a:lnTo>
                      <a:lnTo>
                        <a:pt x="1857" y="946"/>
                      </a:lnTo>
                      <a:lnTo>
                        <a:pt x="1832" y="946"/>
                      </a:lnTo>
                      <a:lnTo>
                        <a:pt x="1832" y="921"/>
                      </a:lnTo>
                      <a:lnTo>
                        <a:pt x="1808" y="896"/>
                      </a:lnTo>
                      <a:lnTo>
                        <a:pt x="1758" y="896"/>
                      </a:lnTo>
                      <a:lnTo>
                        <a:pt x="1758" y="871"/>
                      </a:lnTo>
                      <a:lnTo>
                        <a:pt x="1733" y="846"/>
                      </a:lnTo>
                      <a:lnTo>
                        <a:pt x="1708" y="821"/>
                      </a:lnTo>
                      <a:lnTo>
                        <a:pt x="1708" y="821"/>
                      </a:lnTo>
                      <a:lnTo>
                        <a:pt x="1659" y="821"/>
                      </a:lnTo>
                      <a:lnTo>
                        <a:pt x="1634" y="797"/>
                      </a:lnTo>
                      <a:lnTo>
                        <a:pt x="1585" y="772"/>
                      </a:lnTo>
                      <a:lnTo>
                        <a:pt x="1535" y="772"/>
                      </a:lnTo>
                      <a:lnTo>
                        <a:pt x="1510" y="747"/>
                      </a:lnTo>
                      <a:lnTo>
                        <a:pt x="1486" y="697"/>
                      </a:lnTo>
                      <a:lnTo>
                        <a:pt x="1436" y="697"/>
                      </a:lnTo>
                      <a:lnTo>
                        <a:pt x="1337" y="647"/>
                      </a:lnTo>
                      <a:lnTo>
                        <a:pt x="1287" y="622"/>
                      </a:lnTo>
                      <a:lnTo>
                        <a:pt x="941" y="274"/>
                      </a:lnTo>
                      <a:lnTo>
                        <a:pt x="866" y="274"/>
                      </a:lnTo>
                      <a:lnTo>
                        <a:pt x="569" y="50"/>
                      </a:lnTo>
                      <a:lnTo>
                        <a:pt x="446" y="0"/>
                      </a:lnTo>
                      <a:lnTo>
                        <a:pt x="446" y="50"/>
                      </a:lnTo>
                      <a:lnTo>
                        <a:pt x="272" y="174"/>
                      </a:lnTo>
                      <a:lnTo>
                        <a:pt x="247" y="199"/>
                      </a:lnTo>
                      <a:lnTo>
                        <a:pt x="99" y="199"/>
                      </a:lnTo>
                      <a:lnTo>
                        <a:pt x="124" y="498"/>
                      </a:lnTo>
                      <a:lnTo>
                        <a:pt x="74" y="622"/>
                      </a:lnTo>
                      <a:lnTo>
                        <a:pt x="74" y="846"/>
                      </a:lnTo>
                      <a:lnTo>
                        <a:pt x="49" y="971"/>
                      </a:lnTo>
                      <a:lnTo>
                        <a:pt x="0" y="1020"/>
                      </a:lnTo>
                      <a:lnTo>
                        <a:pt x="0" y="1145"/>
                      </a:lnTo>
                      <a:lnTo>
                        <a:pt x="99" y="1244"/>
                      </a:lnTo>
                      <a:lnTo>
                        <a:pt x="124" y="1244"/>
                      </a:lnTo>
                      <a:lnTo>
                        <a:pt x="148" y="1269"/>
                      </a:lnTo>
                      <a:lnTo>
                        <a:pt x="173" y="1319"/>
                      </a:lnTo>
                      <a:lnTo>
                        <a:pt x="173" y="1344"/>
                      </a:lnTo>
                      <a:lnTo>
                        <a:pt x="198" y="1394"/>
                      </a:lnTo>
                      <a:lnTo>
                        <a:pt x="223" y="1394"/>
                      </a:lnTo>
                      <a:lnTo>
                        <a:pt x="272" y="1443"/>
                      </a:lnTo>
                      <a:lnTo>
                        <a:pt x="272" y="1493"/>
                      </a:lnTo>
                      <a:lnTo>
                        <a:pt x="346" y="1518"/>
                      </a:lnTo>
                      <a:lnTo>
                        <a:pt x="371" y="1593"/>
                      </a:lnTo>
                      <a:lnTo>
                        <a:pt x="346" y="1618"/>
                      </a:lnTo>
                      <a:lnTo>
                        <a:pt x="371" y="1618"/>
                      </a:lnTo>
                      <a:lnTo>
                        <a:pt x="396" y="1642"/>
                      </a:lnTo>
                      <a:lnTo>
                        <a:pt x="421" y="1642"/>
                      </a:lnTo>
                      <a:lnTo>
                        <a:pt x="421" y="1667"/>
                      </a:lnTo>
                      <a:lnTo>
                        <a:pt x="470" y="1717"/>
                      </a:lnTo>
                      <a:lnTo>
                        <a:pt x="470" y="1792"/>
                      </a:lnTo>
                      <a:lnTo>
                        <a:pt x="495" y="1792"/>
                      </a:lnTo>
                      <a:lnTo>
                        <a:pt x="495" y="1717"/>
                      </a:lnTo>
                      <a:lnTo>
                        <a:pt x="520" y="1692"/>
                      </a:lnTo>
                      <a:lnTo>
                        <a:pt x="545" y="1742"/>
                      </a:lnTo>
                      <a:lnTo>
                        <a:pt x="545" y="1817"/>
                      </a:lnTo>
                      <a:lnTo>
                        <a:pt x="668" y="1891"/>
                      </a:lnTo>
                      <a:lnTo>
                        <a:pt x="668" y="1966"/>
                      </a:lnTo>
                      <a:lnTo>
                        <a:pt x="743" y="1941"/>
                      </a:lnTo>
                      <a:lnTo>
                        <a:pt x="941" y="2190"/>
                      </a:lnTo>
                      <a:lnTo>
                        <a:pt x="990" y="2240"/>
                      </a:lnTo>
                      <a:lnTo>
                        <a:pt x="1164" y="2265"/>
                      </a:lnTo>
                      <a:lnTo>
                        <a:pt x="1362" y="2314"/>
                      </a:lnTo>
                      <a:lnTo>
                        <a:pt x="1634" y="2190"/>
                      </a:lnTo>
                      <a:lnTo>
                        <a:pt x="1659" y="2215"/>
                      </a:lnTo>
                      <a:lnTo>
                        <a:pt x="1659" y="2265"/>
                      </a:lnTo>
                      <a:lnTo>
                        <a:pt x="1684" y="2339"/>
                      </a:lnTo>
                      <a:lnTo>
                        <a:pt x="1733" y="2339"/>
                      </a:lnTo>
                      <a:lnTo>
                        <a:pt x="1783" y="2339"/>
                      </a:lnTo>
                      <a:lnTo>
                        <a:pt x="1808" y="2389"/>
                      </a:lnTo>
                      <a:lnTo>
                        <a:pt x="1857" y="2364"/>
                      </a:lnTo>
                      <a:lnTo>
                        <a:pt x="1882" y="2389"/>
                      </a:lnTo>
                      <a:lnTo>
                        <a:pt x="1981" y="2538"/>
                      </a:lnTo>
                      <a:lnTo>
                        <a:pt x="1981" y="2588"/>
                      </a:lnTo>
                      <a:lnTo>
                        <a:pt x="2030" y="2663"/>
                      </a:lnTo>
                      <a:lnTo>
                        <a:pt x="2080" y="2688"/>
                      </a:lnTo>
                      <a:lnTo>
                        <a:pt x="2105" y="2663"/>
                      </a:lnTo>
                      <a:lnTo>
                        <a:pt x="2080" y="2588"/>
                      </a:lnTo>
                      <a:lnTo>
                        <a:pt x="2105" y="2563"/>
                      </a:lnTo>
                      <a:lnTo>
                        <a:pt x="2154" y="2613"/>
                      </a:lnTo>
                      <a:lnTo>
                        <a:pt x="2179" y="2688"/>
                      </a:lnTo>
                      <a:lnTo>
                        <a:pt x="2229" y="2663"/>
                      </a:lnTo>
                      <a:lnTo>
                        <a:pt x="2204" y="2613"/>
                      </a:lnTo>
                      <a:lnTo>
                        <a:pt x="2204" y="2588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90" name="Freeform 43">
                  <a:extLst>
                    <a:ext uri="{FF2B5EF4-FFF2-40B4-BE49-F238E27FC236}">
                      <a16:creationId xmlns:a16="http://schemas.microsoft.com/office/drawing/2014/main" id="{AA04A73B-2E67-44CF-8DF8-F37CDC6C09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44444" y="3112537"/>
                  <a:ext cx="612232" cy="565099"/>
                </a:xfrm>
                <a:custGeom>
                  <a:avLst/>
                  <a:gdLst/>
                  <a:ahLst/>
                  <a:cxnLst>
                    <a:cxn ang="0">
                      <a:pos x="767" y="1667"/>
                    </a:cxn>
                    <a:cxn ang="0">
                      <a:pos x="941" y="1742"/>
                    </a:cxn>
                    <a:cxn ang="0">
                      <a:pos x="1015" y="1742"/>
                    </a:cxn>
                    <a:cxn ang="0">
                      <a:pos x="1064" y="1742"/>
                    </a:cxn>
                    <a:cxn ang="0">
                      <a:pos x="1188" y="1766"/>
                    </a:cxn>
                    <a:cxn ang="0">
                      <a:pos x="1238" y="1692"/>
                    </a:cxn>
                    <a:cxn ang="0">
                      <a:pos x="1188" y="1642"/>
                    </a:cxn>
                    <a:cxn ang="0">
                      <a:pos x="1163" y="1543"/>
                    </a:cxn>
                    <a:cxn ang="0">
                      <a:pos x="1188" y="1468"/>
                    </a:cxn>
                    <a:cxn ang="0">
                      <a:pos x="1139" y="1418"/>
                    </a:cxn>
                    <a:cxn ang="0">
                      <a:pos x="1213" y="1468"/>
                    </a:cxn>
                    <a:cxn ang="0">
                      <a:pos x="1263" y="1443"/>
                    </a:cxn>
                    <a:cxn ang="0">
                      <a:pos x="1337" y="1443"/>
                    </a:cxn>
                    <a:cxn ang="0">
                      <a:pos x="1411" y="1319"/>
                    </a:cxn>
                    <a:cxn ang="0">
                      <a:pos x="1411" y="1244"/>
                    </a:cxn>
                    <a:cxn ang="0">
                      <a:pos x="1386" y="1194"/>
                    </a:cxn>
                    <a:cxn ang="0">
                      <a:pos x="1436" y="1169"/>
                    </a:cxn>
                    <a:cxn ang="0">
                      <a:pos x="1485" y="1070"/>
                    </a:cxn>
                    <a:cxn ang="0">
                      <a:pos x="1560" y="1095"/>
                    </a:cxn>
                    <a:cxn ang="0">
                      <a:pos x="1609" y="945"/>
                    </a:cxn>
                    <a:cxn ang="0">
                      <a:pos x="1560" y="921"/>
                    </a:cxn>
                    <a:cxn ang="0">
                      <a:pos x="1584" y="871"/>
                    </a:cxn>
                    <a:cxn ang="0">
                      <a:pos x="1684" y="771"/>
                    </a:cxn>
                    <a:cxn ang="0">
                      <a:pos x="1807" y="746"/>
                    </a:cxn>
                    <a:cxn ang="0">
                      <a:pos x="1832" y="622"/>
                    </a:cxn>
                    <a:cxn ang="0">
                      <a:pos x="1906" y="473"/>
                    </a:cxn>
                    <a:cxn ang="0">
                      <a:pos x="1857" y="348"/>
                    </a:cxn>
                    <a:cxn ang="0">
                      <a:pos x="1733" y="174"/>
                    </a:cxn>
                    <a:cxn ang="0">
                      <a:pos x="1659" y="149"/>
                    </a:cxn>
                    <a:cxn ang="0">
                      <a:pos x="1560" y="149"/>
                    </a:cxn>
                    <a:cxn ang="0">
                      <a:pos x="1535" y="25"/>
                    </a:cxn>
                    <a:cxn ang="0">
                      <a:pos x="1238" y="124"/>
                    </a:cxn>
                    <a:cxn ang="0">
                      <a:pos x="866" y="50"/>
                    </a:cxn>
                    <a:cxn ang="0">
                      <a:pos x="767" y="124"/>
                    </a:cxn>
                    <a:cxn ang="0">
                      <a:pos x="792" y="298"/>
                    </a:cxn>
                    <a:cxn ang="0">
                      <a:pos x="643" y="323"/>
                    </a:cxn>
                    <a:cxn ang="0">
                      <a:pos x="569" y="298"/>
                    </a:cxn>
                    <a:cxn ang="0">
                      <a:pos x="470" y="323"/>
                    </a:cxn>
                    <a:cxn ang="0">
                      <a:pos x="520" y="423"/>
                    </a:cxn>
                    <a:cxn ang="0">
                      <a:pos x="520" y="547"/>
                    </a:cxn>
                    <a:cxn ang="0">
                      <a:pos x="594" y="547"/>
                    </a:cxn>
                    <a:cxn ang="0">
                      <a:pos x="792" y="796"/>
                    </a:cxn>
                    <a:cxn ang="0">
                      <a:pos x="817" y="1020"/>
                    </a:cxn>
                    <a:cxn ang="0">
                      <a:pos x="693" y="1169"/>
                    </a:cxn>
                    <a:cxn ang="0">
                      <a:pos x="643" y="1219"/>
                    </a:cxn>
                    <a:cxn ang="0">
                      <a:pos x="520" y="1219"/>
                    </a:cxn>
                    <a:cxn ang="0">
                      <a:pos x="198" y="1319"/>
                    </a:cxn>
                    <a:cxn ang="0">
                      <a:pos x="123" y="1343"/>
                    </a:cxn>
                    <a:cxn ang="0">
                      <a:pos x="24" y="1343"/>
                    </a:cxn>
                    <a:cxn ang="0">
                      <a:pos x="24" y="1468"/>
                    </a:cxn>
                    <a:cxn ang="0">
                      <a:pos x="24" y="1518"/>
                    </a:cxn>
                    <a:cxn ang="0">
                      <a:pos x="74" y="1592"/>
                    </a:cxn>
                    <a:cxn ang="0">
                      <a:pos x="222" y="1617"/>
                    </a:cxn>
                    <a:cxn ang="0">
                      <a:pos x="297" y="1567"/>
                    </a:cxn>
                    <a:cxn ang="0">
                      <a:pos x="544" y="1642"/>
                    </a:cxn>
                    <a:cxn ang="0">
                      <a:pos x="643" y="1667"/>
                    </a:cxn>
                  </a:cxnLst>
                  <a:rect l="0" t="0" r="r" b="b"/>
                  <a:pathLst>
                    <a:path w="1906" h="1766">
                      <a:moveTo>
                        <a:pt x="643" y="1667"/>
                      </a:moveTo>
                      <a:lnTo>
                        <a:pt x="767" y="1667"/>
                      </a:lnTo>
                      <a:lnTo>
                        <a:pt x="891" y="1692"/>
                      </a:lnTo>
                      <a:lnTo>
                        <a:pt x="941" y="1742"/>
                      </a:lnTo>
                      <a:lnTo>
                        <a:pt x="965" y="1717"/>
                      </a:lnTo>
                      <a:lnTo>
                        <a:pt x="1015" y="1742"/>
                      </a:lnTo>
                      <a:lnTo>
                        <a:pt x="1040" y="1717"/>
                      </a:lnTo>
                      <a:lnTo>
                        <a:pt x="1064" y="1742"/>
                      </a:lnTo>
                      <a:lnTo>
                        <a:pt x="1114" y="1742"/>
                      </a:lnTo>
                      <a:lnTo>
                        <a:pt x="1188" y="1766"/>
                      </a:lnTo>
                      <a:lnTo>
                        <a:pt x="1188" y="1717"/>
                      </a:lnTo>
                      <a:lnTo>
                        <a:pt x="1238" y="1692"/>
                      </a:lnTo>
                      <a:lnTo>
                        <a:pt x="1238" y="1667"/>
                      </a:lnTo>
                      <a:lnTo>
                        <a:pt x="1188" y="1642"/>
                      </a:lnTo>
                      <a:lnTo>
                        <a:pt x="1139" y="1592"/>
                      </a:lnTo>
                      <a:lnTo>
                        <a:pt x="1163" y="1543"/>
                      </a:lnTo>
                      <a:lnTo>
                        <a:pt x="1188" y="1543"/>
                      </a:lnTo>
                      <a:lnTo>
                        <a:pt x="1188" y="1468"/>
                      </a:lnTo>
                      <a:lnTo>
                        <a:pt x="1139" y="1443"/>
                      </a:lnTo>
                      <a:lnTo>
                        <a:pt x="1139" y="1418"/>
                      </a:lnTo>
                      <a:lnTo>
                        <a:pt x="1163" y="1418"/>
                      </a:lnTo>
                      <a:lnTo>
                        <a:pt x="1213" y="1468"/>
                      </a:lnTo>
                      <a:lnTo>
                        <a:pt x="1263" y="1493"/>
                      </a:lnTo>
                      <a:lnTo>
                        <a:pt x="1263" y="1443"/>
                      </a:lnTo>
                      <a:lnTo>
                        <a:pt x="1287" y="1418"/>
                      </a:lnTo>
                      <a:lnTo>
                        <a:pt x="1337" y="1443"/>
                      </a:lnTo>
                      <a:lnTo>
                        <a:pt x="1362" y="1368"/>
                      </a:lnTo>
                      <a:lnTo>
                        <a:pt x="1411" y="1319"/>
                      </a:lnTo>
                      <a:lnTo>
                        <a:pt x="1386" y="1269"/>
                      </a:lnTo>
                      <a:lnTo>
                        <a:pt x="1411" y="1244"/>
                      </a:lnTo>
                      <a:lnTo>
                        <a:pt x="1461" y="1169"/>
                      </a:lnTo>
                      <a:lnTo>
                        <a:pt x="1386" y="1194"/>
                      </a:lnTo>
                      <a:lnTo>
                        <a:pt x="1386" y="1144"/>
                      </a:lnTo>
                      <a:lnTo>
                        <a:pt x="1436" y="1169"/>
                      </a:lnTo>
                      <a:lnTo>
                        <a:pt x="1510" y="1095"/>
                      </a:lnTo>
                      <a:lnTo>
                        <a:pt x="1485" y="1070"/>
                      </a:lnTo>
                      <a:lnTo>
                        <a:pt x="1510" y="1045"/>
                      </a:lnTo>
                      <a:lnTo>
                        <a:pt x="1560" y="1095"/>
                      </a:lnTo>
                      <a:lnTo>
                        <a:pt x="1584" y="1020"/>
                      </a:lnTo>
                      <a:lnTo>
                        <a:pt x="1609" y="945"/>
                      </a:lnTo>
                      <a:lnTo>
                        <a:pt x="1535" y="945"/>
                      </a:lnTo>
                      <a:lnTo>
                        <a:pt x="1560" y="921"/>
                      </a:lnTo>
                      <a:lnTo>
                        <a:pt x="1584" y="921"/>
                      </a:lnTo>
                      <a:lnTo>
                        <a:pt x="1584" y="871"/>
                      </a:lnTo>
                      <a:lnTo>
                        <a:pt x="1634" y="771"/>
                      </a:lnTo>
                      <a:lnTo>
                        <a:pt x="1684" y="771"/>
                      </a:lnTo>
                      <a:lnTo>
                        <a:pt x="1758" y="721"/>
                      </a:lnTo>
                      <a:lnTo>
                        <a:pt x="1807" y="746"/>
                      </a:lnTo>
                      <a:lnTo>
                        <a:pt x="1832" y="697"/>
                      </a:lnTo>
                      <a:lnTo>
                        <a:pt x="1832" y="622"/>
                      </a:lnTo>
                      <a:lnTo>
                        <a:pt x="1882" y="597"/>
                      </a:lnTo>
                      <a:lnTo>
                        <a:pt x="1906" y="473"/>
                      </a:lnTo>
                      <a:lnTo>
                        <a:pt x="1857" y="398"/>
                      </a:lnTo>
                      <a:lnTo>
                        <a:pt x="1857" y="348"/>
                      </a:lnTo>
                      <a:lnTo>
                        <a:pt x="1758" y="199"/>
                      </a:lnTo>
                      <a:lnTo>
                        <a:pt x="1733" y="174"/>
                      </a:lnTo>
                      <a:lnTo>
                        <a:pt x="1684" y="199"/>
                      </a:lnTo>
                      <a:lnTo>
                        <a:pt x="1659" y="149"/>
                      </a:lnTo>
                      <a:lnTo>
                        <a:pt x="1609" y="149"/>
                      </a:lnTo>
                      <a:lnTo>
                        <a:pt x="1560" y="149"/>
                      </a:lnTo>
                      <a:lnTo>
                        <a:pt x="1535" y="75"/>
                      </a:lnTo>
                      <a:lnTo>
                        <a:pt x="1535" y="25"/>
                      </a:lnTo>
                      <a:lnTo>
                        <a:pt x="1510" y="0"/>
                      </a:lnTo>
                      <a:lnTo>
                        <a:pt x="1238" y="124"/>
                      </a:lnTo>
                      <a:lnTo>
                        <a:pt x="1040" y="75"/>
                      </a:lnTo>
                      <a:lnTo>
                        <a:pt x="866" y="50"/>
                      </a:lnTo>
                      <a:lnTo>
                        <a:pt x="817" y="0"/>
                      </a:lnTo>
                      <a:lnTo>
                        <a:pt x="767" y="124"/>
                      </a:lnTo>
                      <a:lnTo>
                        <a:pt x="767" y="199"/>
                      </a:lnTo>
                      <a:lnTo>
                        <a:pt x="792" y="298"/>
                      </a:lnTo>
                      <a:lnTo>
                        <a:pt x="693" y="323"/>
                      </a:lnTo>
                      <a:lnTo>
                        <a:pt x="643" y="323"/>
                      </a:lnTo>
                      <a:lnTo>
                        <a:pt x="643" y="348"/>
                      </a:lnTo>
                      <a:lnTo>
                        <a:pt x="569" y="298"/>
                      </a:lnTo>
                      <a:lnTo>
                        <a:pt x="520" y="348"/>
                      </a:lnTo>
                      <a:lnTo>
                        <a:pt x="470" y="323"/>
                      </a:lnTo>
                      <a:lnTo>
                        <a:pt x="445" y="323"/>
                      </a:lnTo>
                      <a:lnTo>
                        <a:pt x="520" y="423"/>
                      </a:lnTo>
                      <a:lnTo>
                        <a:pt x="520" y="473"/>
                      </a:lnTo>
                      <a:lnTo>
                        <a:pt x="520" y="547"/>
                      </a:lnTo>
                      <a:lnTo>
                        <a:pt x="544" y="522"/>
                      </a:lnTo>
                      <a:lnTo>
                        <a:pt x="594" y="547"/>
                      </a:lnTo>
                      <a:lnTo>
                        <a:pt x="594" y="597"/>
                      </a:lnTo>
                      <a:lnTo>
                        <a:pt x="792" y="796"/>
                      </a:lnTo>
                      <a:lnTo>
                        <a:pt x="965" y="995"/>
                      </a:lnTo>
                      <a:lnTo>
                        <a:pt x="817" y="1020"/>
                      </a:lnTo>
                      <a:lnTo>
                        <a:pt x="742" y="1144"/>
                      </a:lnTo>
                      <a:lnTo>
                        <a:pt x="693" y="1169"/>
                      </a:lnTo>
                      <a:lnTo>
                        <a:pt x="693" y="1244"/>
                      </a:lnTo>
                      <a:lnTo>
                        <a:pt x="643" y="1219"/>
                      </a:lnTo>
                      <a:lnTo>
                        <a:pt x="594" y="1244"/>
                      </a:lnTo>
                      <a:lnTo>
                        <a:pt x="520" y="1219"/>
                      </a:lnTo>
                      <a:lnTo>
                        <a:pt x="346" y="1319"/>
                      </a:lnTo>
                      <a:lnTo>
                        <a:pt x="198" y="1319"/>
                      </a:lnTo>
                      <a:lnTo>
                        <a:pt x="148" y="1368"/>
                      </a:lnTo>
                      <a:lnTo>
                        <a:pt x="123" y="1343"/>
                      </a:lnTo>
                      <a:lnTo>
                        <a:pt x="74" y="1319"/>
                      </a:lnTo>
                      <a:lnTo>
                        <a:pt x="24" y="1343"/>
                      </a:lnTo>
                      <a:lnTo>
                        <a:pt x="24" y="1393"/>
                      </a:lnTo>
                      <a:lnTo>
                        <a:pt x="24" y="1468"/>
                      </a:lnTo>
                      <a:lnTo>
                        <a:pt x="0" y="1468"/>
                      </a:lnTo>
                      <a:lnTo>
                        <a:pt x="24" y="1518"/>
                      </a:lnTo>
                      <a:lnTo>
                        <a:pt x="49" y="1518"/>
                      </a:lnTo>
                      <a:lnTo>
                        <a:pt x="74" y="1592"/>
                      </a:lnTo>
                      <a:lnTo>
                        <a:pt x="173" y="1642"/>
                      </a:lnTo>
                      <a:lnTo>
                        <a:pt x="222" y="1617"/>
                      </a:lnTo>
                      <a:lnTo>
                        <a:pt x="247" y="1642"/>
                      </a:lnTo>
                      <a:lnTo>
                        <a:pt x="297" y="1567"/>
                      </a:lnTo>
                      <a:lnTo>
                        <a:pt x="371" y="1567"/>
                      </a:lnTo>
                      <a:lnTo>
                        <a:pt x="544" y="1642"/>
                      </a:lnTo>
                      <a:lnTo>
                        <a:pt x="569" y="1667"/>
                      </a:lnTo>
                      <a:lnTo>
                        <a:pt x="643" y="1667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91" name="Freeform 44">
                  <a:extLst>
                    <a:ext uri="{FF2B5EF4-FFF2-40B4-BE49-F238E27FC236}">
                      <a16:creationId xmlns:a16="http://schemas.microsoft.com/office/drawing/2014/main" id="{59BB85FC-547A-4B63-9A27-22DE45BD76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9661" y="2779600"/>
                  <a:ext cx="684109" cy="1063866"/>
                </a:xfrm>
                <a:custGeom>
                  <a:avLst/>
                  <a:gdLst/>
                  <a:ahLst/>
                  <a:cxnLst>
                    <a:cxn ang="0">
                      <a:pos x="1857" y="2289"/>
                    </a:cxn>
                    <a:cxn ang="0">
                      <a:pos x="1684" y="2264"/>
                    </a:cxn>
                    <a:cxn ang="0">
                      <a:pos x="1312" y="2413"/>
                    </a:cxn>
                    <a:cxn ang="0">
                      <a:pos x="1188" y="2388"/>
                    </a:cxn>
                    <a:cxn ang="0">
                      <a:pos x="1164" y="2513"/>
                    </a:cxn>
                    <a:cxn ang="0">
                      <a:pos x="1238" y="2637"/>
                    </a:cxn>
                    <a:cxn ang="0">
                      <a:pos x="1411" y="2687"/>
                    </a:cxn>
                    <a:cxn ang="0">
                      <a:pos x="1436" y="2836"/>
                    </a:cxn>
                    <a:cxn ang="0">
                      <a:pos x="1287" y="3035"/>
                    </a:cxn>
                    <a:cxn ang="0">
                      <a:pos x="1213" y="3060"/>
                    </a:cxn>
                    <a:cxn ang="0">
                      <a:pos x="1139" y="3060"/>
                    </a:cxn>
                    <a:cxn ang="0">
                      <a:pos x="1040" y="3284"/>
                    </a:cxn>
                    <a:cxn ang="0">
                      <a:pos x="891" y="3284"/>
                    </a:cxn>
                    <a:cxn ang="0">
                      <a:pos x="644" y="3234"/>
                    </a:cxn>
                    <a:cxn ang="0">
                      <a:pos x="594" y="3185"/>
                    </a:cxn>
                    <a:cxn ang="0">
                      <a:pos x="544" y="2911"/>
                    </a:cxn>
                    <a:cxn ang="0">
                      <a:pos x="445" y="2911"/>
                    </a:cxn>
                    <a:cxn ang="0">
                      <a:pos x="297" y="2712"/>
                    </a:cxn>
                    <a:cxn ang="0">
                      <a:pos x="0" y="2314"/>
                    </a:cxn>
                    <a:cxn ang="0">
                      <a:pos x="74" y="1966"/>
                    </a:cxn>
                    <a:cxn ang="0">
                      <a:pos x="74" y="1418"/>
                    </a:cxn>
                    <a:cxn ang="0">
                      <a:pos x="198" y="1269"/>
                    </a:cxn>
                    <a:cxn ang="0">
                      <a:pos x="544" y="945"/>
                    </a:cxn>
                    <a:cxn ang="0">
                      <a:pos x="866" y="1045"/>
                    </a:cxn>
                    <a:cxn ang="0">
                      <a:pos x="941" y="622"/>
                    </a:cxn>
                    <a:cxn ang="0">
                      <a:pos x="743" y="497"/>
                    </a:cxn>
                    <a:cxn ang="0">
                      <a:pos x="1139" y="99"/>
                    </a:cxn>
                    <a:cxn ang="0">
                      <a:pos x="1213" y="174"/>
                    </a:cxn>
                    <a:cxn ang="0">
                      <a:pos x="1263" y="249"/>
                    </a:cxn>
                    <a:cxn ang="0">
                      <a:pos x="1386" y="373"/>
                    </a:cxn>
                    <a:cxn ang="0">
                      <a:pos x="1411" y="473"/>
                    </a:cxn>
                    <a:cxn ang="0">
                      <a:pos x="1461" y="522"/>
                    </a:cxn>
                    <a:cxn ang="0">
                      <a:pos x="1535" y="647"/>
                    </a:cxn>
                    <a:cxn ang="0">
                      <a:pos x="1585" y="597"/>
                    </a:cxn>
                    <a:cxn ang="0">
                      <a:pos x="1708" y="821"/>
                    </a:cxn>
                    <a:cxn ang="0">
                      <a:pos x="1931" y="1169"/>
                    </a:cxn>
                    <a:cxn ang="0">
                      <a:pos x="1857" y="1368"/>
                    </a:cxn>
                    <a:cxn ang="0">
                      <a:pos x="1733" y="1343"/>
                    </a:cxn>
                    <a:cxn ang="0">
                      <a:pos x="1609" y="1368"/>
                    </a:cxn>
                    <a:cxn ang="0">
                      <a:pos x="1684" y="1592"/>
                    </a:cxn>
                    <a:cxn ang="0">
                      <a:pos x="1758" y="1642"/>
                    </a:cxn>
                    <a:cxn ang="0">
                      <a:pos x="1981" y="2065"/>
                    </a:cxn>
                    <a:cxn ang="0">
                      <a:pos x="1040" y="1766"/>
                    </a:cxn>
                    <a:cxn ang="0">
                      <a:pos x="916" y="1717"/>
                    </a:cxn>
                    <a:cxn ang="0">
                      <a:pos x="866" y="1816"/>
                    </a:cxn>
                    <a:cxn ang="0">
                      <a:pos x="990" y="1891"/>
                    </a:cxn>
                    <a:cxn ang="0">
                      <a:pos x="1015" y="2090"/>
                    </a:cxn>
                    <a:cxn ang="0">
                      <a:pos x="1040" y="2165"/>
                    </a:cxn>
                    <a:cxn ang="0">
                      <a:pos x="1040" y="1941"/>
                    </a:cxn>
                    <a:cxn ang="0">
                      <a:pos x="1089" y="1841"/>
                    </a:cxn>
                    <a:cxn ang="0">
                      <a:pos x="1040" y="1791"/>
                    </a:cxn>
                  </a:cxnLst>
                  <a:rect l="0" t="0" r="r" b="b"/>
                  <a:pathLst>
                    <a:path w="2129" h="3334">
                      <a:moveTo>
                        <a:pt x="1906" y="2189"/>
                      </a:moveTo>
                      <a:lnTo>
                        <a:pt x="1857" y="2214"/>
                      </a:lnTo>
                      <a:lnTo>
                        <a:pt x="1857" y="2289"/>
                      </a:lnTo>
                      <a:lnTo>
                        <a:pt x="1807" y="2264"/>
                      </a:lnTo>
                      <a:lnTo>
                        <a:pt x="1758" y="2289"/>
                      </a:lnTo>
                      <a:lnTo>
                        <a:pt x="1684" y="2264"/>
                      </a:lnTo>
                      <a:lnTo>
                        <a:pt x="1510" y="2364"/>
                      </a:lnTo>
                      <a:lnTo>
                        <a:pt x="1362" y="2364"/>
                      </a:lnTo>
                      <a:lnTo>
                        <a:pt x="1312" y="2413"/>
                      </a:lnTo>
                      <a:lnTo>
                        <a:pt x="1287" y="2388"/>
                      </a:lnTo>
                      <a:lnTo>
                        <a:pt x="1238" y="2364"/>
                      </a:lnTo>
                      <a:lnTo>
                        <a:pt x="1188" y="2388"/>
                      </a:lnTo>
                      <a:lnTo>
                        <a:pt x="1188" y="2438"/>
                      </a:lnTo>
                      <a:lnTo>
                        <a:pt x="1188" y="2513"/>
                      </a:lnTo>
                      <a:lnTo>
                        <a:pt x="1164" y="2513"/>
                      </a:lnTo>
                      <a:lnTo>
                        <a:pt x="1188" y="2563"/>
                      </a:lnTo>
                      <a:lnTo>
                        <a:pt x="1213" y="2563"/>
                      </a:lnTo>
                      <a:lnTo>
                        <a:pt x="1238" y="2637"/>
                      </a:lnTo>
                      <a:lnTo>
                        <a:pt x="1337" y="2687"/>
                      </a:lnTo>
                      <a:lnTo>
                        <a:pt x="1386" y="2662"/>
                      </a:lnTo>
                      <a:lnTo>
                        <a:pt x="1411" y="2687"/>
                      </a:lnTo>
                      <a:lnTo>
                        <a:pt x="1411" y="2737"/>
                      </a:lnTo>
                      <a:lnTo>
                        <a:pt x="1436" y="2762"/>
                      </a:lnTo>
                      <a:lnTo>
                        <a:pt x="1436" y="2836"/>
                      </a:lnTo>
                      <a:lnTo>
                        <a:pt x="1287" y="2936"/>
                      </a:lnTo>
                      <a:lnTo>
                        <a:pt x="1312" y="2986"/>
                      </a:lnTo>
                      <a:lnTo>
                        <a:pt x="1287" y="3035"/>
                      </a:lnTo>
                      <a:lnTo>
                        <a:pt x="1287" y="3085"/>
                      </a:lnTo>
                      <a:lnTo>
                        <a:pt x="1263" y="3060"/>
                      </a:lnTo>
                      <a:lnTo>
                        <a:pt x="1213" y="3060"/>
                      </a:lnTo>
                      <a:lnTo>
                        <a:pt x="1188" y="3110"/>
                      </a:lnTo>
                      <a:lnTo>
                        <a:pt x="1164" y="3035"/>
                      </a:lnTo>
                      <a:lnTo>
                        <a:pt x="1139" y="3060"/>
                      </a:lnTo>
                      <a:lnTo>
                        <a:pt x="1114" y="3035"/>
                      </a:lnTo>
                      <a:lnTo>
                        <a:pt x="1040" y="3135"/>
                      </a:lnTo>
                      <a:lnTo>
                        <a:pt x="1040" y="3284"/>
                      </a:lnTo>
                      <a:lnTo>
                        <a:pt x="990" y="3334"/>
                      </a:lnTo>
                      <a:lnTo>
                        <a:pt x="965" y="3309"/>
                      </a:lnTo>
                      <a:lnTo>
                        <a:pt x="891" y="3284"/>
                      </a:lnTo>
                      <a:lnTo>
                        <a:pt x="792" y="3284"/>
                      </a:lnTo>
                      <a:lnTo>
                        <a:pt x="767" y="3259"/>
                      </a:lnTo>
                      <a:lnTo>
                        <a:pt x="644" y="3234"/>
                      </a:lnTo>
                      <a:lnTo>
                        <a:pt x="619" y="3259"/>
                      </a:lnTo>
                      <a:lnTo>
                        <a:pt x="594" y="3234"/>
                      </a:lnTo>
                      <a:lnTo>
                        <a:pt x="594" y="3185"/>
                      </a:lnTo>
                      <a:lnTo>
                        <a:pt x="544" y="3085"/>
                      </a:lnTo>
                      <a:lnTo>
                        <a:pt x="470" y="2986"/>
                      </a:lnTo>
                      <a:lnTo>
                        <a:pt x="544" y="2911"/>
                      </a:lnTo>
                      <a:lnTo>
                        <a:pt x="520" y="2911"/>
                      </a:lnTo>
                      <a:lnTo>
                        <a:pt x="520" y="2861"/>
                      </a:lnTo>
                      <a:lnTo>
                        <a:pt x="445" y="2911"/>
                      </a:lnTo>
                      <a:lnTo>
                        <a:pt x="396" y="2836"/>
                      </a:lnTo>
                      <a:lnTo>
                        <a:pt x="346" y="2787"/>
                      </a:lnTo>
                      <a:lnTo>
                        <a:pt x="297" y="2712"/>
                      </a:lnTo>
                      <a:lnTo>
                        <a:pt x="223" y="2712"/>
                      </a:lnTo>
                      <a:lnTo>
                        <a:pt x="74" y="2662"/>
                      </a:lnTo>
                      <a:lnTo>
                        <a:pt x="0" y="2314"/>
                      </a:lnTo>
                      <a:lnTo>
                        <a:pt x="24" y="2189"/>
                      </a:lnTo>
                      <a:lnTo>
                        <a:pt x="24" y="2065"/>
                      </a:lnTo>
                      <a:lnTo>
                        <a:pt x="74" y="1966"/>
                      </a:lnTo>
                      <a:lnTo>
                        <a:pt x="0" y="1717"/>
                      </a:lnTo>
                      <a:lnTo>
                        <a:pt x="99" y="1518"/>
                      </a:lnTo>
                      <a:lnTo>
                        <a:pt x="74" y="1418"/>
                      </a:lnTo>
                      <a:lnTo>
                        <a:pt x="148" y="1343"/>
                      </a:lnTo>
                      <a:lnTo>
                        <a:pt x="148" y="1294"/>
                      </a:lnTo>
                      <a:lnTo>
                        <a:pt x="198" y="1269"/>
                      </a:lnTo>
                      <a:lnTo>
                        <a:pt x="322" y="1070"/>
                      </a:lnTo>
                      <a:lnTo>
                        <a:pt x="396" y="995"/>
                      </a:lnTo>
                      <a:lnTo>
                        <a:pt x="544" y="945"/>
                      </a:lnTo>
                      <a:lnTo>
                        <a:pt x="569" y="970"/>
                      </a:lnTo>
                      <a:lnTo>
                        <a:pt x="743" y="1020"/>
                      </a:lnTo>
                      <a:lnTo>
                        <a:pt x="866" y="1045"/>
                      </a:lnTo>
                      <a:lnTo>
                        <a:pt x="941" y="871"/>
                      </a:lnTo>
                      <a:lnTo>
                        <a:pt x="941" y="672"/>
                      </a:lnTo>
                      <a:lnTo>
                        <a:pt x="941" y="622"/>
                      </a:lnTo>
                      <a:lnTo>
                        <a:pt x="916" y="597"/>
                      </a:lnTo>
                      <a:lnTo>
                        <a:pt x="842" y="572"/>
                      </a:lnTo>
                      <a:lnTo>
                        <a:pt x="743" y="497"/>
                      </a:lnTo>
                      <a:lnTo>
                        <a:pt x="990" y="50"/>
                      </a:lnTo>
                      <a:lnTo>
                        <a:pt x="1040" y="0"/>
                      </a:lnTo>
                      <a:lnTo>
                        <a:pt x="1139" y="99"/>
                      </a:lnTo>
                      <a:lnTo>
                        <a:pt x="1164" y="99"/>
                      </a:lnTo>
                      <a:lnTo>
                        <a:pt x="1188" y="124"/>
                      </a:lnTo>
                      <a:lnTo>
                        <a:pt x="1213" y="174"/>
                      </a:lnTo>
                      <a:lnTo>
                        <a:pt x="1213" y="199"/>
                      </a:lnTo>
                      <a:lnTo>
                        <a:pt x="1238" y="249"/>
                      </a:lnTo>
                      <a:lnTo>
                        <a:pt x="1263" y="249"/>
                      </a:lnTo>
                      <a:lnTo>
                        <a:pt x="1312" y="298"/>
                      </a:lnTo>
                      <a:lnTo>
                        <a:pt x="1312" y="348"/>
                      </a:lnTo>
                      <a:lnTo>
                        <a:pt x="1386" y="373"/>
                      </a:lnTo>
                      <a:lnTo>
                        <a:pt x="1411" y="448"/>
                      </a:lnTo>
                      <a:lnTo>
                        <a:pt x="1386" y="473"/>
                      </a:lnTo>
                      <a:lnTo>
                        <a:pt x="1411" y="473"/>
                      </a:lnTo>
                      <a:lnTo>
                        <a:pt x="1436" y="497"/>
                      </a:lnTo>
                      <a:lnTo>
                        <a:pt x="1461" y="497"/>
                      </a:lnTo>
                      <a:lnTo>
                        <a:pt x="1461" y="522"/>
                      </a:lnTo>
                      <a:lnTo>
                        <a:pt x="1510" y="572"/>
                      </a:lnTo>
                      <a:lnTo>
                        <a:pt x="1510" y="647"/>
                      </a:lnTo>
                      <a:lnTo>
                        <a:pt x="1535" y="647"/>
                      </a:lnTo>
                      <a:lnTo>
                        <a:pt x="1535" y="572"/>
                      </a:lnTo>
                      <a:lnTo>
                        <a:pt x="1560" y="547"/>
                      </a:lnTo>
                      <a:lnTo>
                        <a:pt x="1585" y="597"/>
                      </a:lnTo>
                      <a:lnTo>
                        <a:pt x="1585" y="672"/>
                      </a:lnTo>
                      <a:lnTo>
                        <a:pt x="1708" y="746"/>
                      </a:lnTo>
                      <a:lnTo>
                        <a:pt x="1708" y="821"/>
                      </a:lnTo>
                      <a:lnTo>
                        <a:pt x="1783" y="796"/>
                      </a:lnTo>
                      <a:lnTo>
                        <a:pt x="1981" y="1045"/>
                      </a:lnTo>
                      <a:lnTo>
                        <a:pt x="1931" y="1169"/>
                      </a:lnTo>
                      <a:lnTo>
                        <a:pt x="1931" y="1244"/>
                      </a:lnTo>
                      <a:lnTo>
                        <a:pt x="1956" y="1343"/>
                      </a:lnTo>
                      <a:lnTo>
                        <a:pt x="1857" y="1368"/>
                      </a:lnTo>
                      <a:lnTo>
                        <a:pt x="1807" y="1368"/>
                      </a:lnTo>
                      <a:lnTo>
                        <a:pt x="1807" y="1393"/>
                      </a:lnTo>
                      <a:lnTo>
                        <a:pt x="1733" y="1343"/>
                      </a:lnTo>
                      <a:lnTo>
                        <a:pt x="1684" y="1393"/>
                      </a:lnTo>
                      <a:lnTo>
                        <a:pt x="1634" y="1368"/>
                      </a:lnTo>
                      <a:lnTo>
                        <a:pt x="1609" y="1368"/>
                      </a:lnTo>
                      <a:lnTo>
                        <a:pt x="1684" y="1468"/>
                      </a:lnTo>
                      <a:lnTo>
                        <a:pt x="1684" y="1518"/>
                      </a:lnTo>
                      <a:lnTo>
                        <a:pt x="1684" y="1592"/>
                      </a:lnTo>
                      <a:lnTo>
                        <a:pt x="1708" y="1567"/>
                      </a:lnTo>
                      <a:lnTo>
                        <a:pt x="1758" y="1592"/>
                      </a:lnTo>
                      <a:lnTo>
                        <a:pt x="1758" y="1642"/>
                      </a:lnTo>
                      <a:lnTo>
                        <a:pt x="1956" y="1841"/>
                      </a:lnTo>
                      <a:lnTo>
                        <a:pt x="2129" y="2040"/>
                      </a:lnTo>
                      <a:lnTo>
                        <a:pt x="1981" y="2065"/>
                      </a:lnTo>
                      <a:lnTo>
                        <a:pt x="1906" y="2189"/>
                      </a:lnTo>
                      <a:lnTo>
                        <a:pt x="1089" y="1791"/>
                      </a:lnTo>
                      <a:lnTo>
                        <a:pt x="1040" y="1766"/>
                      </a:lnTo>
                      <a:lnTo>
                        <a:pt x="1015" y="1766"/>
                      </a:lnTo>
                      <a:lnTo>
                        <a:pt x="990" y="1742"/>
                      </a:lnTo>
                      <a:lnTo>
                        <a:pt x="916" y="1717"/>
                      </a:lnTo>
                      <a:lnTo>
                        <a:pt x="842" y="1692"/>
                      </a:lnTo>
                      <a:lnTo>
                        <a:pt x="916" y="1816"/>
                      </a:lnTo>
                      <a:lnTo>
                        <a:pt x="866" y="1816"/>
                      </a:lnTo>
                      <a:lnTo>
                        <a:pt x="891" y="1841"/>
                      </a:lnTo>
                      <a:lnTo>
                        <a:pt x="941" y="1866"/>
                      </a:lnTo>
                      <a:lnTo>
                        <a:pt x="990" y="1891"/>
                      </a:lnTo>
                      <a:lnTo>
                        <a:pt x="990" y="1941"/>
                      </a:lnTo>
                      <a:lnTo>
                        <a:pt x="1015" y="2015"/>
                      </a:lnTo>
                      <a:lnTo>
                        <a:pt x="1015" y="2090"/>
                      </a:lnTo>
                      <a:lnTo>
                        <a:pt x="990" y="2090"/>
                      </a:lnTo>
                      <a:lnTo>
                        <a:pt x="1015" y="2165"/>
                      </a:lnTo>
                      <a:lnTo>
                        <a:pt x="1040" y="2165"/>
                      </a:lnTo>
                      <a:lnTo>
                        <a:pt x="1065" y="2090"/>
                      </a:lnTo>
                      <a:lnTo>
                        <a:pt x="1040" y="1990"/>
                      </a:lnTo>
                      <a:lnTo>
                        <a:pt x="1040" y="1941"/>
                      </a:lnTo>
                      <a:lnTo>
                        <a:pt x="1040" y="1866"/>
                      </a:lnTo>
                      <a:lnTo>
                        <a:pt x="1065" y="1866"/>
                      </a:lnTo>
                      <a:lnTo>
                        <a:pt x="1089" y="1841"/>
                      </a:lnTo>
                      <a:lnTo>
                        <a:pt x="1065" y="1841"/>
                      </a:lnTo>
                      <a:lnTo>
                        <a:pt x="1040" y="1816"/>
                      </a:lnTo>
                      <a:lnTo>
                        <a:pt x="1040" y="1791"/>
                      </a:lnTo>
                      <a:lnTo>
                        <a:pt x="1089" y="1791"/>
                      </a:lnTo>
                      <a:lnTo>
                        <a:pt x="1906" y="2189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92" name="Freeform 45">
                  <a:extLst>
                    <a:ext uri="{FF2B5EF4-FFF2-40B4-BE49-F238E27FC236}">
                      <a16:creationId xmlns:a16="http://schemas.microsoft.com/office/drawing/2014/main" id="{FAF654FE-30E2-48D6-B9BD-C97CD9E002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74417" y="2779600"/>
                  <a:ext cx="684109" cy="1063866"/>
                </a:xfrm>
                <a:custGeom>
                  <a:avLst/>
                  <a:gdLst/>
                  <a:ahLst/>
                  <a:cxnLst>
                    <a:cxn ang="0">
                      <a:pos x="1857" y="2214"/>
                    </a:cxn>
                    <a:cxn ang="0">
                      <a:pos x="1807" y="2264"/>
                    </a:cxn>
                    <a:cxn ang="0">
                      <a:pos x="1684" y="2264"/>
                    </a:cxn>
                    <a:cxn ang="0">
                      <a:pos x="1362" y="2364"/>
                    </a:cxn>
                    <a:cxn ang="0">
                      <a:pos x="1287" y="2388"/>
                    </a:cxn>
                    <a:cxn ang="0">
                      <a:pos x="1188" y="2388"/>
                    </a:cxn>
                    <a:cxn ang="0">
                      <a:pos x="1188" y="2513"/>
                    </a:cxn>
                    <a:cxn ang="0">
                      <a:pos x="1188" y="2563"/>
                    </a:cxn>
                    <a:cxn ang="0">
                      <a:pos x="1238" y="2637"/>
                    </a:cxn>
                    <a:cxn ang="0">
                      <a:pos x="1386" y="2662"/>
                    </a:cxn>
                    <a:cxn ang="0">
                      <a:pos x="1411" y="2737"/>
                    </a:cxn>
                    <a:cxn ang="0">
                      <a:pos x="1436" y="2836"/>
                    </a:cxn>
                    <a:cxn ang="0">
                      <a:pos x="1312" y="2986"/>
                    </a:cxn>
                    <a:cxn ang="0">
                      <a:pos x="1287" y="3085"/>
                    </a:cxn>
                    <a:cxn ang="0">
                      <a:pos x="1213" y="3060"/>
                    </a:cxn>
                    <a:cxn ang="0">
                      <a:pos x="1164" y="3035"/>
                    </a:cxn>
                    <a:cxn ang="0">
                      <a:pos x="1114" y="3035"/>
                    </a:cxn>
                    <a:cxn ang="0">
                      <a:pos x="1040" y="3284"/>
                    </a:cxn>
                    <a:cxn ang="0">
                      <a:pos x="965" y="3309"/>
                    </a:cxn>
                    <a:cxn ang="0">
                      <a:pos x="792" y="3284"/>
                    </a:cxn>
                    <a:cxn ang="0">
                      <a:pos x="644" y="3234"/>
                    </a:cxn>
                    <a:cxn ang="0">
                      <a:pos x="594" y="3234"/>
                    </a:cxn>
                    <a:cxn ang="0">
                      <a:pos x="544" y="3085"/>
                    </a:cxn>
                    <a:cxn ang="0">
                      <a:pos x="544" y="2911"/>
                    </a:cxn>
                    <a:cxn ang="0">
                      <a:pos x="520" y="2861"/>
                    </a:cxn>
                    <a:cxn ang="0">
                      <a:pos x="396" y="2836"/>
                    </a:cxn>
                    <a:cxn ang="0">
                      <a:pos x="297" y="2712"/>
                    </a:cxn>
                    <a:cxn ang="0">
                      <a:pos x="74" y="2662"/>
                    </a:cxn>
                    <a:cxn ang="0">
                      <a:pos x="24" y="2189"/>
                    </a:cxn>
                    <a:cxn ang="0">
                      <a:pos x="74" y="1966"/>
                    </a:cxn>
                    <a:cxn ang="0">
                      <a:pos x="99" y="1518"/>
                    </a:cxn>
                    <a:cxn ang="0">
                      <a:pos x="148" y="1343"/>
                    </a:cxn>
                    <a:cxn ang="0">
                      <a:pos x="198" y="1269"/>
                    </a:cxn>
                    <a:cxn ang="0">
                      <a:pos x="396" y="995"/>
                    </a:cxn>
                    <a:cxn ang="0">
                      <a:pos x="569" y="970"/>
                    </a:cxn>
                    <a:cxn ang="0">
                      <a:pos x="866" y="1045"/>
                    </a:cxn>
                    <a:cxn ang="0">
                      <a:pos x="941" y="672"/>
                    </a:cxn>
                    <a:cxn ang="0">
                      <a:pos x="916" y="597"/>
                    </a:cxn>
                    <a:cxn ang="0">
                      <a:pos x="743" y="497"/>
                    </a:cxn>
                    <a:cxn ang="0">
                      <a:pos x="1040" y="0"/>
                    </a:cxn>
                    <a:cxn ang="0">
                      <a:pos x="1164" y="99"/>
                    </a:cxn>
                    <a:cxn ang="0">
                      <a:pos x="1213" y="174"/>
                    </a:cxn>
                    <a:cxn ang="0">
                      <a:pos x="1238" y="249"/>
                    </a:cxn>
                    <a:cxn ang="0">
                      <a:pos x="1312" y="298"/>
                    </a:cxn>
                    <a:cxn ang="0">
                      <a:pos x="1386" y="373"/>
                    </a:cxn>
                    <a:cxn ang="0">
                      <a:pos x="1386" y="473"/>
                    </a:cxn>
                    <a:cxn ang="0">
                      <a:pos x="1436" y="497"/>
                    </a:cxn>
                    <a:cxn ang="0">
                      <a:pos x="1461" y="522"/>
                    </a:cxn>
                    <a:cxn ang="0">
                      <a:pos x="1510" y="647"/>
                    </a:cxn>
                    <a:cxn ang="0">
                      <a:pos x="1535" y="572"/>
                    </a:cxn>
                    <a:cxn ang="0">
                      <a:pos x="1585" y="597"/>
                    </a:cxn>
                    <a:cxn ang="0">
                      <a:pos x="1708" y="746"/>
                    </a:cxn>
                    <a:cxn ang="0">
                      <a:pos x="1783" y="796"/>
                    </a:cxn>
                    <a:cxn ang="0">
                      <a:pos x="1931" y="1169"/>
                    </a:cxn>
                    <a:cxn ang="0">
                      <a:pos x="1956" y="1343"/>
                    </a:cxn>
                    <a:cxn ang="0">
                      <a:pos x="1807" y="1368"/>
                    </a:cxn>
                    <a:cxn ang="0">
                      <a:pos x="1733" y="1343"/>
                    </a:cxn>
                    <a:cxn ang="0">
                      <a:pos x="1634" y="1368"/>
                    </a:cxn>
                    <a:cxn ang="0">
                      <a:pos x="1684" y="1468"/>
                    </a:cxn>
                    <a:cxn ang="0">
                      <a:pos x="1684" y="1592"/>
                    </a:cxn>
                    <a:cxn ang="0">
                      <a:pos x="1758" y="1592"/>
                    </a:cxn>
                    <a:cxn ang="0">
                      <a:pos x="1956" y="1841"/>
                    </a:cxn>
                    <a:cxn ang="0">
                      <a:pos x="1981" y="2065"/>
                    </a:cxn>
                  </a:cxnLst>
                  <a:rect l="0" t="0" r="r" b="b"/>
                  <a:pathLst>
                    <a:path w="2129" h="3334">
                      <a:moveTo>
                        <a:pt x="1906" y="2189"/>
                      </a:moveTo>
                      <a:lnTo>
                        <a:pt x="1857" y="2214"/>
                      </a:lnTo>
                      <a:lnTo>
                        <a:pt x="1857" y="2289"/>
                      </a:lnTo>
                      <a:lnTo>
                        <a:pt x="1807" y="2264"/>
                      </a:lnTo>
                      <a:lnTo>
                        <a:pt x="1758" y="2289"/>
                      </a:lnTo>
                      <a:lnTo>
                        <a:pt x="1684" y="2264"/>
                      </a:lnTo>
                      <a:lnTo>
                        <a:pt x="1510" y="2364"/>
                      </a:lnTo>
                      <a:lnTo>
                        <a:pt x="1362" y="2364"/>
                      </a:lnTo>
                      <a:lnTo>
                        <a:pt x="1312" y="2413"/>
                      </a:lnTo>
                      <a:lnTo>
                        <a:pt x="1287" y="2388"/>
                      </a:lnTo>
                      <a:lnTo>
                        <a:pt x="1238" y="2364"/>
                      </a:lnTo>
                      <a:lnTo>
                        <a:pt x="1188" y="2388"/>
                      </a:lnTo>
                      <a:lnTo>
                        <a:pt x="1188" y="2438"/>
                      </a:lnTo>
                      <a:lnTo>
                        <a:pt x="1188" y="2513"/>
                      </a:lnTo>
                      <a:lnTo>
                        <a:pt x="1164" y="2513"/>
                      </a:lnTo>
                      <a:lnTo>
                        <a:pt x="1188" y="2563"/>
                      </a:lnTo>
                      <a:lnTo>
                        <a:pt x="1213" y="2563"/>
                      </a:lnTo>
                      <a:lnTo>
                        <a:pt x="1238" y="2637"/>
                      </a:lnTo>
                      <a:lnTo>
                        <a:pt x="1337" y="2687"/>
                      </a:lnTo>
                      <a:lnTo>
                        <a:pt x="1386" y="2662"/>
                      </a:lnTo>
                      <a:lnTo>
                        <a:pt x="1411" y="2687"/>
                      </a:lnTo>
                      <a:lnTo>
                        <a:pt x="1411" y="2737"/>
                      </a:lnTo>
                      <a:lnTo>
                        <a:pt x="1436" y="2762"/>
                      </a:lnTo>
                      <a:lnTo>
                        <a:pt x="1436" y="2836"/>
                      </a:lnTo>
                      <a:lnTo>
                        <a:pt x="1287" y="2936"/>
                      </a:lnTo>
                      <a:lnTo>
                        <a:pt x="1312" y="2986"/>
                      </a:lnTo>
                      <a:lnTo>
                        <a:pt x="1287" y="3035"/>
                      </a:lnTo>
                      <a:lnTo>
                        <a:pt x="1287" y="3085"/>
                      </a:lnTo>
                      <a:lnTo>
                        <a:pt x="1263" y="3060"/>
                      </a:lnTo>
                      <a:lnTo>
                        <a:pt x="1213" y="3060"/>
                      </a:lnTo>
                      <a:lnTo>
                        <a:pt x="1188" y="3110"/>
                      </a:lnTo>
                      <a:lnTo>
                        <a:pt x="1164" y="3035"/>
                      </a:lnTo>
                      <a:lnTo>
                        <a:pt x="1139" y="3060"/>
                      </a:lnTo>
                      <a:lnTo>
                        <a:pt x="1114" y="3035"/>
                      </a:lnTo>
                      <a:lnTo>
                        <a:pt x="1040" y="3135"/>
                      </a:lnTo>
                      <a:lnTo>
                        <a:pt x="1040" y="3284"/>
                      </a:lnTo>
                      <a:lnTo>
                        <a:pt x="990" y="3334"/>
                      </a:lnTo>
                      <a:lnTo>
                        <a:pt x="965" y="3309"/>
                      </a:lnTo>
                      <a:lnTo>
                        <a:pt x="891" y="3284"/>
                      </a:lnTo>
                      <a:lnTo>
                        <a:pt x="792" y="3284"/>
                      </a:lnTo>
                      <a:lnTo>
                        <a:pt x="767" y="3259"/>
                      </a:lnTo>
                      <a:lnTo>
                        <a:pt x="644" y="3234"/>
                      </a:lnTo>
                      <a:lnTo>
                        <a:pt x="619" y="3259"/>
                      </a:lnTo>
                      <a:lnTo>
                        <a:pt x="594" y="3234"/>
                      </a:lnTo>
                      <a:lnTo>
                        <a:pt x="594" y="3185"/>
                      </a:lnTo>
                      <a:lnTo>
                        <a:pt x="544" y="3085"/>
                      </a:lnTo>
                      <a:lnTo>
                        <a:pt x="470" y="2986"/>
                      </a:lnTo>
                      <a:lnTo>
                        <a:pt x="544" y="2911"/>
                      </a:lnTo>
                      <a:lnTo>
                        <a:pt x="520" y="2911"/>
                      </a:lnTo>
                      <a:lnTo>
                        <a:pt x="520" y="2861"/>
                      </a:lnTo>
                      <a:lnTo>
                        <a:pt x="445" y="2911"/>
                      </a:lnTo>
                      <a:lnTo>
                        <a:pt x="396" y="2836"/>
                      </a:lnTo>
                      <a:lnTo>
                        <a:pt x="346" y="2787"/>
                      </a:lnTo>
                      <a:lnTo>
                        <a:pt x="297" y="2712"/>
                      </a:lnTo>
                      <a:lnTo>
                        <a:pt x="223" y="2712"/>
                      </a:lnTo>
                      <a:lnTo>
                        <a:pt x="74" y="2662"/>
                      </a:lnTo>
                      <a:lnTo>
                        <a:pt x="0" y="2314"/>
                      </a:lnTo>
                      <a:lnTo>
                        <a:pt x="24" y="2189"/>
                      </a:lnTo>
                      <a:lnTo>
                        <a:pt x="24" y="2065"/>
                      </a:lnTo>
                      <a:lnTo>
                        <a:pt x="74" y="1966"/>
                      </a:lnTo>
                      <a:lnTo>
                        <a:pt x="0" y="1717"/>
                      </a:lnTo>
                      <a:lnTo>
                        <a:pt x="99" y="1518"/>
                      </a:lnTo>
                      <a:lnTo>
                        <a:pt x="74" y="1418"/>
                      </a:lnTo>
                      <a:lnTo>
                        <a:pt x="148" y="1343"/>
                      </a:lnTo>
                      <a:lnTo>
                        <a:pt x="148" y="1294"/>
                      </a:lnTo>
                      <a:lnTo>
                        <a:pt x="198" y="1269"/>
                      </a:lnTo>
                      <a:lnTo>
                        <a:pt x="322" y="1070"/>
                      </a:lnTo>
                      <a:lnTo>
                        <a:pt x="396" y="995"/>
                      </a:lnTo>
                      <a:lnTo>
                        <a:pt x="544" y="945"/>
                      </a:lnTo>
                      <a:lnTo>
                        <a:pt x="569" y="970"/>
                      </a:lnTo>
                      <a:lnTo>
                        <a:pt x="743" y="1020"/>
                      </a:lnTo>
                      <a:lnTo>
                        <a:pt x="866" y="1045"/>
                      </a:lnTo>
                      <a:lnTo>
                        <a:pt x="941" y="871"/>
                      </a:lnTo>
                      <a:lnTo>
                        <a:pt x="941" y="672"/>
                      </a:lnTo>
                      <a:lnTo>
                        <a:pt x="941" y="622"/>
                      </a:lnTo>
                      <a:lnTo>
                        <a:pt x="916" y="597"/>
                      </a:lnTo>
                      <a:lnTo>
                        <a:pt x="842" y="572"/>
                      </a:lnTo>
                      <a:lnTo>
                        <a:pt x="743" y="497"/>
                      </a:lnTo>
                      <a:lnTo>
                        <a:pt x="990" y="50"/>
                      </a:lnTo>
                      <a:lnTo>
                        <a:pt x="1040" y="0"/>
                      </a:lnTo>
                      <a:lnTo>
                        <a:pt x="1139" y="99"/>
                      </a:lnTo>
                      <a:lnTo>
                        <a:pt x="1164" y="99"/>
                      </a:lnTo>
                      <a:lnTo>
                        <a:pt x="1188" y="124"/>
                      </a:lnTo>
                      <a:lnTo>
                        <a:pt x="1213" y="174"/>
                      </a:lnTo>
                      <a:lnTo>
                        <a:pt x="1213" y="199"/>
                      </a:lnTo>
                      <a:lnTo>
                        <a:pt x="1238" y="249"/>
                      </a:lnTo>
                      <a:lnTo>
                        <a:pt x="1263" y="249"/>
                      </a:lnTo>
                      <a:lnTo>
                        <a:pt x="1312" y="298"/>
                      </a:lnTo>
                      <a:lnTo>
                        <a:pt x="1312" y="348"/>
                      </a:lnTo>
                      <a:lnTo>
                        <a:pt x="1386" y="373"/>
                      </a:lnTo>
                      <a:lnTo>
                        <a:pt x="1411" y="448"/>
                      </a:lnTo>
                      <a:lnTo>
                        <a:pt x="1386" y="473"/>
                      </a:lnTo>
                      <a:lnTo>
                        <a:pt x="1411" y="473"/>
                      </a:lnTo>
                      <a:lnTo>
                        <a:pt x="1436" y="497"/>
                      </a:lnTo>
                      <a:lnTo>
                        <a:pt x="1461" y="497"/>
                      </a:lnTo>
                      <a:lnTo>
                        <a:pt x="1461" y="522"/>
                      </a:lnTo>
                      <a:lnTo>
                        <a:pt x="1510" y="572"/>
                      </a:lnTo>
                      <a:lnTo>
                        <a:pt x="1510" y="647"/>
                      </a:lnTo>
                      <a:lnTo>
                        <a:pt x="1535" y="647"/>
                      </a:lnTo>
                      <a:lnTo>
                        <a:pt x="1535" y="572"/>
                      </a:lnTo>
                      <a:lnTo>
                        <a:pt x="1560" y="547"/>
                      </a:lnTo>
                      <a:lnTo>
                        <a:pt x="1585" y="597"/>
                      </a:lnTo>
                      <a:lnTo>
                        <a:pt x="1585" y="672"/>
                      </a:lnTo>
                      <a:lnTo>
                        <a:pt x="1708" y="746"/>
                      </a:lnTo>
                      <a:lnTo>
                        <a:pt x="1708" y="821"/>
                      </a:lnTo>
                      <a:lnTo>
                        <a:pt x="1783" y="796"/>
                      </a:lnTo>
                      <a:lnTo>
                        <a:pt x="1981" y="1045"/>
                      </a:lnTo>
                      <a:lnTo>
                        <a:pt x="1931" y="1169"/>
                      </a:lnTo>
                      <a:lnTo>
                        <a:pt x="1931" y="1244"/>
                      </a:lnTo>
                      <a:lnTo>
                        <a:pt x="1956" y="1343"/>
                      </a:lnTo>
                      <a:lnTo>
                        <a:pt x="1857" y="1368"/>
                      </a:lnTo>
                      <a:lnTo>
                        <a:pt x="1807" y="1368"/>
                      </a:lnTo>
                      <a:lnTo>
                        <a:pt x="1807" y="1393"/>
                      </a:lnTo>
                      <a:lnTo>
                        <a:pt x="1733" y="1343"/>
                      </a:lnTo>
                      <a:lnTo>
                        <a:pt x="1684" y="1393"/>
                      </a:lnTo>
                      <a:lnTo>
                        <a:pt x="1634" y="1368"/>
                      </a:lnTo>
                      <a:lnTo>
                        <a:pt x="1609" y="1368"/>
                      </a:lnTo>
                      <a:lnTo>
                        <a:pt x="1684" y="1468"/>
                      </a:lnTo>
                      <a:lnTo>
                        <a:pt x="1684" y="1518"/>
                      </a:lnTo>
                      <a:lnTo>
                        <a:pt x="1684" y="1592"/>
                      </a:lnTo>
                      <a:lnTo>
                        <a:pt x="1708" y="1567"/>
                      </a:lnTo>
                      <a:lnTo>
                        <a:pt x="1758" y="1592"/>
                      </a:lnTo>
                      <a:lnTo>
                        <a:pt x="1758" y="1642"/>
                      </a:lnTo>
                      <a:lnTo>
                        <a:pt x="1956" y="1841"/>
                      </a:lnTo>
                      <a:lnTo>
                        <a:pt x="2129" y="2040"/>
                      </a:lnTo>
                      <a:lnTo>
                        <a:pt x="1981" y="2065"/>
                      </a:lnTo>
                      <a:lnTo>
                        <a:pt x="1906" y="2189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93" name="Freeform 46">
                  <a:extLst>
                    <a:ext uri="{FF2B5EF4-FFF2-40B4-BE49-F238E27FC236}">
                      <a16:creationId xmlns:a16="http://schemas.microsoft.com/office/drawing/2014/main" id="{1DC56C35-7FC4-4CA9-AE37-07243B56E9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0480" y="3319187"/>
                  <a:ext cx="79578" cy="151798"/>
                </a:xfrm>
                <a:custGeom>
                  <a:avLst/>
                  <a:gdLst/>
                  <a:ahLst/>
                  <a:cxnLst>
                    <a:cxn ang="0">
                      <a:pos x="247" y="99"/>
                    </a:cxn>
                    <a:cxn ang="0">
                      <a:pos x="198" y="74"/>
                    </a:cxn>
                    <a:cxn ang="0">
                      <a:pos x="173" y="74"/>
                    </a:cxn>
                    <a:cxn ang="0">
                      <a:pos x="148" y="50"/>
                    </a:cxn>
                    <a:cxn ang="0">
                      <a:pos x="74" y="25"/>
                    </a:cxn>
                    <a:cxn ang="0">
                      <a:pos x="0" y="0"/>
                    </a:cxn>
                    <a:cxn ang="0">
                      <a:pos x="74" y="124"/>
                    </a:cxn>
                    <a:cxn ang="0">
                      <a:pos x="24" y="124"/>
                    </a:cxn>
                    <a:cxn ang="0">
                      <a:pos x="49" y="149"/>
                    </a:cxn>
                    <a:cxn ang="0">
                      <a:pos x="99" y="174"/>
                    </a:cxn>
                    <a:cxn ang="0">
                      <a:pos x="148" y="199"/>
                    </a:cxn>
                    <a:cxn ang="0">
                      <a:pos x="148" y="249"/>
                    </a:cxn>
                    <a:cxn ang="0">
                      <a:pos x="173" y="323"/>
                    </a:cxn>
                    <a:cxn ang="0">
                      <a:pos x="173" y="398"/>
                    </a:cxn>
                    <a:cxn ang="0">
                      <a:pos x="148" y="398"/>
                    </a:cxn>
                    <a:cxn ang="0">
                      <a:pos x="173" y="473"/>
                    </a:cxn>
                    <a:cxn ang="0">
                      <a:pos x="198" y="473"/>
                    </a:cxn>
                    <a:cxn ang="0">
                      <a:pos x="223" y="398"/>
                    </a:cxn>
                    <a:cxn ang="0">
                      <a:pos x="198" y="298"/>
                    </a:cxn>
                    <a:cxn ang="0">
                      <a:pos x="198" y="249"/>
                    </a:cxn>
                    <a:cxn ang="0">
                      <a:pos x="198" y="174"/>
                    </a:cxn>
                    <a:cxn ang="0">
                      <a:pos x="223" y="174"/>
                    </a:cxn>
                    <a:cxn ang="0">
                      <a:pos x="247" y="149"/>
                    </a:cxn>
                    <a:cxn ang="0">
                      <a:pos x="223" y="149"/>
                    </a:cxn>
                    <a:cxn ang="0">
                      <a:pos x="198" y="124"/>
                    </a:cxn>
                    <a:cxn ang="0">
                      <a:pos x="198" y="99"/>
                    </a:cxn>
                    <a:cxn ang="0">
                      <a:pos x="247" y="99"/>
                    </a:cxn>
                  </a:cxnLst>
                  <a:rect l="0" t="0" r="r" b="b"/>
                  <a:pathLst>
                    <a:path w="247" h="473">
                      <a:moveTo>
                        <a:pt x="247" y="99"/>
                      </a:moveTo>
                      <a:lnTo>
                        <a:pt x="198" y="74"/>
                      </a:lnTo>
                      <a:lnTo>
                        <a:pt x="173" y="74"/>
                      </a:lnTo>
                      <a:lnTo>
                        <a:pt x="148" y="50"/>
                      </a:lnTo>
                      <a:lnTo>
                        <a:pt x="74" y="25"/>
                      </a:lnTo>
                      <a:lnTo>
                        <a:pt x="0" y="0"/>
                      </a:lnTo>
                      <a:lnTo>
                        <a:pt x="74" y="124"/>
                      </a:lnTo>
                      <a:lnTo>
                        <a:pt x="24" y="124"/>
                      </a:lnTo>
                      <a:lnTo>
                        <a:pt x="49" y="149"/>
                      </a:lnTo>
                      <a:lnTo>
                        <a:pt x="99" y="174"/>
                      </a:lnTo>
                      <a:lnTo>
                        <a:pt x="148" y="199"/>
                      </a:lnTo>
                      <a:lnTo>
                        <a:pt x="148" y="249"/>
                      </a:lnTo>
                      <a:lnTo>
                        <a:pt x="173" y="323"/>
                      </a:lnTo>
                      <a:lnTo>
                        <a:pt x="173" y="398"/>
                      </a:lnTo>
                      <a:lnTo>
                        <a:pt x="148" y="398"/>
                      </a:lnTo>
                      <a:lnTo>
                        <a:pt x="173" y="473"/>
                      </a:lnTo>
                      <a:lnTo>
                        <a:pt x="198" y="473"/>
                      </a:lnTo>
                      <a:lnTo>
                        <a:pt x="223" y="398"/>
                      </a:lnTo>
                      <a:lnTo>
                        <a:pt x="198" y="298"/>
                      </a:lnTo>
                      <a:lnTo>
                        <a:pt x="198" y="249"/>
                      </a:lnTo>
                      <a:lnTo>
                        <a:pt x="198" y="174"/>
                      </a:lnTo>
                      <a:lnTo>
                        <a:pt x="223" y="174"/>
                      </a:lnTo>
                      <a:lnTo>
                        <a:pt x="247" y="149"/>
                      </a:lnTo>
                      <a:lnTo>
                        <a:pt x="223" y="149"/>
                      </a:lnTo>
                      <a:lnTo>
                        <a:pt x="198" y="124"/>
                      </a:lnTo>
                      <a:lnTo>
                        <a:pt x="198" y="99"/>
                      </a:lnTo>
                      <a:lnTo>
                        <a:pt x="247" y="99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94" name="Freeform 47">
                  <a:extLst>
                    <a:ext uri="{FF2B5EF4-FFF2-40B4-BE49-F238E27FC236}">
                      <a16:creationId xmlns:a16="http://schemas.microsoft.com/office/drawing/2014/main" id="{23BBF199-B7F4-4634-9DD3-8FAAA8070F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34931" y="1579159"/>
                  <a:ext cx="1074295" cy="1183774"/>
                </a:xfrm>
                <a:custGeom>
                  <a:avLst/>
                  <a:gdLst/>
                  <a:ahLst/>
                  <a:cxnLst>
                    <a:cxn ang="0">
                      <a:pos x="520" y="2886"/>
                    </a:cxn>
                    <a:cxn ang="0">
                      <a:pos x="74" y="2388"/>
                    </a:cxn>
                    <a:cxn ang="0">
                      <a:pos x="371" y="1791"/>
                    </a:cxn>
                    <a:cxn ang="0">
                      <a:pos x="470" y="1169"/>
                    </a:cxn>
                    <a:cxn ang="0">
                      <a:pos x="891" y="1095"/>
                    </a:cxn>
                    <a:cxn ang="0">
                      <a:pos x="1040" y="522"/>
                    </a:cxn>
                    <a:cxn ang="0">
                      <a:pos x="1560" y="497"/>
                    </a:cxn>
                    <a:cxn ang="0">
                      <a:pos x="1585" y="49"/>
                    </a:cxn>
                    <a:cxn ang="0">
                      <a:pos x="1857" y="74"/>
                    </a:cxn>
                    <a:cxn ang="0">
                      <a:pos x="2006" y="249"/>
                    </a:cxn>
                    <a:cxn ang="0">
                      <a:pos x="2129" y="348"/>
                    </a:cxn>
                    <a:cxn ang="0">
                      <a:pos x="2278" y="448"/>
                    </a:cxn>
                    <a:cxn ang="0">
                      <a:pos x="2402" y="522"/>
                    </a:cxn>
                    <a:cxn ang="0">
                      <a:pos x="2550" y="547"/>
                    </a:cxn>
                    <a:cxn ang="0">
                      <a:pos x="2625" y="597"/>
                    </a:cxn>
                    <a:cxn ang="0">
                      <a:pos x="2699" y="746"/>
                    </a:cxn>
                    <a:cxn ang="0">
                      <a:pos x="2823" y="846"/>
                    </a:cxn>
                    <a:cxn ang="0">
                      <a:pos x="2922" y="970"/>
                    </a:cxn>
                    <a:cxn ang="0">
                      <a:pos x="2897" y="1244"/>
                    </a:cxn>
                    <a:cxn ang="0">
                      <a:pos x="2922" y="1393"/>
                    </a:cxn>
                    <a:cxn ang="0">
                      <a:pos x="2996" y="1443"/>
                    </a:cxn>
                    <a:cxn ang="0">
                      <a:pos x="2971" y="1592"/>
                    </a:cxn>
                    <a:cxn ang="0">
                      <a:pos x="3070" y="1816"/>
                    </a:cxn>
                    <a:cxn ang="0">
                      <a:pos x="3145" y="1940"/>
                    </a:cxn>
                    <a:cxn ang="0">
                      <a:pos x="3145" y="2090"/>
                    </a:cxn>
                    <a:cxn ang="0">
                      <a:pos x="3095" y="2264"/>
                    </a:cxn>
                    <a:cxn ang="0">
                      <a:pos x="3095" y="2463"/>
                    </a:cxn>
                    <a:cxn ang="0">
                      <a:pos x="3244" y="2637"/>
                    </a:cxn>
                    <a:cxn ang="0">
                      <a:pos x="3219" y="2936"/>
                    </a:cxn>
                    <a:cxn ang="0">
                      <a:pos x="3095" y="2936"/>
                    </a:cxn>
                    <a:cxn ang="0">
                      <a:pos x="2971" y="3035"/>
                    </a:cxn>
                    <a:cxn ang="0">
                      <a:pos x="2773" y="2911"/>
                    </a:cxn>
                    <a:cxn ang="0">
                      <a:pos x="2773" y="3010"/>
                    </a:cxn>
                    <a:cxn ang="0">
                      <a:pos x="2649" y="3010"/>
                    </a:cxn>
                    <a:cxn ang="0">
                      <a:pos x="2674" y="3234"/>
                    </a:cxn>
                    <a:cxn ang="0">
                      <a:pos x="2501" y="3284"/>
                    </a:cxn>
                    <a:cxn ang="0">
                      <a:pos x="2352" y="3409"/>
                    </a:cxn>
                    <a:cxn ang="0">
                      <a:pos x="2427" y="3632"/>
                    </a:cxn>
                    <a:cxn ang="0">
                      <a:pos x="1733" y="3458"/>
                    </a:cxn>
                    <a:cxn ang="0">
                      <a:pos x="1510" y="3657"/>
                    </a:cxn>
                    <a:cxn ang="0">
                      <a:pos x="1411" y="3533"/>
                    </a:cxn>
                    <a:cxn ang="0">
                      <a:pos x="1287" y="3433"/>
                    </a:cxn>
                    <a:cxn ang="0">
                      <a:pos x="1114" y="3384"/>
                    </a:cxn>
                    <a:cxn ang="0">
                      <a:pos x="1139" y="3135"/>
                    </a:cxn>
                    <a:cxn ang="0">
                      <a:pos x="966" y="2886"/>
                    </a:cxn>
                    <a:cxn ang="0">
                      <a:pos x="941" y="2811"/>
                    </a:cxn>
                    <a:cxn ang="0">
                      <a:pos x="718" y="2587"/>
                    </a:cxn>
                    <a:cxn ang="0">
                      <a:pos x="767" y="2737"/>
                    </a:cxn>
                    <a:cxn ang="0">
                      <a:pos x="842" y="2886"/>
                    </a:cxn>
                    <a:cxn ang="0">
                      <a:pos x="916" y="3085"/>
                    </a:cxn>
                    <a:cxn ang="0">
                      <a:pos x="1089" y="3234"/>
                    </a:cxn>
                  </a:cxnLst>
                  <a:rect l="0" t="0" r="r" b="b"/>
                  <a:pathLst>
                    <a:path w="3343" h="3707">
                      <a:moveTo>
                        <a:pt x="1065" y="3309"/>
                      </a:moveTo>
                      <a:lnTo>
                        <a:pt x="1015" y="3309"/>
                      </a:lnTo>
                      <a:lnTo>
                        <a:pt x="916" y="3259"/>
                      </a:lnTo>
                      <a:lnTo>
                        <a:pt x="866" y="3234"/>
                      </a:lnTo>
                      <a:lnTo>
                        <a:pt x="520" y="2886"/>
                      </a:lnTo>
                      <a:lnTo>
                        <a:pt x="445" y="2886"/>
                      </a:lnTo>
                      <a:lnTo>
                        <a:pt x="148" y="2662"/>
                      </a:lnTo>
                      <a:lnTo>
                        <a:pt x="25" y="2612"/>
                      </a:lnTo>
                      <a:lnTo>
                        <a:pt x="0" y="2488"/>
                      </a:lnTo>
                      <a:lnTo>
                        <a:pt x="74" y="2388"/>
                      </a:lnTo>
                      <a:lnTo>
                        <a:pt x="223" y="2115"/>
                      </a:lnTo>
                      <a:lnTo>
                        <a:pt x="272" y="2065"/>
                      </a:lnTo>
                      <a:lnTo>
                        <a:pt x="371" y="1990"/>
                      </a:lnTo>
                      <a:lnTo>
                        <a:pt x="371" y="1841"/>
                      </a:lnTo>
                      <a:lnTo>
                        <a:pt x="371" y="1791"/>
                      </a:lnTo>
                      <a:lnTo>
                        <a:pt x="272" y="1617"/>
                      </a:lnTo>
                      <a:lnTo>
                        <a:pt x="297" y="1517"/>
                      </a:lnTo>
                      <a:lnTo>
                        <a:pt x="371" y="1517"/>
                      </a:lnTo>
                      <a:lnTo>
                        <a:pt x="421" y="1443"/>
                      </a:lnTo>
                      <a:lnTo>
                        <a:pt x="470" y="1169"/>
                      </a:lnTo>
                      <a:lnTo>
                        <a:pt x="495" y="1144"/>
                      </a:lnTo>
                      <a:lnTo>
                        <a:pt x="644" y="1020"/>
                      </a:lnTo>
                      <a:lnTo>
                        <a:pt x="668" y="970"/>
                      </a:lnTo>
                      <a:lnTo>
                        <a:pt x="792" y="1020"/>
                      </a:lnTo>
                      <a:lnTo>
                        <a:pt x="891" y="1095"/>
                      </a:lnTo>
                      <a:lnTo>
                        <a:pt x="891" y="1070"/>
                      </a:lnTo>
                      <a:lnTo>
                        <a:pt x="966" y="895"/>
                      </a:lnTo>
                      <a:lnTo>
                        <a:pt x="941" y="696"/>
                      </a:lnTo>
                      <a:lnTo>
                        <a:pt x="941" y="572"/>
                      </a:lnTo>
                      <a:lnTo>
                        <a:pt x="1040" y="522"/>
                      </a:lnTo>
                      <a:lnTo>
                        <a:pt x="1114" y="572"/>
                      </a:lnTo>
                      <a:lnTo>
                        <a:pt x="1238" y="547"/>
                      </a:lnTo>
                      <a:lnTo>
                        <a:pt x="1560" y="672"/>
                      </a:lnTo>
                      <a:lnTo>
                        <a:pt x="1684" y="547"/>
                      </a:lnTo>
                      <a:lnTo>
                        <a:pt x="1560" y="497"/>
                      </a:lnTo>
                      <a:lnTo>
                        <a:pt x="1609" y="448"/>
                      </a:lnTo>
                      <a:lnTo>
                        <a:pt x="1659" y="373"/>
                      </a:lnTo>
                      <a:lnTo>
                        <a:pt x="1684" y="249"/>
                      </a:lnTo>
                      <a:lnTo>
                        <a:pt x="1684" y="149"/>
                      </a:lnTo>
                      <a:lnTo>
                        <a:pt x="1585" y="49"/>
                      </a:lnTo>
                      <a:lnTo>
                        <a:pt x="1758" y="0"/>
                      </a:lnTo>
                      <a:lnTo>
                        <a:pt x="1832" y="25"/>
                      </a:lnTo>
                      <a:lnTo>
                        <a:pt x="1857" y="49"/>
                      </a:lnTo>
                      <a:lnTo>
                        <a:pt x="1882" y="74"/>
                      </a:lnTo>
                      <a:lnTo>
                        <a:pt x="1857" y="74"/>
                      </a:lnTo>
                      <a:lnTo>
                        <a:pt x="1857" y="99"/>
                      </a:lnTo>
                      <a:lnTo>
                        <a:pt x="1882" y="149"/>
                      </a:lnTo>
                      <a:lnTo>
                        <a:pt x="1907" y="124"/>
                      </a:lnTo>
                      <a:lnTo>
                        <a:pt x="1981" y="199"/>
                      </a:lnTo>
                      <a:lnTo>
                        <a:pt x="2006" y="249"/>
                      </a:lnTo>
                      <a:lnTo>
                        <a:pt x="2030" y="249"/>
                      </a:lnTo>
                      <a:lnTo>
                        <a:pt x="2055" y="249"/>
                      </a:lnTo>
                      <a:lnTo>
                        <a:pt x="2055" y="298"/>
                      </a:lnTo>
                      <a:lnTo>
                        <a:pt x="2105" y="323"/>
                      </a:lnTo>
                      <a:lnTo>
                        <a:pt x="2129" y="348"/>
                      </a:lnTo>
                      <a:lnTo>
                        <a:pt x="2179" y="373"/>
                      </a:lnTo>
                      <a:lnTo>
                        <a:pt x="2179" y="398"/>
                      </a:lnTo>
                      <a:lnTo>
                        <a:pt x="2204" y="398"/>
                      </a:lnTo>
                      <a:lnTo>
                        <a:pt x="2278" y="423"/>
                      </a:lnTo>
                      <a:lnTo>
                        <a:pt x="2278" y="448"/>
                      </a:lnTo>
                      <a:lnTo>
                        <a:pt x="2278" y="472"/>
                      </a:lnTo>
                      <a:lnTo>
                        <a:pt x="2328" y="497"/>
                      </a:lnTo>
                      <a:lnTo>
                        <a:pt x="2352" y="497"/>
                      </a:lnTo>
                      <a:lnTo>
                        <a:pt x="2377" y="472"/>
                      </a:lnTo>
                      <a:lnTo>
                        <a:pt x="2402" y="522"/>
                      </a:lnTo>
                      <a:lnTo>
                        <a:pt x="2427" y="497"/>
                      </a:lnTo>
                      <a:lnTo>
                        <a:pt x="2476" y="522"/>
                      </a:lnTo>
                      <a:lnTo>
                        <a:pt x="2501" y="522"/>
                      </a:lnTo>
                      <a:lnTo>
                        <a:pt x="2501" y="522"/>
                      </a:lnTo>
                      <a:lnTo>
                        <a:pt x="2550" y="547"/>
                      </a:lnTo>
                      <a:lnTo>
                        <a:pt x="2550" y="547"/>
                      </a:lnTo>
                      <a:lnTo>
                        <a:pt x="2575" y="547"/>
                      </a:lnTo>
                      <a:lnTo>
                        <a:pt x="2575" y="572"/>
                      </a:lnTo>
                      <a:lnTo>
                        <a:pt x="2625" y="597"/>
                      </a:lnTo>
                      <a:lnTo>
                        <a:pt x="2625" y="597"/>
                      </a:lnTo>
                      <a:lnTo>
                        <a:pt x="2674" y="622"/>
                      </a:lnTo>
                      <a:lnTo>
                        <a:pt x="2674" y="647"/>
                      </a:lnTo>
                      <a:lnTo>
                        <a:pt x="2699" y="672"/>
                      </a:lnTo>
                      <a:lnTo>
                        <a:pt x="2699" y="696"/>
                      </a:lnTo>
                      <a:lnTo>
                        <a:pt x="2699" y="746"/>
                      </a:lnTo>
                      <a:lnTo>
                        <a:pt x="2724" y="771"/>
                      </a:lnTo>
                      <a:lnTo>
                        <a:pt x="2749" y="746"/>
                      </a:lnTo>
                      <a:lnTo>
                        <a:pt x="2773" y="771"/>
                      </a:lnTo>
                      <a:lnTo>
                        <a:pt x="2798" y="846"/>
                      </a:lnTo>
                      <a:lnTo>
                        <a:pt x="2823" y="846"/>
                      </a:lnTo>
                      <a:lnTo>
                        <a:pt x="2848" y="871"/>
                      </a:lnTo>
                      <a:lnTo>
                        <a:pt x="2848" y="871"/>
                      </a:lnTo>
                      <a:lnTo>
                        <a:pt x="2872" y="920"/>
                      </a:lnTo>
                      <a:lnTo>
                        <a:pt x="2897" y="920"/>
                      </a:lnTo>
                      <a:lnTo>
                        <a:pt x="2922" y="970"/>
                      </a:lnTo>
                      <a:lnTo>
                        <a:pt x="2872" y="995"/>
                      </a:lnTo>
                      <a:lnTo>
                        <a:pt x="2872" y="1045"/>
                      </a:lnTo>
                      <a:lnTo>
                        <a:pt x="2872" y="1095"/>
                      </a:lnTo>
                      <a:lnTo>
                        <a:pt x="2872" y="1194"/>
                      </a:lnTo>
                      <a:lnTo>
                        <a:pt x="2897" y="1244"/>
                      </a:lnTo>
                      <a:lnTo>
                        <a:pt x="2897" y="1294"/>
                      </a:lnTo>
                      <a:lnTo>
                        <a:pt x="2897" y="1294"/>
                      </a:lnTo>
                      <a:lnTo>
                        <a:pt x="2897" y="1318"/>
                      </a:lnTo>
                      <a:lnTo>
                        <a:pt x="2872" y="1368"/>
                      </a:lnTo>
                      <a:lnTo>
                        <a:pt x="2922" y="1393"/>
                      </a:lnTo>
                      <a:lnTo>
                        <a:pt x="2922" y="1393"/>
                      </a:lnTo>
                      <a:lnTo>
                        <a:pt x="2971" y="1393"/>
                      </a:lnTo>
                      <a:lnTo>
                        <a:pt x="2996" y="1393"/>
                      </a:lnTo>
                      <a:lnTo>
                        <a:pt x="3021" y="1418"/>
                      </a:lnTo>
                      <a:lnTo>
                        <a:pt x="2996" y="1443"/>
                      </a:lnTo>
                      <a:lnTo>
                        <a:pt x="3021" y="1493"/>
                      </a:lnTo>
                      <a:lnTo>
                        <a:pt x="3021" y="1493"/>
                      </a:lnTo>
                      <a:lnTo>
                        <a:pt x="3021" y="1542"/>
                      </a:lnTo>
                      <a:lnTo>
                        <a:pt x="2971" y="1567"/>
                      </a:lnTo>
                      <a:lnTo>
                        <a:pt x="2971" y="1592"/>
                      </a:lnTo>
                      <a:lnTo>
                        <a:pt x="2971" y="1617"/>
                      </a:lnTo>
                      <a:lnTo>
                        <a:pt x="2971" y="1667"/>
                      </a:lnTo>
                      <a:lnTo>
                        <a:pt x="3021" y="1717"/>
                      </a:lnTo>
                      <a:lnTo>
                        <a:pt x="3021" y="1766"/>
                      </a:lnTo>
                      <a:lnTo>
                        <a:pt x="3070" y="1816"/>
                      </a:lnTo>
                      <a:lnTo>
                        <a:pt x="3070" y="1816"/>
                      </a:lnTo>
                      <a:lnTo>
                        <a:pt x="3095" y="1841"/>
                      </a:lnTo>
                      <a:lnTo>
                        <a:pt x="3120" y="1841"/>
                      </a:lnTo>
                      <a:lnTo>
                        <a:pt x="3120" y="1891"/>
                      </a:lnTo>
                      <a:lnTo>
                        <a:pt x="3145" y="1940"/>
                      </a:lnTo>
                      <a:lnTo>
                        <a:pt x="3170" y="1965"/>
                      </a:lnTo>
                      <a:lnTo>
                        <a:pt x="3170" y="2015"/>
                      </a:lnTo>
                      <a:lnTo>
                        <a:pt x="3145" y="1990"/>
                      </a:lnTo>
                      <a:lnTo>
                        <a:pt x="3145" y="2015"/>
                      </a:lnTo>
                      <a:lnTo>
                        <a:pt x="3145" y="2090"/>
                      </a:lnTo>
                      <a:lnTo>
                        <a:pt x="3145" y="2140"/>
                      </a:lnTo>
                      <a:lnTo>
                        <a:pt x="3145" y="2189"/>
                      </a:lnTo>
                      <a:lnTo>
                        <a:pt x="3145" y="2239"/>
                      </a:lnTo>
                      <a:lnTo>
                        <a:pt x="3145" y="2264"/>
                      </a:lnTo>
                      <a:lnTo>
                        <a:pt x="3095" y="2264"/>
                      </a:lnTo>
                      <a:lnTo>
                        <a:pt x="3095" y="2289"/>
                      </a:lnTo>
                      <a:lnTo>
                        <a:pt x="3070" y="2314"/>
                      </a:lnTo>
                      <a:lnTo>
                        <a:pt x="3070" y="2339"/>
                      </a:lnTo>
                      <a:lnTo>
                        <a:pt x="3095" y="2388"/>
                      </a:lnTo>
                      <a:lnTo>
                        <a:pt x="3095" y="2463"/>
                      </a:lnTo>
                      <a:lnTo>
                        <a:pt x="3145" y="2563"/>
                      </a:lnTo>
                      <a:lnTo>
                        <a:pt x="3194" y="2587"/>
                      </a:lnTo>
                      <a:lnTo>
                        <a:pt x="3219" y="2587"/>
                      </a:lnTo>
                      <a:lnTo>
                        <a:pt x="3219" y="2612"/>
                      </a:lnTo>
                      <a:lnTo>
                        <a:pt x="3244" y="2637"/>
                      </a:lnTo>
                      <a:lnTo>
                        <a:pt x="3244" y="2662"/>
                      </a:lnTo>
                      <a:lnTo>
                        <a:pt x="3269" y="2712"/>
                      </a:lnTo>
                      <a:lnTo>
                        <a:pt x="3293" y="2762"/>
                      </a:lnTo>
                      <a:lnTo>
                        <a:pt x="3343" y="2911"/>
                      </a:lnTo>
                      <a:lnTo>
                        <a:pt x="3219" y="2936"/>
                      </a:lnTo>
                      <a:lnTo>
                        <a:pt x="3194" y="2911"/>
                      </a:lnTo>
                      <a:lnTo>
                        <a:pt x="3170" y="2911"/>
                      </a:lnTo>
                      <a:lnTo>
                        <a:pt x="3170" y="2936"/>
                      </a:lnTo>
                      <a:lnTo>
                        <a:pt x="3145" y="2936"/>
                      </a:lnTo>
                      <a:lnTo>
                        <a:pt x="3095" y="2936"/>
                      </a:lnTo>
                      <a:lnTo>
                        <a:pt x="3070" y="2961"/>
                      </a:lnTo>
                      <a:lnTo>
                        <a:pt x="3021" y="2961"/>
                      </a:lnTo>
                      <a:lnTo>
                        <a:pt x="2996" y="2936"/>
                      </a:lnTo>
                      <a:lnTo>
                        <a:pt x="2971" y="2961"/>
                      </a:lnTo>
                      <a:lnTo>
                        <a:pt x="2971" y="3035"/>
                      </a:lnTo>
                      <a:lnTo>
                        <a:pt x="2922" y="3010"/>
                      </a:lnTo>
                      <a:lnTo>
                        <a:pt x="2848" y="2986"/>
                      </a:lnTo>
                      <a:lnTo>
                        <a:pt x="2823" y="2911"/>
                      </a:lnTo>
                      <a:lnTo>
                        <a:pt x="2773" y="2886"/>
                      </a:lnTo>
                      <a:lnTo>
                        <a:pt x="2773" y="2911"/>
                      </a:lnTo>
                      <a:lnTo>
                        <a:pt x="2798" y="2986"/>
                      </a:lnTo>
                      <a:lnTo>
                        <a:pt x="2823" y="3035"/>
                      </a:lnTo>
                      <a:lnTo>
                        <a:pt x="2823" y="3060"/>
                      </a:lnTo>
                      <a:lnTo>
                        <a:pt x="2798" y="3060"/>
                      </a:lnTo>
                      <a:lnTo>
                        <a:pt x="2773" y="3010"/>
                      </a:lnTo>
                      <a:lnTo>
                        <a:pt x="2724" y="3010"/>
                      </a:lnTo>
                      <a:lnTo>
                        <a:pt x="2724" y="2986"/>
                      </a:lnTo>
                      <a:lnTo>
                        <a:pt x="2699" y="2936"/>
                      </a:lnTo>
                      <a:lnTo>
                        <a:pt x="2649" y="2961"/>
                      </a:lnTo>
                      <a:lnTo>
                        <a:pt x="2649" y="3010"/>
                      </a:lnTo>
                      <a:lnTo>
                        <a:pt x="2649" y="3085"/>
                      </a:lnTo>
                      <a:lnTo>
                        <a:pt x="2649" y="3135"/>
                      </a:lnTo>
                      <a:lnTo>
                        <a:pt x="2674" y="3185"/>
                      </a:lnTo>
                      <a:lnTo>
                        <a:pt x="2699" y="3209"/>
                      </a:lnTo>
                      <a:lnTo>
                        <a:pt x="2674" y="3234"/>
                      </a:lnTo>
                      <a:lnTo>
                        <a:pt x="2625" y="3209"/>
                      </a:lnTo>
                      <a:lnTo>
                        <a:pt x="2600" y="3234"/>
                      </a:lnTo>
                      <a:lnTo>
                        <a:pt x="2600" y="3259"/>
                      </a:lnTo>
                      <a:lnTo>
                        <a:pt x="2575" y="3259"/>
                      </a:lnTo>
                      <a:lnTo>
                        <a:pt x="2501" y="3284"/>
                      </a:lnTo>
                      <a:lnTo>
                        <a:pt x="2550" y="3334"/>
                      </a:lnTo>
                      <a:lnTo>
                        <a:pt x="2526" y="3384"/>
                      </a:lnTo>
                      <a:lnTo>
                        <a:pt x="2476" y="3384"/>
                      </a:lnTo>
                      <a:lnTo>
                        <a:pt x="2427" y="3384"/>
                      </a:lnTo>
                      <a:lnTo>
                        <a:pt x="2352" y="3409"/>
                      </a:lnTo>
                      <a:lnTo>
                        <a:pt x="2352" y="3433"/>
                      </a:lnTo>
                      <a:lnTo>
                        <a:pt x="2451" y="3508"/>
                      </a:lnTo>
                      <a:lnTo>
                        <a:pt x="2427" y="3533"/>
                      </a:lnTo>
                      <a:lnTo>
                        <a:pt x="2402" y="3558"/>
                      </a:lnTo>
                      <a:lnTo>
                        <a:pt x="2427" y="3632"/>
                      </a:lnTo>
                      <a:lnTo>
                        <a:pt x="2402" y="3707"/>
                      </a:lnTo>
                      <a:lnTo>
                        <a:pt x="2328" y="3657"/>
                      </a:lnTo>
                      <a:lnTo>
                        <a:pt x="2303" y="3632"/>
                      </a:lnTo>
                      <a:lnTo>
                        <a:pt x="2105" y="3608"/>
                      </a:lnTo>
                      <a:lnTo>
                        <a:pt x="1733" y="3458"/>
                      </a:lnTo>
                      <a:lnTo>
                        <a:pt x="1659" y="3632"/>
                      </a:lnTo>
                      <a:lnTo>
                        <a:pt x="1634" y="3657"/>
                      </a:lnTo>
                      <a:lnTo>
                        <a:pt x="1560" y="3707"/>
                      </a:lnTo>
                      <a:lnTo>
                        <a:pt x="1535" y="3657"/>
                      </a:lnTo>
                      <a:lnTo>
                        <a:pt x="1510" y="3657"/>
                      </a:lnTo>
                      <a:lnTo>
                        <a:pt x="1510" y="3632"/>
                      </a:lnTo>
                      <a:lnTo>
                        <a:pt x="1510" y="3608"/>
                      </a:lnTo>
                      <a:lnTo>
                        <a:pt x="1436" y="3558"/>
                      </a:lnTo>
                      <a:lnTo>
                        <a:pt x="1411" y="3558"/>
                      </a:lnTo>
                      <a:lnTo>
                        <a:pt x="1411" y="3533"/>
                      </a:lnTo>
                      <a:lnTo>
                        <a:pt x="1387" y="3508"/>
                      </a:lnTo>
                      <a:lnTo>
                        <a:pt x="1337" y="3508"/>
                      </a:lnTo>
                      <a:lnTo>
                        <a:pt x="1337" y="3483"/>
                      </a:lnTo>
                      <a:lnTo>
                        <a:pt x="1312" y="3458"/>
                      </a:lnTo>
                      <a:lnTo>
                        <a:pt x="1287" y="3433"/>
                      </a:lnTo>
                      <a:lnTo>
                        <a:pt x="1287" y="3433"/>
                      </a:lnTo>
                      <a:lnTo>
                        <a:pt x="1238" y="3433"/>
                      </a:lnTo>
                      <a:lnTo>
                        <a:pt x="1213" y="3409"/>
                      </a:lnTo>
                      <a:lnTo>
                        <a:pt x="1164" y="3384"/>
                      </a:lnTo>
                      <a:lnTo>
                        <a:pt x="1114" y="3384"/>
                      </a:lnTo>
                      <a:lnTo>
                        <a:pt x="1089" y="3359"/>
                      </a:lnTo>
                      <a:lnTo>
                        <a:pt x="1065" y="3309"/>
                      </a:lnTo>
                      <a:lnTo>
                        <a:pt x="1164" y="3209"/>
                      </a:lnTo>
                      <a:lnTo>
                        <a:pt x="1139" y="3185"/>
                      </a:lnTo>
                      <a:lnTo>
                        <a:pt x="1139" y="3135"/>
                      </a:lnTo>
                      <a:lnTo>
                        <a:pt x="1114" y="3135"/>
                      </a:lnTo>
                      <a:lnTo>
                        <a:pt x="1065" y="3135"/>
                      </a:lnTo>
                      <a:lnTo>
                        <a:pt x="966" y="3010"/>
                      </a:lnTo>
                      <a:lnTo>
                        <a:pt x="966" y="2961"/>
                      </a:lnTo>
                      <a:lnTo>
                        <a:pt x="966" y="2886"/>
                      </a:lnTo>
                      <a:lnTo>
                        <a:pt x="1015" y="2886"/>
                      </a:lnTo>
                      <a:lnTo>
                        <a:pt x="1015" y="2861"/>
                      </a:lnTo>
                      <a:lnTo>
                        <a:pt x="1015" y="2836"/>
                      </a:lnTo>
                      <a:lnTo>
                        <a:pt x="966" y="2836"/>
                      </a:lnTo>
                      <a:lnTo>
                        <a:pt x="941" y="2811"/>
                      </a:lnTo>
                      <a:lnTo>
                        <a:pt x="916" y="2762"/>
                      </a:lnTo>
                      <a:lnTo>
                        <a:pt x="842" y="2737"/>
                      </a:lnTo>
                      <a:lnTo>
                        <a:pt x="817" y="2687"/>
                      </a:lnTo>
                      <a:lnTo>
                        <a:pt x="767" y="2637"/>
                      </a:lnTo>
                      <a:lnTo>
                        <a:pt x="718" y="2587"/>
                      </a:lnTo>
                      <a:lnTo>
                        <a:pt x="644" y="2538"/>
                      </a:lnTo>
                      <a:lnTo>
                        <a:pt x="619" y="2563"/>
                      </a:lnTo>
                      <a:lnTo>
                        <a:pt x="718" y="2612"/>
                      </a:lnTo>
                      <a:lnTo>
                        <a:pt x="767" y="2687"/>
                      </a:lnTo>
                      <a:lnTo>
                        <a:pt x="767" y="2737"/>
                      </a:lnTo>
                      <a:lnTo>
                        <a:pt x="842" y="2762"/>
                      </a:lnTo>
                      <a:lnTo>
                        <a:pt x="891" y="2811"/>
                      </a:lnTo>
                      <a:lnTo>
                        <a:pt x="916" y="2861"/>
                      </a:lnTo>
                      <a:lnTo>
                        <a:pt x="891" y="2861"/>
                      </a:lnTo>
                      <a:lnTo>
                        <a:pt x="842" y="2886"/>
                      </a:lnTo>
                      <a:lnTo>
                        <a:pt x="891" y="2961"/>
                      </a:lnTo>
                      <a:lnTo>
                        <a:pt x="891" y="2986"/>
                      </a:lnTo>
                      <a:lnTo>
                        <a:pt x="891" y="3010"/>
                      </a:lnTo>
                      <a:lnTo>
                        <a:pt x="891" y="3085"/>
                      </a:lnTo>
                      <a:lnTo>
                        <a:pt x="916" y="3085"/>
                      </a:lnTo>
                      <a:lnTo>
                        <a:pt x="941" y="3035"/>
                      </a:lnTo>
                      <a:lnTo>
                        <a:pt x="990" y="3110"/>
                      </a:lnTo>
                      <a:lnTo>
                        <a:pt x="1040" y="3234"/>
                      </a:lnTo>
                      <a:lnTo>
                        <a:pt x="1089" y="3209"/>
                      </a:lnTo>
                      <a:lnTo>
                        <a:pt x="1089" y="3234"/>
                      </a:lnTo>
                      <a:lnTo>
                        <a:pt x="1188" y="3259"/>
                      </a:lnTo>
                      <a:lnTo>
                        <a:pt x="1188" y="3234"/>
                      </a:lnTo>
                      <a:lnTo>
                        <a:pt x="1164" y="3209"/>
                      </a:lnTo>
                      <a:lnTo>
                        <a:pt x="1065" y="3309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95" name="Freeform 48">
                  <a:extLst>
                    <a:ext uri="{FF2B5EF4-FFF2-40B4-BE49-F238E27FC236}">
                      <a16:creationId xmlns:a16="http://schemas.microsoft.com/office/drawing/2014/main" id="{9F84C015-498D-44A7-880D-F2C1F23F83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1536" y="4876717"/>
                  <a:ext cx="422273" cy="381410"/>
                </a:xfrm>
                <a:custGeom>
                  <a:avLst/>
                  <a:gdLst/>
                  <a:ahLst/>
                  <a:cxnLst>
                    <a:cxn ang="0">
                      <a:pos x="1015" y="149"/>
                    </a:cxn>
                    <a:cxn ang="0">
                      <a:pos x="965" y="25"/>
                    </a:cxn>
                    <a:cxn ang="0">
                      <a:pos x="866" y="49"/>
                    </a:cxn>
                    <a:cxn ang="0">
                      <a:pos x="718" y="99"/>
                    </a:cxn>
                    <a:cxn ang="0">
                      <a:pos x="643" y="224"/>
                    </a:cxn>
                    <a:cxn ang="0">
                      <a:pos x="594" y="323"/>
                    </a:cxn>
                    <a:cxn ang="0">
                      <a:pos x="569" y="298"/>
                    </a:cxn>
                    <a:cxn ang="0">
                      <a:pos x="544" y="174"/>
                    </a:cxn>
                    <a:cxn ang="0">
                      <a:pos x="594" y="0"/>
                    </a:cxn>
                    <a:cxn ang="0">
                      <a:pos x="520" y="99"/>
                    </a:cxn>
                    <a:cxn ang="0">
                      <a:pos x="470" y="99"/>
                    </a:cxn>
                    <a:cxn ang="0">
                      <a:pos x="396" y="74"/>
                    </a:cxn>
                    <a:cxn ang="0">
                      <a:pos x="346" y="149"/>
                    </a:cxn>
                    <a:cxn ang="0">
                      <a:pos x="346" y="273"/>
                    </a:cxn>
                    <a:cxn ang="0">
                      <a:pos x="346" y="398"/>
                    </a:cxn>
                    <a:cxn ang="0">
                      <a:pos x="321" y="472"/>
                    </a:cxn>
                    <a:cxn ang="0">
                      <a:pos x="321" y="572"/>
                    </a:cxn>
                    <a:cxn ang="0">
                      <a:pos x="222" y="696"/>
                    </a:cxn>
                    <a:cxn ang="0">
                      <a:pos x="173" y="746"/>
                    </a:cxn>
                    <a:cxn ang="0">
                      <a:pos x="99" y="821"/>
                    </a:cxn>
                    <a:cxn ang="0">
                      <a:pos x="49" y="895"/>
                    </a:cxn>
                    <a:cxn ang="0">
                      <a:pos x="0" y="970"/>
                    </a:cxn>
                    <a:cxn ang="0">
                      <a:pos x="74" y="970"/>
                    </a:cxn>
                    <a:cxn ang="0">
                      <a:pos x="198" y="970"/>
                    </a:cxn>
                    <a:cxn ang="0">
                      <a:pos x="222" y="970"/>
                    </a:cxn>
                    <a:cxn ang="0">
                      <a:pos x="272" y="1070"/>
                    </a:cxn>
                    <a:cxn ang="0">
                      <a:pos x="346" y="995"/>
                    </a:cxn>
                    <a:cxn ang="0">
                      <a:pos x="421" y="1045"/>
                    </a:cxn>
                    <a:cxn ang="0">
                      <a:pos x="495" y="1020"/>
                    </a:cxn>
                    <a:cxn ang="0">
                      <a:pos x="569" y="1094"/>
                    </a:cxn>
                    <a:cxn ang="0">
                      <a:pos x="619" y="1194"/>
                    </a:cxn>
                    <a:cxn ang="0">
                      <a:pos x="643" y="1070"/>
                    </a:cxn>
                    <a:cxn ang="0">
                      <a:pos x="643" y="945"/>
                    </a:cxn>
                    <a:cxn ang="0">
                      <a:pos x="742" y="920"/>
                    </a:cxn>
                    <a:cxn ang="0">
                      <a:pos x="792" y="895"/>
                    </a:cxn>
                    <a:cxn ang="0">
                      <a:pos x="866" y="870"/>
                    </a:cxn>
                    <a:cxn ang="0">
                      <a:pos x="941" y="945"/>
                    </a:cxn>
                    <a:cxn ang="0">
                      <a:pos x="990" y="920"/>
                    </a:cxn>
                    <a:cxn ang="0">
                      <a:pos x="1064" y="895"/>
                    </a:cxn>
                    <a:cxn ang="0">
                      <a:pos x="1089" y="870"/>
                    </a:cxn>
                    <a:cxn ang="0">
                      <a:pos x="1238" y="846"/>
                    </a:cxn>
                    <a:cxn ang="0">
                      <a:pos x="1238" y="771"/>
                    </a:cxn>
                    <a:cxn ang="0">
                      <a:pos x="1238" y="671"/>
                    </a:cxn>
                    <a:cxn ang="0">
                      <a:pos x="1287" y="622"/>
                    </a:cxn>
                    <a:cxn ang="0">
                      <a:pos x="1263" y="572"/>
                    </a:cxn>
                    <a:cxn ang="0">
                      <a:pos x="1213" y="447"/>
                    </a:cxn>
                    <a:cxn ang="0">
                      <a:pos x="1064" y="423"/>
                    </a:cxn>
                    <a:cxn ang="0">
                      <a:pos x="1015" y="273"/>
                    </a:cxn>
                  </a:cxnLst>
                  <a:rect l="0" t="0" r="r" b="b"/>
                  <a:pathLst>
                    <a:path w="1312" h="1194">
                      <a:moveTo>
                        <a:pt x="990" y="199"/>
                      </a:moveTo>
                      <a:lnTo>
                        <a:pt x="990" y="174"/>
                      </a:lnTo>
                      <a:lnTo>
                        <a:pt x="1015" y="149"/>
                      </a:lnTo>
                      <a:lnTo>
                        <a:pt x="990" y="124"/>
                      </a:lnTo>
                      <a:lnTo>
                        <a:pt x="990" y="25"/>
                      </a:lnTo>
                      <a:lnTo>
                        <a:pt x="965" y="25"/>
                      </a:lnTo>
                      <a:lnTo>
                        <a:pt x="941" y="49"/>
                      </a:lnTo>
                      <a:lnTo>
                        <a:pt x="866" y="74"/>
                      </a:lnTo>
                      <a:lnTo>
                        <a:pt x="866" y="49"/>
                      </a:lnTo>
                      <a:lnTo>
                        <a:pt x="792" y="49"/>
                      </a:lnTo>
                      <a:lnTo>
                        <a:pt x="767" y="49"/>
                      </a:lnTo>
                      <a:lnTo>
                        <a:pt x="718" y="99"/>
                      </a:lnTo>
                      <a:lnTo>
                        <a:pt x="718" y="124"/>
                      </a:lnTo>
                      <a:lnTo>
                        <a:pt x="668" y="174"/>
                      </a:lnTo>
                      <a:lnTo>
                        <a:pt x="643" y="224"/>
                      </a:lnTo>
                      <a:lnTo>
                        <a:pt x="619" y="273"/>
                      </a:lnTo>
                      <a:lnTo>
                        <a:pt x="619" y="323"/>
                      </a:lnTo>
                      <a:lnTo>
                        <a:pt x="594" y="323"/>
                      </a:lnTo>
                      <a:lnTo>
                        <a:pt x="569" y="348"/>
                      </a:lnTo>
                      <a:lnTo>
                        <a:pt x="569" y="323"/>
                      </a:lnTo>
                      <a:lnTo>
                        <a:pt x="569" y="298"/>
                      </a:lnTo>
                      <a:lnTo>
                        <a:pt x="569" y="248"/>
                      </a:lnTo>
                      <a:lnTo>
                        <a:pt x="544" y="248"/>
                      </a:lnTo>
                      <a:lnTo>
                        <a:pt x="544" y="174"/>
                      </a:lnTo>
                      <a:lnTo>
                        <a:pt x="569" y="149"/>
                      </a:lnTo>
                      <a:lnTo>
                        <a:pt x="594" y="74"/>
                      </a:lnTo>
                      <a:lnTo>
                        <a:pt x="594" y="0"/>
                      </a:lnTo>
                      <a:lnTo>
                        <a:pt x="544" y="0"/>
                      </a:lnTo>
                      <a:lnTo>
                        <a:pt x="544" y="74"/>
                      </a:lnTo>
                      <a:lnTo>
                        <a:pt x="520" y="99"/>
                      </a:lnTo>
                      <a:lnTo>
                        <a:pt x="520" y="99"/>
                      </a:lnTo>
                      <a:lnTo>
                        <a:pt x="470" y="124"/>
                      </a:lnTo>
                      <a:lnTo>
                        <a:pt x="470" y="99"/>
                      </a:lnTo>
                      <a:lnTo>
                        <a:pt x="421" y="74"/>
                      </a:lnTo>
                      <a:lnTo>
                        <a:pt x="421" y="99"/>
                      </a:lnTo>
                      <a:lnTo>
                        <a:pt x="396" y="74"/>
                      </a:lnTo>
                      <a:lnTo>
                        <a:pt x="371" y="74"/>
                      </a:lnTo>
                      <a:lnTo>
                        <a:pt x="371" y="124"/>
                      </a:lnTo>
                      <a:lnTo>
                        <a:pt x="346" y="149"/>
                      </a:lnTo>
                      <a:lnTo>
                        <a:pt x="346" y="199"/>
                      </a:lnTo>
                      <a:lnTo>
                        <a:pt x="371" y="248"/>
                      </a:lnTo>
                      <a:lnTo>
                        <a:pt x="346" y="273"/>
                      </a:lnTo>
                      <a:lnTo>
                        <a:pt x="346" y="348"/>
                      </a:lnTo>
                      <a:lnTo>
                        <a:pt x="346" y="373"/>
                      </a:lnTo>
                      <a:lnTo>
                        <a:pt x="346" y="398"/>
                      </a:lnTo>
                      <a:lnTo>
                        <a:pt x="346" y="447"/>
                      </a:lnTo>
                      <a:lnTo>
                        <a:pt x="346" y="472"/>
                      </a:lnTo>
                      <a:lnTo>
                        <a:pt x="321" y="472"/>
                      </a:lnTo>
                      <a:lnTo>
                        <a:pt x="321" y="497"/>
                      </a:lnTo>
                      <a:lnTo>
                        <a:pt x="321" y="547"/>
                      </a:lnTo>
                      <a:lnTo>
                        <a:pt x="321" y="572"/>
                      </a:lnTo>
                      <a:lnTo>
                        <a:pt x="297" y="572"/>
                      </a:lnTo>
                      <a:lnTo>
                        <a:pt x="222" y="671"/>
                      </a:lnTo>
                      <a:lnTo>
                        <a:pt x="222" y="696"/>
                      </a:lnTo>
                      <a:lnTo>
                        <a:pt x="198" y="721"/>
                      </a:lnTo>
                      <a:lnTo>
                        <a:pt x="198" y="746"/>
                      </a:lnTo>
                      <a:lnTo>
                        <a:pt x="173" y="746"/>
                      </a:lnTo>
                      <a:lnTo>
                        <a:pt x="148" y="771"/>
                      </a:lnTo>
                      <a:lnTo>
                        <a:pt x="123" y="771"/>
                      </a:lnTo>
                      <a:lnTo>
                        <a:pt x="99" y="821"/>
                      </a:lnTo>
                      <a:lnTo>
                        <a:pt x="74" y="821"/>
                      </a:lnTo>
                      <a:lnTo>
                        <a:pt x="74" y="846"/>
                      </a:lnTo>
                      <a:lnTo>
                        <a:pt x="49" y="895"/>
                      </a:lnTo>
                      <a:lnTo>
                        <a:pt x="24" y="920"/>
                      </a:lnTo>
                      <a:lnTo>
                        <a:pt x="0" y="945"/>
                      </a:lnTo>
                      <a:lnTo>
                        <a:pt x="0" y="970"/>
                      </a:lnTo>
                      <a:lnTo>
                        <a:pt x="24" y="1020"/>
                      </a:lnTo>
                      <a:lnTo>
                        <a:pt x="74" y="995"/>
                      </a:lnTo>
                      <a:lnTo>
                        <a:pt x="74" y="970"/>
                      </a:lnTo>
                      <a:lnTo>
                        <a:pt x="99" y="970"/>
                      </a:lnTo>
                      <a:lnTo>
                        <a:pt x="148" y="945"/>
                      </a:lnTo>
                      <a:lnTo>
                        <a:pt x="198" y="970"/>
                      </a:lnTo>
                      <a:lnTo>
                        <a:pt x="198" y="945"/>
                      </a:lnTo>
                      <a:lnTo>
                        <a:pt x="222" y="970"/>
                      </a:lnTo>
                      <a:lnTo>
                        <a:pt x="222" y="970"/>
                      </a:lnTo>
                      <a:lnTo>
                        <a:pt x="272" y="995"/>
                      </a:lnTo>
                      <a:lnTo>
                        <a:pt x="247" y="1045"/>
                      </a:lnTo>
                      <a:lnTo>
                        <a:pt x="272" y="1070"/>
                      </a:lnTo>
                      <a:lnTo>
                        <a:pt x="297" y="1094"/>
                      </a:lnTo>
                      <a:lnTo>
                        <a:pt x="321" y="1020"/>
                      </a:lnTo>
                      <a:lnTo>
                        <a:pt x="346" y="995"/>
                      </a:lnTo>
                      <a:lnTo>
                        <a:pt x="371" y="1020"/>
                      </a:lnTo>
                      <a:lnTo>
                        <a:pt x="396" y="1070"/>
                      </a:lnTo>
                      <a:lnTo>
                        <a:pt x="421" y="1045"/>
                      </a:lnTo>
                      <a:lnTo>
                        <a:pt x="421" y="1020"/>
                      </a:lnTo>
                      <a:lnTo>
                        <a:pt x="470" y="1020"/>
                      </a:lnTo>
                      <a:lnTo>
                        <a:pt x="495" y="1020"/>
                      </a:lnTo>
                      <a:lnTo>
                        <a:pt x="520" y="1045"/>
                      </a:lnTo>
                      <a:lnTo>
                        <a:pt x="544" y="1045"/>
                      </a:lnTo>
                      <a:lnTo>
                        <a:pt x="569" y="1094"/>
                      </a:lnTo>
                      <a:lnTo>
                        <a:pt x="569" y="1119"/>
                      </a:lnTo>
                      <a:lnTo>
                        <a:pt x="594" y="1169"/>
                      </a:lnTo>
                      <a:lnTo>
                        <a:pt x="619" y="1194"/>
                      </a:lnTo>
                      <a:lnTo>
                        <a:pt x="643" y="1169"/>
                      </a:lnTo>
                      <a:lnTo>
                        <a:pt x="668" y="1119"/>
                      </a:lnTo>
                      <a:lnTo>
                        <a:pt x="643" y="1070"/>
                      </a:lnTo>
                      <a:lnTo>
                        <a:pt x="619" y="1045"/>
                      </a:lnTo>
                      <a:lnTo>
                        <a:pt x="643" y="1020"/>
                      </a:lnTo>
                      <a:lnTo>
                        <a:pt x="643" y="945"/>
                      </a:lnTo>
                      <a:lnTo>
                        <a:pt x="668" y="945"/>
                      </a:lnTo>
                      <a:lnTo>
                        <a:pt x="718" y="920"/>
                      </a:lnTo>
                      <a:lnTo>
                        <a:pt x="742" y="920"/>
                      </a:lnTo>
                      <a:lnTo>
                        <a:pt x="742" y="895"/>
                      </a:lnTo>
                      <a:lnTo>
                        <a:pt x="767" y="895"/>
                      </a:lnTo>
                      <a:lnTo>
                        <a:pt x="792" y="895"/>
                      </a:lnTo>
                      <a:lnTo>
                        <a:pt x="817" y="870"/>
                      </a:lnTo>
                      <a:lnTo>
                        <a:pt x="842" y="870"/>
                      </a:lnTo>
                      <a:lnTo>
                        <a:pt x="866" y="870"/>
                      </a:lnTo>
                      <a:lnTo>
                        <a:pt x="916" y="870"/>
                      </a:lnTo>
                      <a:lnTo>
                        <a:pt x="916" y="895"/>
                      </a:lnTo>
                      <a:lnTo>
                        <a:pt x="941" y="945"/>
                      </a:lnTo>
                      <a:lnTo>
                        <a:pt x="965" y="945"/>
                      </a:lnTo>
                      <a:lnTo>
                        <a:pt x="965" y="920"/>
                      </a:lnTo>
                      <a:lnTo>
                        <a:pt x="990" y="920"/>
                      </a:lnTo>
                      <a:lnTo>
                        <a:pt x="1015" y="895"/>
                      </a:lnTo>
                      <a:lnTo>
                        <a:pt x="1015" y="895"/>
                      </a:lnTo>
                      <a:lnTo>
                        <a:pt x="1064" y="895"/>
                      </a:lnTo>
                      <a:lnTo>
                        <a:pt x="1040" y="870"/>
                      </a:lnTo>
                      <a:lnTo>
                        <a:pt x="1064" y="870"/>
                      </a:lnTo>
                      <a:lnTo>
                        <a:pt x="1089" y="870"/>
                      </a:lnTo>
                      <a:lnTo>
                        <a:pt x="1163" y="870"/>
                      </a:lnTo>
                      <a:lnTo>
                        <a:pt x="1238" y="895"/>
                      </a:lnTo>
                      <a:lnTo>
                        <a:pt x="1238" y="846"/>
                      </a:lnTo>
                      <a:lnTo>
                        <a:pt x="1213" y="846"/>
                      </a:lnTo>
                      <a:lnTo>
                        <a:pt x="1213" y="796"/>
                      </a:lnTo>
                      <a:lnTo>
                        <a:pt x="1238" y="771"/>
                      </a:lnTo>
                      <a:lnTo>
                        <a:pt x="1238" y="746"/>
                      </a:lnTo>
                      <a:lnTo>
                        <a:pt x="1238" y="721"/>
                      </a:lnTo>
                      <a:lnTo>
                        <a:pt x="1238" y="671"/>
                      </a:lnTo>
                      <a:lnTo>
                        <a:pt x="1263" y="647"/>
                      </a:lnTo>
                      <a:lnTo>
                        <a:pt x="1287" y="671"/>
                      </a:lnTo>
                      <a:lnTo>
                        <a:pt x="1287" y="622"/>
                      </a:lnTo>
                      <a:lnTo>
                        <a:pt x="1312" y="597"/>
                      </a:lnTo>
                      <a:lnTo>
                        <a:pt x="1287" y="572"/>
                      </a:lnTo>
                      <a:lnTo>
                        <a:pt x="1263" y="572"/>
                      </a:lnTo>
                      <a:lnTo>
                        <a:pt x="1312" y="522"/>
                      </a:lnTo>
                      <a:lnTo>
                        <a:pt x="1238" y="447"/>
                      </a:lnTo>
                      <a:lnTo>
                        <a:pt x="1213" y="447"/>
                      </a:lnTo>
                      <a:lnTo>
                        <a:pt x="1188" y="423"/>
                      </a:lnTo>
                      <a:lnTo>
                        <a:pt x="1114" y="423"/>
                      </a:lnTo>
                      <a:lnTo>
                        <a:pt x="1064" y="423"/>
                      </a:lnTo>
                      <a:lnTo>
                        <a:pt x="1040" y="373"/>
                      </a:lnTo>
                      <a:lnTo>
                        <a:pt x="1015" y="298"/>
                      </a:lnTo>
                      <a:lnTo>
                        <a:pt x="1015" y="273"/>
                      </a:lnTo>
                      <a:lnTo>
                        <a:pt x="990" y="248"/>
                      </a:lnTo>
                      <a:lnTo>
                        <a:pt x="990" y="199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96" name="Freeform 49">
                  <a:extLst>
                    <a:ext uri="{FF2B5EF4-FFF2-40B4-BE49-F238E27FC236}">
                      <a16:creationId xmlns:a16="http://schemas.microsoft.com/office/drawing/2014/main" id="{1EFE7271-D1D0-4AC6-BE78-5237BE81EE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3624" y="5144483"/>
                  <a:ext cx="420990" cy="262777"/>
                </a:xfrm>
                <a:custGeom>
                  <a:avLst/>
                  <a:gdLst/>
                  <a:ahLst/>
                  <a:cxnLst>
                    <a:cxn ang="0">
                      <a:pos x="891" y="50"/>
                    </a:cxn>
                    <a:cxn ang="0">
                      <a:pos x="866" y="75"/>
                    </a:cxn>
                    <a:cxn ang="0">
                      <a:pos x="817" y="25"/>
                    </a:cxn>
                    <a:cxn ang="0">
                      <a:pos x="767" y="0"/>
                    </a:cxn>
                    <a:cxn ang="0">
                      <a:pos x="718" y="0"/>
                    </a:cxn>
                    <a:cxn ang="0">
                      <a:pos x="668" y="25"/>
                    </a:cxn>
                    <a:cxn ang="0">
                      <a:pos x="643" y="50"/>
                    </a:cxn>
                    <a:cxn ang="0">
                      <a:pos x="569" y="75"/>
                    </a:cxn>
                    <a:cxn ang="0">
                      <a:pos x="544" y="150"/>
                    </a:cxn>
                    <a:cxn ang="0">
                      <a:pos x="544" y="200"/>
                    </a:cxn>
                    <a:cxn ang="0">
                      <a:pos x="544" y="299"/>
                    </a:cxn>
                    <a:cxn ang="0">
                      <a:pos x="495" y="299"/>
                    </a:cxn>
                    <a:cxn ang="0">
                      <a:pos x="470" y="224"/>
                    </a:cxn>
                    <a:cxn ang="0">
                      <a:pos x="421" y="175"/>
                    </a:cxn>
                    <a:cxn ang="0">
                      <a:pos x="371" y="150"/>
                    </a:cxn>
                    <a:cxn ang="0">
                      <a:pos x="322" y="175"/>
                    </a:cxn>
                    <a:cxn ang="0">
                      <a:pos x="272" y="150"/>
                    </a:cxn>
                    <a:cxn ang="0">
                      <a:pos x="222" y="150"/>
                    </a:cxn>
                    <a:cxn ang="0">
                      <a:pos x="198" y="224"/>
                    </a:cxn>
                    <a:cxn ang="0">
                      <a:pos x="173" y="274"/>
                    </a:cxn>
                    <a:cxn ang="0">
                      <a:pos x="123" y="299"/>
                    </a:cxn>
                    <a:cxn ang="0">
                      <a:pos x="99" y="299"/>
                    </a:cxn>
                    <a:cxn ang="0">
                      <a:pos x="24" y="324"/>
                    </a:cxn>
                    <a:cxn ang="0">
                      <a:pos x="24" y="399"/>
                    </a:cxn>
                    <a:cxn ang="0">
                      <a:pos x="24" y="523"/>
                    </a:cxn>
                    <a:cxn ang="0">
                      <a:pos x="49" y="573"/>
                    </a:cxn>
                    <a:cxn ang="0">
                      <a:pos x="74" y="647"/>
                    </a:cxn>
                    <a:cxn ang="0">
                      <a:pos x="74" y="697"/>
                    </a:cxn>
                    <a:cxn ang="0">
                      <a:pos x="99" y="747"/>
                    </a:cxn>
                    <a:cxn ang="0">
                      <a:pos x="198" y="747"/>
                    </a:cxn>
                    <a:cxn ang="0">
                      <a:pos x="297" y="722"/>
                    </a:cxn>
                    <a:cxn ang="0">
                      <a:pos x="371" y="697"/>
                    </a:cxn>
                    <a:cxn ang="0">
                      <a:pos x="396" y="647"/>
                    </a:cxn>
                    <a:cxn ang="0">
                      <a:pos x="421" y="672"/>
                    </a:cxn>
                    <a:cxn ang="0">
                      <a:pos x="495" y="672"/>
                    </a:cxn>
                    <a:cxn ang="0">
                      <a:pos x="619" y="722"/>
                    </a:cxn>
                    <a:cxn ang="0">
                      <a:pos x="693" y="772"/>
                    </a:cxn>
                    <a:cxn ang="0">
                      <a:pos x="767" y="797"/>
                    </a:cxn>
                    <a:cxn ang="0">
                      <a:pos x="842" y="797"/>
                    </a:cxn>
                    <a:cxn ang="0">
                      <a:pos x="891" y="722"/>
                    </a:cxn>
                    <a:cxn ang="0">
                      <a:pos x="941" y="747"/>
                    </a:cxn>
                    <a:cxn ang="0">
                      <a:pos x="965" y="722"/>
                    </a:cxn>
                    <a:cxn ang="0">
                      <a:pos x="1015" y="722"/>
                    </a:cxn>
                    <a:cxn ang="0">
                      <a:pos x="1040" y="647"/>
                    </a:cxn>
                    <a:cxn ang="0">
                      <a:pos x="1064" y="598"/>
                    </a:cxn>
                    <a:cxn ang="0">
                      <a:pos x="1089" y="523"/>
                    </a:cxn>
                    <a:cxn ang="0">
                      <a:pos x="1064" y="423"/>
                    </a:cxn>
                    <a:cxn ang="0">
                      <a:pos x="1164" y="399"/>
                    </a:cxn>
                    <a:cxn ang="0">
                      <a:pos x="1139" y="324"/>
                    </a:cxn>
                    <a:cxn ang="0">
                      <a:pos x="1164" y="274"/>
                    </a:cxn>
                    <a:cxn ang="0">
                      <a:pos x="1238" y="299"/>
                    </a:cxn>
                    <a:cxn ang="0">
                      <a:pos x="1312" y="249"/>
                    </a:cxn>
                    <a:cxn ang="0">
                      <a:pos x="1263" y="150"/>
                    </a:cxn>
                    <a:cxn ang="0">
                      <a:pos x="1188" y="100"/>
                    </a:cxn>
                    <a:cxn ang="0">
                      <a:pos x="1164" y="50"/>
                    </a:cxn>
                    <a:cxn ang="0">
                      <a:pos x="1064" y="0"/>
                    </a:cxn>
                    <a:cxn ang="0">
                      <a:pos x="965" y="0"/>
                    </a:cxn>
                    <a:cxn ang="0">
                      <a:pos x="965" y="25"/>
                    </a:cxn>
                    <a:cxn ang="0">
                      <a:pos x="916" y="25"/>
                    </a:cxn>
                  </a:cxnLst>
                  <a:rect l="0" t="0" r="r" b="b"/>
                  <a:pathLst>
                    <a:path w="1312" h="822">
                      <a:moveTo>
                        <a:pt x="916" y="25"/>
                      </a:moveTo>
                      <a:lnTo>
                        <a:pt x="891" y="50"/>
                      </a:lnTo>
                      <a:lnTo>
                        <a:pt x="866" y="50"/>
                      </a:lnTo>
                      <a:lnTo>
                        <a:pt x="866" y="75"/>
                      </a:lnTo>
                      <a:lnTo>
                        <a:pt x="842" y="75"/>
                      </a:lnTo>
                      <a:lnTo>
                        <a:pt x="817" y="25"/>
                      </a:lnTo>
                      <a:lnTo>
                        <a:pt x="817" y="0"/>
                      </a:lnTo>
                      <a:lnTo>
                        <a:pt x="767" y="0"/>
                      </a:lnTo>
                      <a:lnTo>
                        <a:pt x="743" y="0"/>
                      </a:lnTo>
                      <a:lnTo>
                        <a:pt x="718" y="0"/>
                      </a:lnTo>
                      <a:lnTo>
                        <a:pt x="693" y="25"/>
                      </a:lnTo>
                      <a:lnTo>
                        <a:pt x="668" y="25"/>
                      </a:lnTo>
                      <a:lnTo>
                        <a:pt x="643" y="25"/>
                      </a:lnTo>
                      <a:lnTo>
                        <a:pt x="643" y="50"/>
                      </a:lnTo>
                      <a:lnTo>
                        <a:pt x="619" y="50"/>
                      </a:lnTo>
                      <a:lnTo>
                        <a:pt x="569" y="75"/>
                      </a:lnTo>
                      <a:lnTo>
                        <a:pt x="544" y="75"/>
                      </a:lnTo>
                      <a:lnTo>
                        <a:pt x="544" y="150"/>
                      </a:lnTo>
                      <a:lnTo>
                        <a:pt x="520" y="175"/>
                      </a:lnTo>
                      <a:lnTo>
                        <a:pt x="544" y="200"/>
                      </a:lnTo>
                      <a:lnTo>
                        <a:pt x="569" y="249"/>
                      </a:lnTo>
                      <a:lnTo>
                        <a:pt x="544" y="299"/>
                      </a:lnTo>
                      <a:lnTo>
                        <a:pt x="520" y="324"/>
                      </a:lnTo>
                      <a:lnTo>
                        <a:pt x="495" y="299"/>
                      </a:lnTo>
                      <a:lnTo>
                        <a:pt x="470" y="249"/>
                      </a:lnTo>
                      <a:lnTo>
                        <a:pt x="470" y="224"/>
                      </a:lnTo>
                      <a:lnTo>
                        <a:pt x="445" y="175"/>
                      </a:lnTo>
                      <a:lnTo>
                        <a:pt x="421" y="175"/>
                      </a:lnTo>
                      <a:lnTo>
                        <a:pt x="396" y="150"/>
                      </a:lnTo>
                      <a:lnTo>
                        <a:pt x="371" y="150"/>
                      </a:lnTo>
                      <a:lnTo>
                        <a:pt x="322" y="150"/>
                      </a:lnTo>
                      <a:lnTo>
                        <a:pt x="322" y="175"/>
                      </a:lnTo>
                      <a:lnTo>
                        <a:pt x="297" y="200"/>
                      </a:lnTo>
                      <a:lnTo>
                        <a:pt x="272" y="150"/>
                      </a:lnTo>
                      <a:lnTo>
                        <a:pt x="247" y="125"/>
                      </a:lnTo>
                      <a:lnTo>
                        <a:pt x="222" y="150"/>
                      </a:lnTo>
                      <a:lnTo>
                        <a:pt x="198" y="224"/>
                      </a:lnTo>
                      <a:lnTo>
                        <a:pt x="198" y="224"/>
                      </a:lnTo>
                      <a:lnTo>
                        <a:pt x="198" y="299"/>
                      </a:lnTo>
                      <a:lnTo>
                        <a:pt x="173" y="274"/>
                      </a:lnTo>
                      <a:lnTo>
                        <a:pt x="173" y="299"/>
                      </a:lnTo>
                      <a:lnTo>
                        <a:pt x="123" y="299"/>
                      </a:lnTo>
                      <a:lnTo>
                        <a:pt x="99" y="324"/>
                      </a:lnTo>
                      <a:lnTo>
                        <a:pt x="99" y="299"/>
                      </a:lnTo>
                      <a:lnTo>
                        <a:pt x="49" y="324"/>
                      </a:lnTo>
                      <a:lnTo>
                        <a:pt x="24" y="324"/>
                      </a:lnTo>
                      <a:lnTo>
                        <a:pt x="0" y="349"/>
                      </a:lnTo>
                      <a:lnTo>
                        <a:pt x="24" y="399"/>
                      </a:lnTo>
                      <a:lnTo>
                        <a:pt x="24" y="473"/>
                      </a:lnTo>
                      <a:lnTo>
                        <a:pt x="24" y="523"/>
                      </a:lnTo>
                      <a:lnTo>
                        <a:pt x="49" y="548"/>
                      </a:lnTo>
                      <a:lnTo>
                        <a:pt x="49" y="573"/>
                      </a:lnTo>
                      <a:lnTo>
                        <a:pt x="74" y="598"/>
                      </a:lnTo>
                      <a:lnTo>
                        <a:pt x="74" y="647"/>
                      </a:lnTo>
                      <a:lnTo>
                        <a:pt x="74" y="697"/>
                      </a:lnTo>
                      <a:lnTo>
                        <a:pt x="74" y="697"/>
                      </a:lnTo>
                      <a:lnTo>
                        <a:pt x="74" y="722"/>
                      </a:lnTo>
                      <a:lnTo>
                        <a:pt x="99" y="747"/>
                      </a:lnTo>
                      <a:lnTo>
                        <a:pt x="123" y="747"/>
                      </a:lnTo>
                      <a:lnTo>
                        <a:pt x="198" y="747"/>
                      </a:lnTo>
                      <a:lnTo>
                        <a:pt x="247" y="722"/>
                      </a:lnTo>
                      <a:lnTo>
                        <a:pt x="297" y="722"/>
                      </a:lnTo>
                      <a:lnTo>
                        <a:pt x="322" y="697"/>
                      </a:lnTo>
                      <a:lnTo>
                        <a:pt x="371" y="697"/>
                      </a:lnTo>
                      <a:lnTo>
                        <a:pt x="371" y="672"/>
                      </a:lnTo>
                      <a:lnTo>
                        <a:pt x="396" y="647"/>
                      </a:lnTo>
                      <a:lnTo>
                        <a:pt x="421" y="647"/>
                      </a:lnTo>
                      <a:lnTo>
                        <a:pt x="421" y="672"/>
                      </a:lnTo>
                      <a:lnTo>
                        <a:pt x="470" y="672"/>
                      </a:lnTo>
                      <a:lnTo>
                        <a:pt x="495" y="672"/>
                      </a:lnTo>
                      <a:lnTo>
                        <a:pt x="569" y="697"/>
                      </a:lnTo>
                      <a:lnTo>
                        <a:pt x="619" y="722"/>
                      </a:lnTo>
                      <a:lnTo>
                        <a:pt x="668" y="722"/>
                      </a:lnTo>
                      <a:lnTo>
                        <a:pt x="693" y="772"/>
                      </a:lnTo>
                      <a:lnTo>
                        <a:pt x="718" y="772"/>
                      </a:lnTo>
                      <a:lnTo>
                        <a:pt x="767" y="797"/>
                      </a:lnTo>
                      <a:lnTo>
                        <a:pt x="817" y="822"/>
                      </a:lnTo>
                      <a:lnTo>
                        <a:pt x="842" y="797"/>
                      </a:lnTo>
                      <a:lnTo>
                        <a:pt x="866" y="747"/>
                      </a:lnTo>
                      <a:lnTo>
                        <a:pt x="891" y="722"/>
                      </a:lnTo>
                      <a:lnTo>
                        <a:pt x="941" y="722"/>
                      </a:lnTo>
                      <a:lnTo>
                        <a:pt x="941" y="747"/>
                      </a:lnTo>
                      <a:lnTo>
                        <a:pt x="965" y="747"/>
                      </a:lnTo>
                      <a:lnTo>
                        <a:pt x="965" y="722"/>
                      </a:lnTo>
                      <a:lnTo>
                        <a:pt x="990" y="697"/>
                      </a:lnTo>
                      <a:lnTo>
                        <a:pt x="1015" y="722"/>
                      </a:lnTo>
                      <a:lnTo>
                        <a:pt x="1040" y="697"/>
                      </a:lnTo>
                      <a:lnTo>
                        <a:pt x="1040" y="647"/>
                      </a:lnTo>
                      <a:lnTo>
                        <a:pt x="1064" y="623"/>
                      </a:lnTo>
                      <a:lnTo>
                        <a:pt x="1064" y="598"/>
                      </a:lnTo>
                      <a:lnTo>
                        <a:pt x="1089" y="548"/>
                      </a:lnTo>
                      <a:lnTo>
                        <a:pt x="1089" y="523"/>
                      </a:lnTo>
                      <a:lnTo>
                        <a:pt x="1089" y="473"/>
                      </a:lnTo>
                      <a:lnTo>
                        <a:pt x="1064" y="423"/>
                      </a:lnTo>
                      <a:lnTo>
                        <a:pt x="1089" y="399"/>
                      </a:lnTo>
                      <a:lnTo>
                        <a:pt x="1164" y="399"/>
                      </a:lnTo>
                      <a:lnTo>
                        <a:pt x="1164" y="374"/>
                      </a:lnTo>
                      <a:lnTo>
                        <a:pt x="1139" y="324"/>
                      </a:lnTo>
                      <a:lnTo>
                        <a:pt x="1139" y="299"/>
                      </a:lnTo>
                      <a:lnTo>
                        <a:pt x="1164" y="274"/>
                      </a:lnTo>
                      <a:lnTo>
                        <a:pt x="1213" y="299"/>
                      </a:lnTo>
                      <a:lnTo>
                        <a:pt x="1238" y="299"/>
                      </a:lnTo>
                      <a:lnTo>
                        <a:pt x="1287" y="299"/>
                      </a:lnTo>
                      <a:lnTo>
                        <a:pt x="1312" y="249"/>
                      </a:lnTo>
                      <a:lnTo>
                        <a:pt x="1287" y="200"/>
                      </a:lnTo>
                      <a:lnTo>
                        <a:pt x="1263" y="150"/>
                      </a:lnTo>
                      <a:lnTo>
                        <a:pt x="1213" y="125"/>
                      </a:lnTo>
                      <a:lnTo>
                        <a:pt x="1188" y="100"/>
                      </a:lnTo>
                      <a:lnTo>
                        <a:pt x="1139" y="75"/>
                      </a:lnTo>
                      <a:lnTo>
                        <a:pt x="1164" y="50"/>
                      </a:lnTo>
                      <a:lnTo>
                        <a:pt x="1139" y="25"/>
                      </a:lnTo>
                      <a:lnTo>
                        <a:pt x="1064" y="0"/>
                      </a:lnTo>
                      <a:lnTo>
                        <a:pt x="990" y="0"/>
                      </a:lnTo>
                      <a:lnTo>
                        <a:pt x="965" y="0"/>
                      </a:lnTo>
                      <a:lnTo>
                        <a:pt x="941" y="0"/>
                      </a:lnTo>
                      <a:lnTo>
                        <a:pt x="965" y="25"/>
                      </a:lnTo>
                      <a:lnTo>
                        <a:pt x="916" y="25"/>
                      </a:lnTo>
                      <a:lnTo>
                        <a:pt x="916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97" name="Freeform 50">
                  <a:extLst>
                    <a:ext uri="{FF2B5EF4-FFF2-40B4-BE49-F238E27FC236}">
                      <a16:creationId xmlns:a16="http://schemas.microsoft.com/office/drawing/2014/main" id="{CA23E666-4E63-46E6-A7C2-9DD00237F5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02579" y="4866398"/>
                  <a:ext cx="231031" cy="556169"/>
                </a:xfrm>
                <a:custGeom>
                  <a:avLst/>
                  <a:gdLst/>
                  <a:ahLst/>
                  <a:cxnLst>
                    <a:cxn ang="0">
                      <a:pos x="272" y="1119"/>
                    </a:cxn>
                    <a:cxn ang="0">
                      <a:pos x="173" y="1169"/>
                    </a:cxn>
                    <a:cxn ang="0">
                      <a:pos x="99" y="1194"/>
                    </a:cxn>
                    <a:cxn ang="0">
                      <a:pos x="49" y="1269"/>
                    </a:cxn>
                    <a:cxn ang="0">
                      <a:pos x="49" y="1393"/>
                    </a:cxn>
                    <a:cxn ang="0">
                      <a:pos x="24" y="1493"/>
                    </a:cxn>
                    <a:cxn ang="0">
                      <a:pos x="49" y="1567"/>
                    </a:cxn>
                    <a:cxn ang="0">
                      <a:pos x="124" y="1542"/>
                    </a:cxn>
                    <a:cxn ang="0">
                      <a:pos x="173" y="1617"/>
                    </a:cxn>
                    <a:cxn ang="0">
                      <a:pos x="247" y="1692"/>
                    </a:cxn>
                    <a:cxn ang="0">
                      <a:pos x="346" y="1741"/>
                    </a:cxn>
                    <a:cxn ang="0">
                      <a:pos x="421" y="1592"/>
                    </a:cxn>
                    <a:cxn ang="0">
                      <a:pos x="470" y="1517"/>
                    </a:cxn>
                    <a:cxn ang="0">
                      <a:pos x="495" y="1393"/>
                    </a:cxn>
                    <a:cxn ang="0">
                      <a:pos x="569" y="1318"/>
                    </a:cxn>
                    <a:cxn ang="0">
                      <a:pos x="569" y="1269"/>
                    </a:cxn>
                    <a:cxn ang="0">
                      <a:pos x="569" y="1094"/>
                    </a:cxn>
                    <a:cxn ang="0">
                      <a:pos x="594" y="970"/>
                    </a:cxn>
                    <a:cxn ang="0">
                      <a:pos x="594" y="821"/>
                    </a:cxn>
                    <a:cxn ang="0">
                      <a:pos x="668" y="721"/>
                    </a:cxn>
                    <a:cxn ang="0">
                      <a:pos x="693" y="597"/>
                    </a:cxn>
                    <a:cxn ang="0">
                      <a:pos x="693" y="522"/>
                    </a:cxn>
                    <a:cxn ang="0">
                      <a:pos x="644" y="472"/>
                    </a:cxn>
                    <a:cxn ang="0">
                      <a:pos x="693" y="373"/>
                    </a:cxn>
                    <a:cxn ang="0">
                      <a:pos x="644" y="248"/>
                    </a:cxn>
                    <a:cxn ang="0">
                      <a:pos x="718" y="224"/>
                    </a:cxn>
                    <a:cxn ang="0">
                      <a:pos x="644" y="149"/>
                    </a:cxn>
                    <a:cxn ang="0">
                      <a:pos x="569" y="74"/>
                    </a:cxn>
                    <a:cxn ang="0">
                      <a:pos x="470" y="0"/>
                    </a:cxn>
                    <a:cxn ang="0">
                      <a:pos x="421" y="74"/>
                    </a:cxn>
                    <a:cxn ang="0">
                      <a:pos x="346" y="49"/>
                    </a:cxn>
                    <a:cxn ang="0">
                      <a:pos x="346" y="199"/>
                    </a:cxn>
                    <a:cxn ang="0">
                      <a:pos x="297" y="323"/>
                    </a:cxn>
                    <a:cxn ang="0">
                      <a:pos x="223" y="298"/>
                    </a:cxn>
                    <a:cxn ang="0">
                      <a:pos x="148" y="298"/>
                    </a:cxn>
                    <a:cxn ang="0">
                      <a:pos x="74" y="373"/>
                    </a:cxn>
                    <a:cxn ang="0">
                      <a:pos x="74" y="447"/>
                    </a:cxn>
                    <a:cxn ang="0">
                      <a:pos x="124" y="572"/>
                    </a:cxn>
                    <a:cxn ang="0">
                      <a:pos x="148" y="622"/>
                    </a:cxn>
                    <a:cxn ang="0">
                      <a:pos x="99" y="671"/>
                    </a:cxn>
                    <a:cxn ang="0">
                      <a:pos x="99" y="771"/>
                    </a:cxn>
                    <a:cxn ang="0">
                      <a:pos x="99" y="846"/>
                    </a:cxn>
                    <a:cxn ang="0">
                      <a:pos x="99" y="945"/>
                    </a:cxn>
                    <a:cxn ang="0">
                      <a:pos x="223" y="1020"/>
                    </a:cxn>
                  </a:cxnLst>
                  <a:rect l="0" t="0" r="r" b="b"/>
                  <a:pathLst>
                    <a:path w="718" h="1741">
                      <a:moveTo>
                        <a:pt x="223" y="1020"/>
                      </a:moveTo>
                      <a:lnTo>
                        <a:pt x="247" y="1070"/>
                      </a:lnTo>
                      <a:lnTo>
                        <a:pt x="272" y="1119"/>
                      </a:lnTo>
                      <a:lnTo>
                        <a:pt x="247" y="1169"/>
                      </a:lnTo>
                      <a:lnTo>
                        <a:pt x="198" y="1169"/>
                      </a:lnTo>
                      <a:lnTo>
                        <a:pt x="173" y="1169"/>
                      </a:lnTo>
                      <a:lnTo>
                        <a:pt x="124" y="1144"/>
                      </a:lnTo>
                      <a:lnTo>
                        <a:pt x="99" y="1169"/>
                      </a:lnTo>
                      <a:lnTo>
                        <a:pt x="99" y="1194"/>
                      </a:lnTo>
                      <a:lnTo>
                        <a:pt x="124" y="1244"/>
                      </a:lnTo>
                      <a:lnTo>
                        <a:pt x="124" y="1269"/>
                      </a:lnTo>
                      <a:lnTo>
                        <a:pt x="49" y="1269"/>
                      </a:lnTo>
                      <a:lnTo>
                        <a:pt x="24" y="1293"/>
                      </a:lnTo>
                      <a:lnTo>
                        <a:pt x="49" y="1343"/>
                      </a:lnTo>
                      <a:lnTo>
                        <a:pt x="49" y="1393"/>
                      </a:lnTo>
                      <a:lnTo>
                        <a:pt x="49" y="1418"/>
                      </a:lnTo>
                      <a:lnTo>
                        <a:pt x="24" y="1468"/>
                      </a:lnTo>
                      <a:lnTo>
                        <a:pt x="24" y="1493"/>
                      </a:lnTo>
                      <a:lnTo>
                        <a:pt x="0" y="1517"/>
                      </a:lnTo>
                      <a:lnTo>
                        <a:pt x="0" y="1567"/>
                      </a:lnTo>
                      <a:lnTo>
                        <a:pt x="49" y="1567"/>
                      </a:lnTo>
                      <a:lnTo>
                        <a:pt x="74" y="1567"/>
                      </a:lnTo>
                      <a:lnTo>
                        <a:pt x="74" y="1542"/>
                      </a:lnTo>
                      <a:lnTo>
                        <a:pt x="124" y="1542"/>
                      </a:lnTo>
                      <a:lnTo>
                        <a:pt x="148" y="1592"/>
                      </a:lnTo>
                      <a:lnTo>
                        <a:pt x="173" y="1592"/>
                      </a:lnTo>
                      <a:lnTo>
                        <a:pt x="173" y="1617"/>
                      </a:lnTo>
                      <a:lnTo>
                        <a:pt x="173" y="1642"/>
                      </a:lnTo>
                      <a:lnTo>
                        <a:pt x="198" y="1642"/>
                      </a:lnTo>
                      <a:lnTo>
                        <a:pt x="247" y="1692"/>
                      </a:lnTo>
                      <a:lnTo>
                        <a:pt x="272" y="1716"/>
                      </a:lnTo>
                      <a:lnTo>
                        <a:pt x="322" y="1716"/>
                      </a:lnTo>
                      <a:lnTo>
                        <a:pt x="346" y="1741"/>
                      </a:lnTo>
                      <a:lnTo>
                        <a:pt x="371" y="1716"/>
                      </a:lnTo>
                      <a:lnTo>
                        <a:pt x="396" y="1642"/>
                      </a:lnTo>
                      <a:lnTo>
                        <a:pt x="421" y="1592"/>
                      </a:lnTo>
                      <a:lnTo>
                        <a:pt x="445" y="1567"/>
                      </a:lnTo>
                      <a:lnTo>
                        <a:pt x="445" y="1517"/>
                      </a:lnTo>
                      <a:lnTo>
                        <a:pt x="470" y="1517"/>
                      </a:lnTo>
                      <a:lnTo>
                        <a:pt x="470" y="1468"/>
                      </a:lnTo>
                      <a:lnTo>
                        <a:pt x="470" y="1443"/>
                      </a:lnTo>
                      <a:lnTo>
                        <a:pt x="495" y="1393"/>
                      </a:lnTo>
                      <a:lnTo>
                        <a:pt x="520" y="1393"/>
                      </a:lnTo>
                      <a:lnTo>
                        <a:pt x="544" y="1293"/>
                      </a:lnTo>
                      <a:lnTo>
                        <a:pt x="569" y="1318"/>
                      </a:lnTo>
                      <a:lnTo>
                        <a:pt x="594" y="1293"/>
                      </a:lnTo>
                      <a:lnTo>
                        <a:pt x="569" y="1269"/>
                      </a:lnTo>
                      <a:lnTo>
                        <a:pt x="569" y="1269"/>
                      </a:lnTo>
                      <a:lnTo>
                        <a:pt x="569" y="1194"/>
                      </a:lnTo>
                      <a:lnTo>
                        <a:pt x="594" y="1144"/>
                      </a:lnTo>
                      <a:lnTo>
                        <a:pt x="569" y="1094"/>
                      </a:lnTo>
                      <a:lnTo>
                        <a:pt x="594" y="1045"/>
                      </a:lnTo>
                      <a:lnTo>
                        <a:pt x="644" y="970"/>
                      </a:lnTo>
                      <a:lnTo>
                        <a:pt x="594" y="970"/>
                      </a:lnTo>
                      <a:lnTo>
                        <a:pt x="594" y="895"/>
                      </a:lnTo>
                      <a:lnTo>
                        <a:pt x="594" y="870"/>
                      </a:lnTo>
                      <a:lnTo>
                        <a:pt x="594" y="821"/>
                      </a:lnTo>
                      <a:lnTo>
                        <a:pt x="619" y="796"/>
                      </a:lnTo>
                      <a:lnTo>
                        <a:pt x="619" y="746"/>
                      </a:lnTo>
                      <a:lnTo>
                        <a:pt x="668" y="721"/>
                      </a:lnTo>
                      <a:lnTo>
                        <a:pt x="668" y="671"/>
                      </a:lnTo>
                      <a:lnTo>
                        <a:pt x="693" y="622"/>
                      </a:lnTo>
                      <a:lnTo>
                        <a:pt x="693" y="597"/>
                      </a:lnTo>
                      <a:lnTo>
                        <a:pt x="644" y="547"/>
                      </a:lnTo>
                      <a:lnTo>
                        <a:pt x="693" y="522"/>
                      </a:lnTo>
                      <a:lnTo>
                        <a:pt x="693" y="522"/>
                      </a:lnTo>
                      <a:lnTo>
                        <a:pt x="693" y="497"/>
                      </a:lnTo>
                      <a:lnTo>
                        <a:pt x="668" y="497"/>
                      </a:lnTo>
                      <a:lnTo>
                        <a:pt x="644" y="472"/>
                      </a:lnTo>
                      <a:lnTo>
                        <a:pt x="668" y="447"/>
                      </a:lnTo>
                      <a:lnTo>
                        <a:pt x="693" y="423"/>
                      </a:lnTo>
                      <a:lnTo>
                        <a:pt x="693" y="373"/>
                      </a:lnTo>
                      <a:lnTo>
                        <a:pt x="644" y="348"/>
                      </a:lnTo>
                      <a:lnTo>
                        <a:pt x="619" y="273"/>
                      </a:lnTo>
                      <a:lnTo>
                        <a:pt x="644" y="248"/>
                      </a:lnTo>
                      <a:lnTo>
                        <a:pt x="693" y="248"/>
                      </a:lnTo>
                      <a:lnTo>
                        <a:pt x="718" y="273"/>
                      </a:lnTo>
                      <a:lnTo>
                        <a:pt x="718" y="224"/>
                      </a:lnTo>
                      <a:lnTo>
                        <a:pt x="718" y="149"/>
                      </a:lnTo>
                      <a:lnTo>
                        <a:pt x="693" y="149"/>
                      </a:lnTo>
                      <a:lnTo>
                        <a:pt x="644" y="149"/>
                      </a:lnTo>
                      <a:lnTo>
                        <a:pt x="619" y="49"/>
                      </a:lnTo>
                      <a:lnTo>
                        <a:pt x="594" y="25"/>
                      </a:lnTo>
                      <a:lnTo>
                        <a:pt x="569" y="74"/>
                      </a:lnTo>
                      <a:lnTo>
                        <a:pt x="520" y="0"/>
                      </a:lnTo>
                      <a:lnTo>
                        <a:pt x="495" y="25"/>
                      </a:lnTo>
                      <a:lnTo>
                        <a:pt x="470" y="0"/>
                      </a:lnTo>
                      <a:lnTo>
                        <a:pt x="445" y="25"/>
                      </a:lnTo>
                      <a:lnTo>
                        <a:pt x="421" y="49"/>
                      </a:lnTo>
                      <a:lnTo>
                        <a:pt x="421" y="74"/>
                      </a:lnTo>
                      <a:lnTo>
                        <a:pt x="396" y="74"/>
                      </a:lnTo>
                      <a:lnTo>
                        <a:pt x="396" y="49"/>
                      </a:lnTo>
                      <a:lnTo>
                        <a:pt x="346" y="49"/>
                      </a:lnTo>
                      <a:lnTo>
                        <a:pt x="346" y="99"/>
                      </a:lnTo>
                      <a:lnTo>
                        <a:pt x="371" y="174"/>
                      </a:lnTo>
                      <a:lnTo>
                        <a:pt x="346" y="199"/>
                      </a:lnTo>
                      <a:lnTo>
                        <a:pt x="371" y="273"/>
                      </a:lnTo>
                      <a:lnTo>
                        <a:pt x="346" y="273"/>
                      </a:lnTo>
                      <a:lnTo>
                        <a:pt x="297" y="323"/>
                      </a:lnTo>
                      <a:lnTo>
                        <a:pt x="272" y="298"/>
                      </a:lnTo>
                      <a:lnTo>
                        <a:pt x="247" y="323"/>
                      </a:lnTo>
                      <a:lnTo>
                        <a:pt x="223" y="298"/>
                      </a:lnTo>
                      <a:lnTo>
                        <a:pt x="173" y="273"/>
                      </a:lnTo>
                      <a:lnTo>
                        <a:pt x="148" y="273"/>
                      </a:lnTo>
                      <a:lnTo>
                        <a:pt x="148" y="298"/>
                      </a:lnTo>
                      <a:lnTo>
                        <a:pt x="124" y="348"/>
                      </a:lnTo>
                      <a:lnTo>
                        <a:pt x="99" y="373"/>
                      </a:lnTo>
                      <a:lnTo>
                        <a:pt x="74" y="373"/>
                      </a:lnTo>
                      <a:lnTo>
                        <a:pt x="49" y="373"/>
                      </a:lnTo>
                      <a:lnTo>
                        <a:pt x="49" y="423"/>
                      </a:lnTo>
                      <a:lnTo>
                        <a:pt x="74" y="447"/>
                      </a:lnTo>
                      <a:lnTo>
                        <a:pt x="99" y="447"/>
                      </a:lnTo>
                      <a:lnTo>
                        <a:pt x="173" y="522"/>
                      </a:lnTo>
                      <a:lnTo>
                        <a:pt x="124" y="572"/>
                      </a:lnTo>
                      <a:lnTo>
                        <a:pt x="148" y="572"/>
                      </a:lnTo>
                      <a:lnTo>
                        <a:pt x="173" y="597"/>
                      </a:lnTo>
                      <a:lnTo>
                        <a:pt x="148" y="622"/>
                      </a:lnTo>
                      <a:lnTo>
                        <a:pt x="148" y="671"/>
                      </a:lnTo>
                      <a:lnTo>
                        <a:pt x="124" y="647"/>
                      </a:lnTo>
                      <a:lnTo>
                        <a:pt x="99" y="671"/>
                      </a:lnTo>
                      <a:lnTo>
                        <a:pt x="99" y="721"/>
                      </a:lnTo>
                      <a:lnTo>
                        <a:pt x="99" y="746"/>
                      </a:lnTo>
                      <a:lnTo>
                        <a:pt x="99" y="771"/>
                      </a:lnTo>
                      <a:lnTo>
                        <a:pt x="74" y="796"/>
                      </a:lnTo>
                      <a:lnTo>
                        <a:pt x="74" y="846"/>
                      </a:lnTo>
                      <a:lnTo>
                        <a:pt x="99" y="846"/>
                      </a:lnTo>
                      <a:lnTo>
                        <a:pt x="99" y="895"/>
                      </a:lnTo>
                      <a:lnTo>
                        <a:pt x="124" y="920"/>
                      </a:lnTo>
                      <a:lnTo>
                        <a:pt x="99" y="945"/>
                      </a:lnTo>
                      <a:lnTo>
                        <a:pt x="148" y="970"/>
                      </a:lnTo>
                      <a:lnTo>
                        <a:pt x="173" y="995"/>
                      </a:lnTo>
                      <a:lnTo>
                        <a:pt x="223" y="102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98" name="Freeform 51">
                  <a:extLst>
                    <a:ext uri="{FF2B5EF4-FFF2-40B4-BE49-F238E27FC236}">
                      <a16:creationId xmlns:a16="http://schemas.microsoft.com/office/drawing/2014/main" id="{7F14BD1C-DF36-48C0-8D1C-87B7B5D48D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81893" y="5115258"/>
                  <a:ext cx="120649" cy="349519"/>
                </a:xfrm>
                <a:custGeom>
                  <a:avLst/>
                  <a:gdLst/>
                  <a:ahLst/>
                  <a:cxnLst>
                    <a:cxn ang="0">
                      <a:pos x="75" y="547"/>
                    </a:cxn>
                    <a:cxn ang="0">
                      <a:pos x="50" y="647"/>
                    </a:cxn>
                    <a:cxn ang="0">
                      <a:pos x="25" y="697"/>
                    </a:cxn>
                    <a:cxn ang="0">
                      <a:pos x="0" y="722"/>
                    </a:cxn>
                    <a:cxn ang="0">
                      <a:pos x="0" y="771"/>
                    </a:cxn>
                    <a:cxn ang="0">
                      <a:pos x="0" y="871"/>
                    </a:cxn>
                    <a:cxn ang="0">
                      <a:pos x="25" y="871"/>
                    </a:cxn>
                    <a:cxn ang="0">
                      <a:pos x="25" y="1020"/>
                    </a:cxn>
                    <a:cxn ang="0">
                      <a:pos x="25" y="1045"/>
                    </a:cxn>
                    <a:cxn ang="0">
                      <a:pos x="25" y="1095"/>
                    </a:cxn>
                    <a:cxn ang="0">
                      <a:pos x="50" y="1070"/>
                    </a:cxn>
                    <a:cxn ang="0">
                      <a:pos x="75" y="995"/>
                    </a:cxn>
                    <a:cxn ang="0">
                      <a:pos x="100" y="921"/>
                    </a:cxn>
                    <a:cxn ang="0">
                      <a:pos x="100" y="896"/>
                    </a:cxn>
                    <a:cxn ang="0">
                      <a:pos x="124" y="846"/>
                    </a:cxn>
                    <a:cxn ang="0">
                      <a:pos x="124" y="771"/>
                    </a:cxn>
                    <a:cxn ang="0">
                      <a:pos x="124" y="747"/>
                    </a:cxn>
                    <a:cxn ang="0">
                      <a:pos x="174" y="722"/>
                    </a:cxn>
                    <a:cxn ang="0">
                      <a:pos x="149" y="697"/>
                    </a:cxn>
                    <a:cxn ang="0">
                      <a:pos x="174" y="647"/>
                    </a:cxn>
                    <a:cxn ang="0">
                      <a:pos x="199" y="498"/>
                    </a:cxn>
                    <a:cxn ang="0">
                      <a:pos x="223" y="498"/>
                    </a:cxn>
                    <a:cxn ang="0">
                      <a:pos x="248" y="448"/>
                    </a:cxn>
                    <a:cxn ang="0">
                      <a:pos x="248" y="423"/>
                    </a:cxn>
                    <a:cxn ang="0">
                      <a:pos x="248" y="398"/>
                    </a:cxn>
                    <a:cxn ang="0">
                      <a:pos x="248" y="348"/>
                    </a:cxn>
                    <a:cxn ang="0">
                      <a:pos x="273" y="324"/>
                    </a:cxn>
                    <a:cxn ang="0">
                      <a:pos x="273" y="299"/>
                    </a:cxn>
                    <a:cxn ang="0">
                      <a:pos x="298" y="299"/>
                    </a:cxn>
                    <a:cxn ang="0">
                      <a:pos x="298" y="224"/>
                    </a:cxn>
                    <a:cxn ang="0">
                      <a:pos x="322" y="174"/>
                    </a:cxn>
                    <a:cxn ang="0">
                      <a:pos x="347" y="149"/>
                    </a:cxn>
                    <a:cxn ang="0">
                      <a:pos x="347" y="100"/>
                    </a:cxn>
                    <a:cxn ang="0">
                      <a:pos x="347" y="75"/>
                    </a:cxn>
                    <a:cxn ang="0">
                      <a:pos x="347" y="50"/>
                    </a:cxn>
                    <a:cxn ang="0">
                      <a:pos x="372" y="25"/>
                    </a:cxn>
                    <a:cxn ang="0">
                      <a:pos x="372" y="0"/>
                    </a:cxn>
                    <a:cxn ang="0">
                      <a:pos x="347" y="0"/>
                    </a:cxn>
                    <a:cxn ang="0">
                      <a:pos x="347" y="0"/>
                    </a:cxn>
                    <a:cxn ang="0">
                      <a:pos x="322" y="0"/>
                    </a:cxn>
                    <a:cxn ang="0">
                      <a:pos x="298" y="50"/>
                    </a:cxn>
                    <a:cxn ang="0">
                      <a:pos x="298" y="100"/>
                    </a:cxn>
                    <a:cxn ang="0">
                      <a:pos x="273" y="124"/>
                    </a:cxn>
                    <a:cxn ang="0">
                      <a:pos x="273" y="149"/>
                    </a:cxn>
                    <a:cxn ang="0">
                      <a:pos x="273" y="174"/>
                    </a:cxn>
                    <a:cxn ang="0">
                      <a:pos x="248" y="224"/>
                    </a:cxn>
                    <a:cxn ang="0">
                      <a:pos x="223" y="274"/>
                    </a:cxn>
                    <a:cxn ang="0">
                      <a:pos x="223" y="299"/>
                    </a:cxn>
                    <a:cxn ang="0">
                      <a:pos x="199" y="324"/>
                    </a:cxn>
                    <a:cxn ang="0">
                      <a:pos x="174" y="373"/>
                    </a:cxn>
                    <a:cxn ang="0">
                      <a:pos x="174" y="423"/>
                    </a:cxn>
                    <a:cxn ang="0">
                      <a:pos x="149" y="423"/>
                    </a:cxn>
                    <a:cxn ang="0">
                      <a:pos x="124" y="448"/>
                    </a:cxn>
                    <a:cxn ang="0">
                      <a:pos x="100" y="498"/>
                    </a:cxn>
                    <a:cxn ang="0">
                      <a:pos x="75" y="547"/>
                    </a:cxn>
                  </a:cxnLst>
                  <a:rect l="0" t="0" r="r" b="b"/>
                  <a:pathLst>
                    <a:path w="372" h="1095">
                      <a:moveTo>
                        <a:pt x="75" y="547"/>
                      </a:moveTo>
                      <a:lnTo>
                        <a:pt x="50" y="647"/>
                      </a:lnTo>
                      <a:lnTo>
                        <a:pt x="25" y="697"/>
                      </a:lnTo>
                      <a:lnTo>
                        <a:pt x="0" y="722"/>
                      </a:lnTo>
                      <a:lnTo>
                        <a:pt x="0" y="771"/>
                      </a:lnTo>
                      <a:lnTo>
                        <a:pt x="0" y="871"/>
                      </a:lnTo>
                      <a:lnTo>
                        <a:pt x="25" y="871"/>
                      </a:lnTo>
                      <a:lnTo>
                        <a:pt x="25" y="1020"/>
                      </a:lnTo>
                      <a:lnTo>
                        <a:pt x="25" y="1045"/>
                      </a:lnTo>
                      <a:lnTo>
                        <a:pt x="25" y="1095"/>
                      </a:lnTo>
                      <a:lnTo>
                        <a:pt x="50" y="1070"/>
                      </a:lnTo>
                      <a:lnTo>
                        <a:pt x="75" y="995"/>
                      </a:lnTo>
                      <a:lnTo>
                        <a:pt x="100" y="921"/>
                      </a:lnTo>
                      <a:lnTo>
                        <a:pt x="100" y="896"/>
                      </a:lnTo>
                      <a:lnTo>
                        <a:pt x="124" y="846"/>
                      </a:lnTo>
                      <a:lnTo>
                        <a:pt x="124" y="771"/>
                      </a:lnTo>
                      <a:lnTo>
                        <a:pt x="124" y="747"/>
                      </a:lnTo>
                      <a:lnTo>
                        <a:pt x="174" y="722"/>
                      </a:lnTo>
                      <a:lnTo>
                        <a:pt x="149" y="697"/>
                      </a:lnTo>
                      <a:lnTo>
                        <a:pt x="174" y="647"/>
                      </a:lnTo>
                      <a:lnTo>
                        <a:pt x="199" y="498"/>
                      </a:lnTo>
                      <a:lnTo>
                        <a:pt x="223" y="498"/>
                      </a:lnTo>
                      <a:lnTo>
                        <a:pt x="248" y="448"/>
                      </a:lnTo>
                      <a:lnTo>
                        <a:pt x="248" y="423"/>
                      </a:lnTo>
                      <a:lnTo>
                        <a:pt x="248" y="398"/>
                      </a:lnTo>
                      <a:lnTo>
                        <a:pt x="248" y="348"/>
                      </a:lnTo>
                      <a:lnTo>
                        <a:pt x="273" y="324"/>
                      </a:lnTo>
                      <a:lnTo>
                        <a:pt x="273" y="299"/>
                      </a:lnTo>
                      <a:lnTo>
                        <a:pt x="298" y="299"/>
                      </a:lnTo>
                      <a:lnTo>
                        <a:pt x="298" y="224"/>
                      </a:lnTo>
                      <a:lnTo>
                        <a:pt x="322" y="174"/>
                      </a:lnTo>
                      <a:lnTo>
                        <a:pt x="347" y="149"/>
                      </a:lnTo>
                      <a:lnTo>
                        <a:pt x="347" y="100"/>
                      </a:lnTo>
                      <a:lnTo>
                        <a:pt x="347" y="75"/>
                      </a:lnTo>
                      <a:lnTo>
                        <a:pt x="347" y="50"/>
                      </a:lnTo>
                      <a:lnTo>
                        <a:pt x="372" y="25"/>
                      </a:lnTo>
                      <a:lnTo>
                        <a:pt x="372" y="0"/>
                      </a:lnTo>
                      <a:lnTo>
                        <a:pt x="347" y="0"/>
                      </a:lnTo>
                      <a:lnTo>
                        <a:pt x="347" y="0"/>
                      </a:lnTo>
                      <a:lnTo>
                        <a:pt x="322" y="0"/>
                      </a:lnTo>
                      <a:lnTo>
                        <a:pt x="298" y="50"/>
                      </a:lnTo>
                      <a:lnTo>
                        <a:pt x="298" y="100"/>
                      </a:lnTo>
                      <a:lnTo>
                        <a:pt x="273" y="124"/>
                      </a:lnTo>
                      <a:lnTo>
                        <a:pt x="273" y="149"/>
                      </a:lnTo>
                      <a:lnTo>
                        <a:pt x="273" y="174"/>
                      </a:lnTo>
                      <a:lnTo>
                        <a:pt x="248" y="224"/>
                      </a:lnTo>
                      <a:lnTo>
                        <a:pt x="223" y="274"/>
                      </a:lnTo>
                      <a:lnTo>
                        <a:pt x="223" y="299"/>
                      </a:lnTo>
                      <a:lnTo>
                        <a:pt x="199" y="324"/>
                      </a:lnTo>
                      <a:lnTo>
                        <a:pt x="174" y="373"/>
                      </a:lnTo>
                      <a:lnTo>
                        <a:pt x="174" y="423"/>
                      </a:lnTo>
                      <a:lnTo>
                        <a:pt x="149" y="423"/>
                      </a:lnTo>
                      <a:lnTo>
                        <a:pt x="124" y="448"/>
                      </a:lnTo>
                      <a:lnTo>
                        <a:pt x="100" y="498"/>
                      </a:lnTo>
                      <a:lnTo>
                        <a:pt x="75" y="547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299" name="Freeform 52">
                  <a:extLst>
                    <a:ext uri="{FF2B5EF4-FFF2-40B4-BE49-F238E27FC236}">
                      <a16:creationId xmlns:a16="http://schemas.microsoft.com/office/drawing/2014/main" id="{5C8A44F9-5BC3-490E-A385-BE1CA348A6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52712" y="4908607"/>
                  <a:ext cx="191242" cy="334212"/>
                </a:xfrm>
                <a:custGeom>
                  <a:avLst/>
                  <a:gdLst/>
                  <a:ahLst/>
                  <a:cxnLst>
                    <a:cxn ang="0">
                      <a:pos x="223" y="174"/>
                    </a:cxn>
                    <a:cxn ang="0">
                      <a:pos x="248" y="125"/>
                    </a:cxn>
                    <a:cxn ang="0">
                      <a:pos x="298" y="75"/>
                    </a:cxn>
                    <a:cxn ang="0">
                      <a:pos x="372" y="100"/>
                    </a:cxn>
                    <a:cxn ang="0">
                      <a:pos x="446" y="75"/>
                    </a:cxn>
                    <a:cxn ang="0">
                      <a:pos x="496" y="25"/>
                    </a:cxn>
                    <a:cxn ang="0">
                      <a:pos x="570" y="25"/>
                    </a:cxn>
                    <a:cxn ang="0">
                      <a:pos x="595" y="25"/>
                    </a:cxn>
                    <a:cxn ang="0">
                      <a:pos x="545" y="50"/>
                    </a:cxn>
                    <a:cxn ang="0">
                      <a:pos x="496" y="75"/>
                    </a:cxn>
                    <a:cxn ang="0">
                      <a:pos x="496" y="125"/>
                    </a:cxn>
                    <a:cxn ang="0">
                      <a:pos x="446" y="174"/>
                    </a:cxn>
                    <a:cxn ang="0">
                      <a:pos x="421" y="199"/>
                    </a:cxn>
                    <a:cxn ang="0">
                      <a:pos x="397" y="274"/>
                    </a:cxn>
                    <a:cxn ang="0">
                      <a:pos x="347" y="299"/>
                    </a:cxn>
                    <a:cxn ang="0">
                      <a:pos x="347" y="373"/>
                    </a:cxn>
                    <a:cxn ang="0">
                      <a:pos x="347" y="473"/>
                    </a:cxn>
                    <a:cxn ang="0">
                      <a:pos x="397" y="523"/>
                    </a:cxn>
                    <a:cxn ang="0">
                      <a:pos x="397" y="572"/>
                    </a:cxn>
                    <a:cxn ang="0">
                      <a:pos x="347" y="597"/>
                    </a:cxn>
                    <a:cxn ang="0">
                      <a:pos x="298" y="697"/>
                    </a:cxn>
                    <a:cxn ang="0">
                      <a:pos x="298" y="747"/>
                    </a:cxn>
                    <a:cxn ang="0">
                      <a:pos x="248" y="771"/>
                    </a:cxn>
                    <a:cxn ang="0">
                      <a:pos x="199" y="846"/>
                    </a:cxn>
                    <a:cxn ang="0">
                      <a:pos x="149" y="946"/>
                    </a:cxn>
                    <a:cxn ang="0">
                      <a:pos x="149" y="1020"/>
                    </a:cxn>
                    <a:cxn ang="0">
                      <a:pos x="50" y="1045"/>
                    </a:cxn>
                    <a:cxn ang="0">
                      <a:pos x="75" y="946"/>
                    </a:cxn>
                    <a:cxn ang="0">
                      <a:pos x="124" y="896"/>
                    </a:cxn>
                    <a:cxn ang="0">
                      <a:pos x="100" y="896"/>
                    </a:cxn>
                    <a:cxn ang="0">
                      <a:pos x="75" y="821"/>
                    </a:cxn>
                    <a:cxn ang="0">
                      <a:pos x="50" y="796"/>
                    </a:cxn>
                    <a:cxn ang="0">
                      <a:pos x="25" y="722"/>
                    </a:cxn>
                    <a:cxn ang="0">
                      <a:pos x="50" y="647"/>
                    </a:cxn>
                    <a:cxn ang="0">
                      <a:pos x="25" y="572"/>
                    </a:cxn>
                    <a:cxn ang="0">
                      <a:pos x="0" y="473"/>
                    </a:cxn>
                    <a:cxn ang="0">
                      <a:pos x="50" y="398"/>
                    </a:cxn>
                    <a:cxn ang="0">
                      <a:pos x="124" y="324"/>
                    </a:cxn>
                    <a:cxn ang="0">
                      <a:pos x="174" y="199"/>
                    </a:cxn>
                  </a:cxnLst>
                  <a:rect l="0" t="0" r="r" b="b"/>
                  <a:pathLst>
                    <a:path w="595" h="1045">
                      <a:moveTo>
                        <a:pt x="199" y="174"/>
                      </a:moveTo>
                      <a:lnTo>
                        <a:pt x="223" y="174"/>
                      </a:lnTo>
                      <a:lnTo>
                        <a:pt x="248" y="149"/>
                      </a:lnTo>
                      <a:lnTo>
                        <a:pt x="248" y="125"/>
                      </a:lnTo>
                      <a:lnTo>
                        <a:pt x="273" y="100"/>
                      </a:lnTo>
                      <a:lnTo>
                        <a:pt x="298" y="75"/>
                      </a:lnTo>
                      <a:lnTo>
                        <a:pt x="347" y="149"/>
                      </a:lnTo>
                      <a:lnTo>
                        <a:pt x="372" y="100"/>
                      </a:lnTo>
                      <a:lnTo>
                        <a:pt x="372" y="75"/>
                      </a:lnTo>
                      <a:lnTo>
                        <a:pt x="446" y="75"/>
                      </a:lnTo>
                      <a:lnTo>
                        <a:pt x="471" y="50"/>
                      </a:lnTo>
                      <a:lnTo>
                        <a:pt x="496" y="25"/>
                      </a:lnTo>
                      <a:lnTo>
                        <a:pt x="521" y="0"/>
                      </a:lnTo>
                      <a:lnTo>
                        <a:pt x="570" y="25"/>
                      </a:lnTo>
                      <a:lnTo>
                        <a:pt x="595" y="0"/>
                      </a:lnTo>
                      <a:lnTo>
                        <a:pt x="595" y="25"/>
                      </a:lnTo>
                      <a:lnTo>
                        <a:pt x="595" y="50"/>
                      </a:lnTo>
                      <a:lnTo>
                        <a:pt x="545" y="50"/>
                      </a:lnTo>
                      <a:lnTo>
                        <a:pt x="521" y="50"/>
                      </a:lnTo>
                      <a:lnTo>
                        <a:pt x="496" y="75"/>
                      </a:lnTo>
                      <a:lnTo>
                        <a:pt x="521" y="100"/>
                      </a:lnTo>
                      <a:lnTo>
                        <a:pt x="496" y="125"/>
                      </a:lnTo>
                      <a:lnTo>
                        <a:pt x="471" y="149"/>
                      </a:lnTo>
                      <a:lnTo>
                        <a:pt x="446" y="174"/>
                      </a:lnTo>
                      <a:lnTo>
                        <a:pt x="446" y="199"/>
                      </a:lnTo>
                      <a:lnTo>
                        <a:pt x="421" y="199"/>
                      </a:lnTo>
                      <a:lnTo>
                        <a:pt x="421" y="274"/>
                      </a:lnTo>
                      <a:lnTo>
                        <a:pt x="397" y="274"/>
                      </a:lnTo>
                      <a:lnTo>
                        <a:pt x="347" y="249"/>
                      </a:lnTo>
                      <a:lnTo>
                        <a:pt x="347" y="299"/>
                      </a:lnTo>
                      <a:lnTo>
                        <a:pt x="347" y="373"/>
                      </a:lnTo>
                      <a:lnTo>
                        <a:pt x="347" y="373"/>
                      </a:lnTo>
                      <a:lnTo>
                        <a:pt x="347" y="423"/>
                      </a:lnTo>
                      <a:lnTo>
                        <a:pt x="347" y="473"/>
                      </a:lnTo>
                      <a:lnTo>
                        <a:pt x="372" y="498"/>
                      </a:lnTo>
                      <a:lnTo>
                        <a:pt x="397" y="523"/>
                      </a:lnTo>
                      <a:lnTo>
                        <a:pt x="421" y="548"/>
                      </a:lnTo>
                      <a:lnTo>
                        <a:pt x="397" y="572"/>
                      </a:lnTo>
                      <a:lnTo>
                        <a:pt x="372" y="597"/>
                      </a:lnTo>
                      <a:lnTo>
                        <a:pt x="347" y="597"/>
                      </a:lnTo>
                      <a:lnTo>
                        <a:pt x="298" y="647"/>
                      </a:lnTo>
                      <a:lnTo>
                        <a:pt x="298" y="697"/>
                      </a:lnTo>
                      <a:lnTo>
                        <a:pt x="322" y="697"/>
                      </a:lnTo>
                      <a:lnTo>
                        <a:pt x="298" y="747"/>
                      </a:lnTo>
                      <a:lnTo>
                        <a:pt x="248" y="747"/>
                      </a:lnTo>
                      <a:lnTo>
                        <a:pt x="248" y="771"/>
                      </a:lnTo>
                      <a:lnTo>
                        <a:pt x="174" y="846"/>
                      </a:lnTo>
                      <a:lnTo>
                        <a:pt x="199" y="846"/>
                      </a:lnTo>
                      <a:lnTo>
                        <a:pt x="149" y="896"/>
                      </a:lnTo>
                      <a:lnTo>
                        <a:pt x="149" y="946"/>
                      </a:lnTo>
                      <a:lnTo>
                        <a:pt x="174" y="946"/>
                      </a:lnTo>
                      <a:lnTo>
                        <a:pt x="149" y="1020"/>
                      </a:lnTo>
                      <a:lnTo>
                        <a:pt x="75" y="1045"/>
                      </a:lnTo>
                      <a:lnTo>
                        <a:pt x="50" y="1045"/>
                      </a:lnTo>
                      <a:lnTo>
                        <a:pt x="75" y="971"/>
                      </a:lnTo>
                      <a:lnTo>
                        <a:pt x="75" y="946"/>
                      </a:lnTo>
                      <a:lnTo>
                        <a:pt x="124" y="921"/>
                      </a:lnTo>
                      <a:lnTo>
                        <a:pt x="124" y="896"/>
                      </a:lnTo>
                      <a:lnTo>
                        <a:pt x="124" y="871"/>
                      </a:lnTo>
                      <a:lnTo>
                        <a:pt x="100" y="896"/>
                      </a:lnTo>
                      <a:lnTo>
                        <a:pt x="75" y="896"/>
                      </a:lnTo>
                      <a:lnTo>
                        <a:pt x="75" y="821"/>
                      </a:lnTo>
                      <a:lnTo>
                        <a:pt x="50" y="821"/>
                      </a:lnTo>
                      <a:lnTo>
                        <a:pt x="50" y="796"/>
                      </a:lnTo>
                      <a:lnTo>
                        <a:pt x="50" y="722"/>
                      </a:lnTo>
                      <a:lnTo>
                        <a:pt x="25" y="722"/>
                      </a:lnTo>
                      <a:lnTo>
                        <a:pt x="25" y="697"/>
                      </a:lnTo>
                      <a:lnTo>
                        <a:pt x="50" y="647"/>
                      </a:lnTo>
                      <a:lnTo>
                        <a:pt x="50" y="597"/>
                      </a:lnTo>
                      <a:lnTo>
                        <a:pt x="25" y="572"/>
                      </a:lnTo>
                      <a:lnTo>
                        <a:pt x="25" y="523"/>
                      </a:lnTo>
                      <a:lnTo>
                        <a:pt x="0" y="473"/>
                      </a:lnTo>
                      <a:lnTo>
                        <a:pt x="25" y="448"/>
                      </a:lnTo>
                      <a:lnTo>
                        <a:pt x="50" y="398"/>
                      </a:lnTo>
                      <a:lnTo>
                        <a:pt x="75" y="373"/>
                      </a:lnTo>
                      <a:lnTo>
                        <a:pt x="124" y="324"/>
                      </a:lnTo>
                      <a:lnTo>
                        <a:pt x="149" y="249"/>
                      </a:lnTo>
                      <a:lnTo>
                        <a:pt x="174" y="199"/>
                      </a:lnTo>
                      <a:lnTo>
                        <a:pt x="199" y="1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00" name="Freeform 53">
                  <a:extLst>
                    <a:ext uri="{FF2B5EF4-FFF2-40B4-BE49-F238E27FC236}">
                      <a16:creationId xmlns:a16="http://schemas.microsoft.com/office/drawing/2014/main" id="{B8E34611-67F2-42D5-82BE-3E391E30C6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8181" y="5354903"/>
                  <a:ext cx="278520" cy="150523"/>
                </a:xfrm>
                <a:custGeom>
                  <a:avLst/>
                  <a:gdLst/>
                  <a:ahLst/>
                  <a:cxnLst>
                    <a:cxn ang="0">
                      <a:pos x="124" y="398"/>
                    </a:cxn>
                    <a:cxn ang="0">
                      <a:pos x="75" y="423"/>
                    </a:cxn>
                    <a:cxn ang="0">
                      <a:pos x="149" y="473"/>
                    </a:cxn>
                    <a:cxn ang="0">
                      <a:pos x="199" y="448"/>
                    </a:cxn>
                    <a:cxn ang="0">
                      <a:pos x="149" y="374"/>
                    </a:cxn>
                    <a:cxn ang="0">
                      <a:pos x="174" y="324"/>
                    </a:cxn>
                    <a:cxn ang="0">
                      <a:pos x="248" y="324"/>
                    </a:cxn>
                    <a:cxn ang="0">
                      <a:pos x="347" y="324"/>
                    </a:cxn>
                    <a:cxn ang="0">
                      <a:pos x="372" y="324"/>
                    </a:cxn>
                    <a:cxn ang="0">
                      <a:pos x="446" y="324"/>
                    </a:cxn>
                    <a:cxn ang="0">
                      <a:pos x="496" y="349"/>
                    </a:cxn>
                    <a:cxn ang="0">
                      <a:pos x="545" y="299"/>
                    </a:cxn>
                    <a:cxn ang="0">
                      <a:pos x="570" y="324"/>
                    </a:cxn>
                    <a:cxn ang="0">
                      <a:pos x="644" y="324"/>
                    </a:cxn>
                    <a:cxn ang="0">
                      <a:pos x="719" y="324"/>
                    </a:cxn>
                    <a:cxn ang="0">
                      <a:pos x="669" y="398"/>
                    </a:cxn>
                    <a:cxn ang="0">
                      <a:pos x="743" y="374"/>
                    </a:cxn>
                    <a:cxn ang="0">
                      <a:pos x="793" y="324"/>
                    </a:cxn>
                    <a:cxn ang="0">
                      <a:pos x="842" y="249"/>
                    </a:cxn>
                    <a:cxn ang="0">
                      <a:pos x="842" y="199"/>
                    </a:cxn>
                    <a:cxn ang="0">
                      <a:pos x="768" y="174"/>
                    </a:cxn>
                    <a:cxn ang="0">
                      <a:pos x="694" y="100"/>
                    </a:cxn>
                    <a:cxn ang="0">
                      <a:pos x="669" y="75"/>
                    </a:cxn>
                    <a:cxn ang="0">
                      <a:pos x="644" y="50"/>
                    </a:cxn>
                    <a:cxn ang="0">
                      <a:pos x="570" y="0"/>
                    </a:cxn>
                    <a:cxn ang="0">
                      <a:pos x="545" y="25"/>
                    </a:cxn>
                    <a:cxn ang="0">
                      <a:pos x="471" y="50"/>
                    </a:cxn>
                    <a:cxn ang="0">
                      <a:pos x="421" y="50"/>
                    </a:cxn>
                    <a:cxn ang="0">
                      <a:pos x="397" y="75"/>
                    </a:cxn>
                    <a:cxn ang="0">
                      <a:pos x="347" y="50"/>
                    </a:cxn>
                    <a:cxn ang="0">
                      <a:pos x="298" y="125"/>
                    </a:cxn>
                    <a:cxn ang="0">
                      <a:pos x="223" y="125"/>
                    </a:cxn>
                    <a:cxn ang="0">
                      <a:pos x="149" y="100"/>
                    </a:cxn>
                    <a:cxn ang="0">
                      <a:pos x="75" y="50"/>
                    </a:cxn>
                    <a:cxn ang="0">
                      <a:pos x="25" y="100"/>
                    </a:cxn>
                    <a:cxn ang="0">
                      <a:pos x="25" y="199"/>
                    </a:cxn>
                    <a:cxn ang="0">
                      <a:pos x="25" y="249"/>
                    </a:cxn>
                    <a:cxn ang="0">
                      <a:pos x="99" y="274"/>
                    </a:cxn>
                  </a:cxnLst>
                  <a:rect l="0" t="0" r="r" b="b"/>
                  <a:pathLst>
                    <a:path w="867" h="473">
                      <a:moveTo>
                        <a:pt x="99" y="299"/>
                      </a:moveTo>
                      <a:lnTo>
                        <a:pt x="124" y="398"/>
                      </a:lnTo>
                      <a:lnTo>
                        <a:pt x="99" y="398"/>
                      </a:lnTo>
                      <a:lnTo>
                        <a:pt x="75" y="423"/>
                      </a:lnTo>
                      <a:lnTo>
                        <a:pt x="124" y="473"/>
                      </a:lnTo>
                      <a:lnTo>
                        <a:pt x="149" y="473"/>
                      </a:lnTo>
                      <a:lnTo>
                        <a:pt x="174" y="473"/>
                      </a:lnTo>
                      <a:lnTo>
                        <a:pt x="199" y="448"/>
                      </a:lnTo>
                      <a:lnTo>
                        <a:pt x="174" y="423"/>
                      </a:lnTo>
                      <a:lnTo>
                        <a:pt x="149" y="374"/>
                      </a:lnTo>
                      <a:lnTo>
                        <a:pt x="149" y="324"/>
                      </a:lnTo>
                      <a:lnTo>
                        <a:pt x="174" y="324"/>
                      </a:lnTo>
                      <a:lnTo>
                        <a:pt x="199" y="349"/>
                      </a:lnTo>
                      <a:lnTo>
                        <a:pt x="248" y="324"/>
                      </a:lnTo>
                      <a:lnTo>
                        <a:pt x="298" y="324"/>
                      </a:lnTo>
                      <a:lnTo>
                        <a:pt x="347" y="324"/>
                      </a:lnTo>
                      <a:lnTo>
                        <a:pt x="347" y="299"/>
                      </a:lnTo>
                      <a:lnTo>
                        <a:pt x="372" y="324"/>
                      </a:lnTo>
                      <a:lnTo>
                        <a:pt x="397" y="324"/>
                      </a:lnTo>
                      <a:lnTo>
                        <a:pt x="446" y="324"/>
                      </a:lnTo>
                      <a:lnTo>
                        <a:pt x="471" y="324"/>
                      </a:lnTo>
                      <a:lnTo>
                        <a:pt x="496" y="349"/>
                      </a:lnTo>
                      <a:lnTo>
                        <a:pt x="520" y="324"/>
                      </a:lnTo>
                      <a:lnTo>
                        <a:pt x="545" y="299"/>
                      </a:lnTo>
                      <a:lnTo>
                        <a:pt x="570" y="349"/>
                      </a:lnTo>
                      <a:lnTo>
                        <a:pt x="570" y="324"/>
                      </a:lnTo>
                      <a:lnTo>
                        <a:pt x="620" y="299"/>
                      </a:lnTo>
                      <a:lnTo>
                        <a:pt x="644" y="324"/>
                      </a:lnTo>
                      <a:lnTo>
                        <a:pt x="694" y="299"/>
                      </a:lnTo>
                      <a:lnTo>
                        <a:pt x="719" y="324"/>
                      </a:lnTo>
                      <a:lnTo>
                        <a:pt x="694" y="349"/>
                      </a:lnTo>
                      <a:lnTo>
                        <a:pt x="669" y="398"/>
                      </a:lnTo>
                      <a:lnTo>
                        <a:pt x="694" y="398"/>
                      </a:lnTo>
                      <a:lnTo>
                        <a:pt x="743" y="374"/>
                      </a:lnTo>
                      <a:lnTo>
                        <a:pt x="768" y="398"/>
                      </a:lnTo>
                      <a:lnTo>
                        <a:pt x="793" y="324"/>
                      </a:lnTo>
                      <a:lnTo>
                        <a:pt x="818" y="324"/>
                      </a:lnTo>
                      <a:lnTo>
                        <a:pt x="842" y="249"/>
                      </a:lnTo>
                      <a:lnTo>
                        <a:pt x="867" y="174"/>
                      </a:lnTo>
                      <a:lnTo>
                        <a:pt x="842" y="199"/>
                      </a:lnTo>
                      <a:lnTo>
                        <a:pt x="818" y="174"/>
                      </a:lnTo>
                      <a:lnTo>
                        <a:pt x="768" y="174"/>
                      </a:lnTo>
                      <a:lnTo>
                        <a:pt x="743" y="150"/>
                      </a:lnTo>
                      <a:lnTo>
                        <a:pt x="694" y="100"/>
                      </a:lnTo>
                      <a:lnTo>
                        <a:pt x="669" y="100"/>
                      </a:lnTo>
                      <a:lnTo>
                        <a:pt x="669" y="75"/>
                      </a:lnTo>
                      <a:lnTo>
                        <a:pt x="669" y="50"/>
                      </a:lnTo>
                      <a:lnTo>
                        <a:pt x="644" y="50"/>
                      </a:lnTo>
                      <a:lnTo>
                        <a:pt x="620" y="0"/>
                      </a:lnTo>
                      <a:lnTo>
                        <a:pt x="570" y="0"/>
                      </a:lnTo>
                      <a:lnTo>
                        <a:pt x="570" y="25"/>
                      </a:lnTo>
                      <a:lnTo>
                        <a:pt x="545" y="25"/>
                      </a:lnTo>
                      <a:lnTo>
                        <a:pt x="496" y="25"/>
                      </a:lnTo>
                      <a:lnTo>
                        <a:pt x="471" y="50"/>
                      </a:lnTo>
                      <a:lnTo>
                        <a:pt x="446" y="25"/>
                      </a:lnTo>
                      <a:lnTo>
                        <a:pt x="421" y="50"/>
                      </a:lnTo>
                      <a:lnTo>
                        <a:pt x="421" y="75"/>
                      </a:lnTo>
                      <a:lnTo>
                        <a:pt x="397" y="75"/>
                      </a:lnTo>
                      <a:lnTo>
                        <a:pt x="397" y="50"/>
                      </a:lnTo>
                      <a:lnTo>
                        <a:pt x="347" y="50"/>
                      </a:lnTo>
                      <a:lnTo>
                        <a:pt x="322" y="75"/>
                      </a:lnTo>
                      <a:lnTo>
                        <a:pt x="298" y="125"/>
                      </a:lnTo>
                      <a:lnTo>
                        <a:pt x="273" y="150"/>
                      </a:lnTo>
                      <a:lnTo>
                        <a:pt x="223" y="125"/>
                      </a:lnTo>
                      <a:lnTo>
                        <a:pt x="174" y="100"/>
                      </a:lnTo>
                      <a:lnTo>
                        <a:pt x="149" y="100"/>
                      </a:lnTo>
                      <a:lnTo>
                        <a:pt x="124" y="50"/>
                      </a:lnTo>
                      <a:lnTo>
                        <a:pt x="75" y="50"/>
                      </a:lnTo>
                      <a:lnTo>
                        <a:pt x="50" y="100"/>
                      </a:lnTo>
                      <a:lnTo>
                        <a:pt x="25" y="100"/>
                      </a:lnTo>
                      <a:lnTo>
                        <a:pt x="0" y="150"/>
                      </a:lnTo>
                      <a:lnTo>
                        <a:pt x="25" y="199"/>
                      </a:lnTo>
                      <a:lnTo>
                        <a:pt x="25" y="224"/>
                      </a:lnTo>
                      <a:lnTo>
                        <a:pt x="25" y="249"/>
                      </a:lnTo>
                      <a:lnTo>
                        <a:pt x="50" y="274"/>
                      </a:lnTo>
                      <a:lnTo>
                        <a:pt x="99" y="274"/>
                      </a:lnTo>
                      <a:lnTo>
                        <a:pt x="99" y="299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01" name="Freeform 54">
                  <a:extLst>
                    <a:ext uri="{FF2B5EF4-FFF2-40B4-BE49-F238E27FC236}">
                      <a16:creationId xmlns:a16="http://schemas.microsoft.com/office/drawing/2014/main" id="{971A8A9B-90A2-4AB1-9FA9-864526912C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7995" y="5020475"/>
                  <a:ext cx="278520" cy="389063"/>
                </a:xfrm>
                <a:custGeom>
                  <a:avLst/>
                  <a:gdLst/>
                  <a:ahLst/>
                  <a:cxnLst>
                    <a:cxn ang="0">
                      <a:pos x="693" y="797"/>
                    </a:cxn>
                    <a:cxn ang="0">
                      <a:pos x="693" y="921"/>
                    </a:cxn>
                    <a:cxn ang="0">
                      <a:pos x="718" y="971"/>
                    </a:cxn>
                    <a:cxn ang="0">
                      <a:pos x="743" y="1045"/>
                    </a:cxn>
                    <a:cxn ang="0">
                      <a:pos x="743" y="1095"/>
                    </a:cxn>
                    <a:cxn ang="0">
                      <a:pos x="718" y="1145"/>
                    </a:cxn>
                    <a:cxn ang="0">
                      <a:pos x="669" y="1170"/>
                    </a:cxn>
                    <a:cxn ang="0">
                      <a:pos x="594" y="1220"/>
                    </a:cxn>
                    <a:cxn ang="0">
                      <a:pos x="495" y="1195"/>
                    </a:cxn>
                    <a:cxn ang="0">
                      <a:pos x="495" y="1120"/>
                    </a:cxn>
                    <a:cxn ang="0">
                      <a:pos x="470" y="1070"/>
                    </a:cxn>
                    <a:cxn ang="0">
                      <a:pos x="495" y="996"/>
                    </a:cxn>
                    <a:cxn ang="0">
                      <a:pos x="470" y="921"/>
                    </a:cxn>
                    <a:cxn ang="0">
                      <a:pos x="396" y="921"/>
                    </a:cxn>
                    <a:cxn ang="0">
                      <a:pos x="347" y="871"/>
                    </a:cxn>
                    <a:cxn ang="0">
                      <a:pos x="322" y="772"/>
                    </a:cxn>
                    <a:cxn ang="0">
                      <a:pos x="297" y="697"/>
                    </a:cxn>
                    <a:cxn ang="0">
                      <a:pos x="223" y="672"/>
                    </a:cxn>
                    <a:cxn ang="0">
                      <a:pos x="198" y="598"/>
                    </a:cxn>
                    <a:cxn ang="0">
                      <a:pos x="198" y="548"/>
                    </a:cxn>
                    <a:cxn ang="0">
                      <a:pos x="149" y="498"/>
                    </a:cxn>
                    <a:cxn ang="0">
                      <a:pos x="124" y="398"/>
                    </a:cxn>
                    <a:cxn ang="0">
                      <a:pos x="99" y="324"/>
                    </a:cxn>
                    <a:cxn ang="0">
                      <a:pos x="124" y="274"/>
                    </a:cxn>
                    <a:cxn ang="0">
                      <a:pos x="99" y="249"/>
                    </a:cxn>
                    <a:cxn ang="0">
                      <a:pos x="74" y="224"/>
                    </a:cxn>
                    <a:cxn ang="0">
                      <a:pos x="99" y="150"/>
                    </a:cxn>
                    <a:cxn ang="0">
                      <a:pos x="74" y="125"/>
                    </a:cxn>
                    <a:cxn ang="0">
                      <a:pos x="74" y="150"/>
                    </a:cxn>
                    <a:cxn ang="0">
                      <a:pos x="50" y="224"/>
                    </a:cxn>
                    <a:cxn ang="0">
                      <a:pos x="25" y="224"/>
                    </a:cxn>
                    <a:cxn ang="0">
                      <a:pos x="0" y="150"/>
                    </a:cxn>
                    <a:cxn ang="0">
                      <a:pos x="0" y="125"/>
                    </a:cxn>
                    <a:cxn ang="0">
                      <a:pos x="25" y="50"/>
                    </a:cxn>
                    <a:cxn ang="0">
                      <a:pos x="50" y="25"/>
                    </a:cxn>
                    <a:cxn ang="0">
                      <a:pos x="124" y="25"/>
                    </a:cxn>
                    <a:cxn ang="0">
                      <a:pos x="198" y="0"/>
                    </a:cxn>
                    <a:cxn ang="0">
                      <a:pos x="198" y="75"/>
                    </a:cxn>
                    <a:cxn ang="0">
                      <a:pos x="223" y="100"/>
                    </a:cxn>
                    <a:cxn ang="0">
                      <a:pos x="223" y="150"/>
                    </a:cxn>
                    <a:cxn ang="0">
                      <a:pos x="248" y="150"/>
                    </a:cxn>
                    <a:cxn ang="0">
                      <a:pos x="223" y="249"/>
                    </a:cxn>
                    <a:cxn ang="0">
                      <a:pos x="248" y="324"/>
                    </a:cxn>
                    <a:cxn ang="0">
                      <a:pos x="297" y="274"/>
                    </a:cxn>
                    <a:cxn ang="0">
                      <a:pos x="396" y="274"/>
                    </a:cxn>
                    <a:cxn ang="0">
                      <a:pos x="470" y="324"/>
                    </a:cxn>
                    <a:cxn ang="0">
                      <a:pos x="520" y="349"/>
                    </a:cxn>
                    <a:cxn ang="0">
                      <a:pos x="495" y="423"/>
                    </a:cxn>
                    <a:cxn ang="0">
                      <a:pos x="570" y="423"/>
                    </a:cxn>
                    <a:cxn ang="0">
                      <a:pos x="570" y="448"/>
                    </a:cxn>
                    <a:cxn ang="0">
                      <a:pos x="594" y="448"/>
                    </a:cxn>
                    <a:cxn ang="0">
                      <a:pos x="570" y="498"/>
                    </a:cxn>
                    <a:cxn ang="0">
                      <a:pos x="644" y="523"/>
                    </a:cxn>
                    <a:cxn ang="0">
                      <a:pos x="669" y="498"/>
                    </a:cxn>
                    <a:cxn ang="0">
                      <a:pos x="768" y="498"/>
                    </a:cxn>
                    <a:cxn ang="0">
                      <a:pos x="792" y="498"/>
                    </a:cxn>
                    <a:cxn ang="0">
                      <a:pos x="842" y="523"/>
                    </a:cxn>
                    <a:cxn ang="0">
                      <a:pos x="842" y="598"/>
                    </a:cxn>
                    <a:cxn ang="0">
                      <a:pos x="867" y="622"/>
                    </a:cxn>
                    <a:cxn ang="0">
                      <a:pos x="842" y="672"/>
                    </a:cxn>
                    <a:cxn ang="0">
                      <a:pos x="792" y="697"/>
                    </a:cxn>
                    <a:cxn ang="0">
                      <a:pos x="768" y="697"/>
                    </a:cxn>
                    <a:cxn ang="0">
                      <a:pos x="693" y="722"/>
                    </a:cxn>
                  </a:cxnLst>
                  <a:rect l="0" t="0" r="r" b="b"/>
                  <a:pathLst>
                    <a:path w="867" h="1220">
                      <a:moveTo>
                        <a:pt x="669" y="747"/>
                      </a:moveTo>
                      <a:lnTo>
                        <a:pt x="693" y="797"/>
                      </a:lnTo>
                      <a:lnTo>
                        <a:pt x="693" y="871"/>
                      </a:lnTo>
                      <a:lnTo>
                        <a:pt x="693" y="921"/>
                      </a:lnTo>
                      <a:lnTo>
                        <a:pt x="718" y="946"/>
                      </a:lnTo>
                      <a:lnTo>
                        <a:pt x="718" y="971"/>
                      </a:lnTo>
                      <a:lnTo>
                        <a:pt x="743" y="996"/>
                      </a:lnTo>
                      <a:lnTo>
                        <a:pt x="743" y="1045"/>
                      </a:lnTo>
                      <a:lnTo>
                        <a:pt x="743" y="1095"/>
                      </a:lnTo>
                      <a:lnTo>
                        <a:pt x="743" y="1095"/>
                      </a:lnTo>
                      <a:lnTo>
                        <a:pt x="743" y="1120"/>
                      </a:lnTo>
                      <a:lnTo>
                        <a:pt x="718" y="1145"/>
                      </a:lnTo>
                      <a:lnTo>
                        <a:pt x="693" y="1145"/>
                      </a:lnTo>
                      <a:lnTo>
                        <a:pt x="669" y="1170"/>
                      </a:lnTo>
                      <a:lnTo>
                        <a:pt x="619" y="1195"/>
                      </a:lnTo>
                      <a:lnTo>
                        <a:pt x="594" y="1220"/>
                      </a:lnTo>
                      <a:lnTo>
                        <a:pt x="570" y="1195"/>
                      </a:lnTo>
                      <a:lnTo>
                        <a:pt x="495" y="1195"/>
                      </a:lnTo>
                      <a:lnTo>
                        <a:pt x="470" y="1170"/>
                      </a:lnTo>
                      <a:lnTo>
                        <a:pt x="495" y="1120"/>
                      </a:lnTo>
                      <a:lnTo>
                        <a:pt x="446" y="1095"/>
                      </a:lnTo>
                      <a:lnTo>
                        <a:pt x="470" y="1070"/>
                      </a:lnTo>
                      <a:lnTo>
                        <a:pt x="495" y="1045"/>
                      </a:lnTo>
                      <a:lnTo>
                        <a:pt x="495" y="996"/>
                      </a:lnTo>
                      <a:lnTo>
                        <a:pt x="470" y="971"/>
                      </a:lnTo>
                      <a:lnTo>
                        <a:pt x="470" y="921"/>
                      </a:lnTo>
                      <a:lnTo>
                        <a:pt x="446" y="896"/>
                      </a:lnTo>
                      <a:lnTo>
                        <a:pt x="396" y="921"/>
                      </a:lnTo>
                      <a:lnTo>
                        <a:pt x="371" y="921"/>
                      </a:lnTo>
                      <a:lnTo>
                        <a:pt x="347" y="871"/>
                      </a:lnTo>
                      <a:lnTo>
                        <a:pt x="347" y="821"/>
                      </a:lnTo>
                      <a:lnTo>
                        <a:pt x="322" y="772"/>
                      </a:lnTo>
                      <a:lnTo>
                        <a:pt x="322" y="747"/>
                      </a:lnTo>
                      <a:lnTo>
                        <a:pt x="297" y="697"/>
                      </a:lnTo>
                      <a:lnTo>
                        <a:pt x="248" y="672"/>
                      </a:lnTo>
                      <a:lnTo>
                        <a:pt x="223" y="672"/>
                      </a:lnTo>
                      <a:lnTo>
                        <a:pt x="198" y="622"/>
                      </a:lnTo>
                      <a:lnTo>
                        <a:pt x="198" y="598"/>
                      </a:lnTo>
                      <a:lnTo>
                        <a:pt x="198" y="573"/>
                      </a:lnTo>
                      <a:lnTo>
                        <a:pt x="198" y="548"/>
                      </a:lnTo>
                      <a:lnTo>
                        <a:pt x="173" y="523"/>
                      </a:lnTo>
                      <a:lnTo>
                        <a:pt x="149" y="498"/>
                      </a:lnTo>
                      <a:lnTo>
                        <a:pt x="149" y="423"/>
                      </a:lnTo>
                      <a:lnTo>
                        <a:pt x="124" y="398"/>
                      </a:lnTo>
                      <a:lnTo>
                        <a:pt x="99" y="349"/>
                      </a:lnTo>
                      <a:lnTo>
                        <a:pt x="99" y="324"/>
                      </a:lnTo>
                      <a:lnTo>
                        <a:pt x="124" y="299"/>
                      </a:lnTo>
                      <a:lnTo>
                        <a:pt x="124" y="274"/>
                      </a:lnTo>
                      <a:lnTo>
                        <a:pt x="124" y="249"/>
                      </a:lnTo>
                      <a:lnTo>
                        <a:pt x="99" y="249"/>
                      </a:lnTo>
                      <a:lnTo>
                        <a:pt x="99" y="249"/>
                      </a:lnTo>
                      <a:lnTo>
                        <a:pt x="74" y="224"/>
                      </a:lnTo>
                      <a:lnTo>
                        <a:pt x="99" y="199"/>
                      </a:lnTo>
                      <a:lnTo>
                        <a:pt x="99" y="150"/>
                      </a:lnTo>
                      <a:lnTo>
                        <a:pt x="99" y="125"/>
                      </a:lnTo>
                      <a:lnTo>
                        <a:pt x="74" y="125"/>
                      </a:lnTo>
                      <a:lnTo>
                        <a:pt x="74" y="150"/>
                      </a:lnTo>
                      <a:lnTo>
                        <a:pt x="74" y="150"/>
                      </a:lnTo>
                      <a:lnTo>
                        <a:pt x="50" y="199"/>
                      </a:lnTo>
                      <a:lnTo>
                        <a:pt x="50" y="224"/>
                      </a:lnTo>
                      <a:lnTo>
                        <a:pt x="50" y="224"/>
                      </a:lnTo>
                      <a:lnTo>
                        <a:pt x="25" y="224"/>
                      </a:lnTo>
                      <a:lnTo>
                        <a:pt x="25" y="199"/>
                      </a:lnTo>
                      <a:lnTo>
                        <a:pt x="0" y="150"/>
                      </a:lnTo>
                      <a:lnTo>
                        <a:pt x="0" y="150"/>
                      </a:lnTo>
                      <a:lnTo>
                        <a:pt x="0" y="125"/>
                      </a:lnTo>
                      <a:lnTo>
                        <a:pt x="25" y="75"/>
                      </a:lnTo>
                      <a:lnTo>
                        <a:pt x="25" y="50"/>
                      </a:lnTo>
                      <a:lnTo>
                        <a:pt x="25" y="25"/>
                      </a:lnTo>
                      <a:lnTo>
                        <a:pt x="50" y="25"/>
                      </a:lnTo>
                      <a:lnTo>
                        <a:pt x="74" y="50"/>
                      </a:lnTo>
                      <a:lnTo>
                        <a:pt x="124" y="25"/>
                      </a:lnTo>
                      <a:lnTo>
                        <a:pt x="149" y="25"/>
                      </a:lnTo>
                      <a:lnTo>
                        <a:pt x="198" y="0"/>
                      </a:lnTo>
                      <a:lnTo>
                        <a:pt x="223" y="25"/>
                      </a:lnTo>
                      <a:lnTo>
                        <a:pt x="198" y="75"/>
                      </a:lnTo>
                      <a:lnTo>
                        <a:pt x="223" y="75"/>
                      </a:lnTo>
                      <a:lnTo>
                        <a:pt x="223" y="100"/>
                      </a:lnTo>
                      <a:lnTo>
                        <a:pt x="223" y="125"/>
                      </a:lnTo>
                      <a:lnTo>
                        <a:pt x="223" y="150"/>
                      </a:lnTo>
                      <a:lnTo>
                        <a:pt x="223" y="150"/>
                      </a:lnTo>
                      <a:lnTo>
                        <a:pt x="248" y="150"/>
                      </a:lnTo>
                      <a:lnTo>
                        <a:pt x="248" y="175"/>
                      </a:lnTo>
                      <a:lnTo>
                        <a:pt x="223" y="249"/>
                      </a:lnTo>
                      <a:lnTo>
                        <a:pt x="248" y="274"/>
                      </a:lnTo>
                      <a:lnTo>
                        <a:pt x="248" y="324"/>
                      </a:lnTo>
                      <a:lnTo>
                        <a:pt x="297" y="299"/>
                      </a:lnTo>
                      <a:lnTo>
                        <a:pt x="297" y="274"/>
                      </a:lnTo>
                      <a:lnTo>
                        <a:pt x="371" y="249"/>
                      </a:lnTo>
                      <a:lnTo>
                        <a:pt x="396" y="274"/>
                      </a:lnTo>
                      <a:lnTo>
                        <a:pt x="446" y="299"/>
                      </a:lnTo>
                      <a:lnTo>
                        <a:pt x="470" y="324"/>
                      </a:lnTo>
                      <a:lnTo>
                        <a:pt x="495" y="324"/>
                      </a:lnTo>
                      <a:lnTo>
                        <a:pt x="520" y="349"/>
                      </a:lnTo>
                      <a:lnTo>
                        <a:pt x="495" y="374"/>
                      </a:lnTo>
                      <a:lnTo>
                        <a:pt x="495" y="423"/>
                      </a:lnTo>
                      <a:lnTo>
                        <a:pt x="545" y="398"/>
                      </a:lnTo>
                      <a:lnTo>
                        <a:pt x="570" y="423"/>
                      </a:lnTo>
                      <a:lnTo>
                        <a:pt x="570" y="448"/>
                      </a:lnTo>
                      <a:lnTo>
                        <a:pt x="570" y="448"/>
                      </a:lnTo>
                      <a:lnTo>
                        <a:pt x="594" y="423"/>
                      </a:lnTo>
                      <a:lnTo>
                        <a:pt x="594" y="448"/>
                      </a:lnTo>
                      <a:lnTo>
                        <a:pt x="570" y="473"/>
                      </a:lnTo>
                      <a:lnTo>
                        <a:pt x="570" y="498"/>
                      </a:lnTo>
                      <a:lnTo>
                        <a:pt x="594" y="548"/>
                      </a:lnTo>
                      <a:lnTo>
                        <a:pt x="644" y="523"/>
                      </a:lnTo>
                      <a:lnTo>
                        <a:pt x="644" y="498"/>
                      </a:lnTo>
                      <a:lnTo>
                        <a:pt x="669" y="498"/>
                      </a:lnTo>
                      <a:lnTo>
                        <a:pt x="718" y="473"/>
                      </a:lnTo>
                      <a:lnTo>
                        <a:pt x="768" y="498"/>
                      </a:lnTo>
                      <a:lnTo>
                        <a:pt x="768" y="473"/>
                      </a:lnTo>
                      <a:lnTo>
                        <a:pt x="792" y="498"/>
                      </a:lnTo>
                      <a:lnTo>
                        <a:pt x="792" y="498"/>
                      </a:lnTo>
                      <a:lnTo>
                        <a:pt x="842" y="523"/>
                      </a:lnTo>
                      <a:lnTo>
                        <a:pt x="817" y="573"/>
                      </a:lnTo>
                      <a:lnTo>
                        <a:pt x="842" y="598"/>
                      </a:lnTo>
                      <a:lnTo>
                        <a:pt x="867" y="622"/>
                      </a:lnTo>
                      <a:lnTo>
                        <a:pt x="867" y="622"/>
                      </a:lnTo>
                      <a:lnTo>
                        <a:pt x="867" y="697"/>
                      </a:lnTo>
                      <a:lnTo>
                        <a:pt x="842" y="672"/>
                      </a:lnTo>
                      <a:lnTo>
                        <a:pt x="842" y="697"/>
                      </a:lnTo>
                      <a:lnTo>
                        <a:pt x="792" y="697"/>
                      </a:lnTo>
                      <a:lnTo>
                        <a:pt x="768" y="722"/>
                      </a:lnTo>
                      <a:lnTo>
                        <a:pt x="768" y="697"/>
                      </a:lnTo>
                      <a:lnTo>
                        <a:pt x="718" y="722"/>
                      </a:lnTo>
                      <a:lnTo>
                        <a:pt x="693" y="722"/>
                      </a:lnTo>
                      <a:lnTo>
                        <a:pt x="669" y="747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02" name="Freeform 55">
                  <a:extLst>
                    <a:ext uri="{FF2B5EF4-FFF2-40B4-BE49-F238E27FC236}">
                      <a16:creationId xmlns:a16="http://schemas.microsoft.com/office/drawing/2014/main" id="{50CFE00A-94AC-4F9A-9482-7AA2389223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7995" y="3995265"/>
                  <a:ext cx="429975" cy="651841"/>
                </a:xfrm>
                <a:custGeom>
                  <a:avLst/>
                  <a:gdLst/>
                  <a:ahLst/>
                  <a:cxnLst>
                    <a:cxn ang="0">
                      <a:pos x="693" y="1667"/>
                    </a:cxn>
                    <a:cxn ang="0">
                      <a:pos x="693" y="1642"/>
                    </a:cxn>
                    <a:cxn ang="0">
                      <a:pos x="743" y="1642"/>
                    </a:cxn>
                    <a:cxn ang="0">
                      <a:pos x="743" y="1592"/>
                    </a:cxn>
                    <a:cxn ang="0">
                      <a:pos x="817" y="1617"/>
                    </a:cxn>
                    <a:cxn ang="0">
                      <a:pos x="891" y="1667"/>
                    </a:cxn>
                    <a:cxn ang="0">
                      <a:pos x="941" y="1592"/>
                    </a:cxn>
                    <a:cxn ang="0">
                      <a:pos x="1015" y="1617"/>
                    </a:cxn>
                    <a:cxn ang="0">
                      <a:pos x="1065" y="1642"/>
                    </a:cxn>
                    <a:cxn ang="0">
                      <a:pos x="1114" y="1741"/>
                    </a:cxn>
                    <a:cxn ang="0">
                      <a:pos x="1065" y="1866"/>
                    </a:cxn>
                    <a:cxn ang="0">
                      <a:pos x="1090" y="1916"/>
                    </a:cxn>
                    <a:cxn ang="0">
                      <a:pos x="1139" y="1866"/>
                    </a:cxn>
                    <a:cxn ang="0">
                      <a:pos x="1139" y="1916"/>
                    </a:cxn>
                    <a:cxn ang="0">
                      <a:pos x="1213" y="1965"/>
                    </a:cxn>
                    <a:cxn ang="0">
                      <a:pos x="1213" y="1816"/>
                    </a:cxn>
                    <a:cxn ang="0">
                      <a:pos x="1238" y="1741"/>
                    </a:cxn>
                    <a:cxn ang="0">
                      <a:pos x="1238" y="1642"/>
                    </a:cxn>
                    <a:cxn ang="0">
                      <a:pos x="1312" y="1542"/>
                    </a:cxn>
                    <a:cxn ang="0">
                      <a:pos x="1288" y="1443"/>
                    </a:cxn>
                    <a:cxn ang="0">
                      <a:pos x="1312" y="1393"/>
                    </a:cxn>
                    <a:cxn ang="0">
                      <a:pos x="1312" y="1294"/>
                    </a:cxn>
                    <a:cxn ang="0">
                      <a:pos x="1312" y="1219"/>
                    </a:cxn>
                    <a:cxn ang="0">
                      <a:pos x="1312" y="1095"/>
                    </a:cxn>
                    <a:cxn ang="0">
                      <a:pos x="1263" y="1070"/>
                    </a:cxn>
                    <a:cxn ang="0">
                      <a:pos x="1312" y="995"/>
                    </a:cxn>
                    <a:cxn ang="0">
                      <a:pos x="1213" y="846"/>
                    </a:cxn>
                    <a:cxn ang="0">
                      <a:pos x="1139" y="796"/>
                    </a:cxn>
                    <a:cxn ang="0">
                      <a:pos x="1090" y="771"/>
                    </a:cxn>
                    <a:cxn ang="0">
                      <a:pos x="1040" y="771"/>
                    </a:cxn>
                    <a:cxn ang="0">
                      <a:pos x="916" y="622"/>
                    </a:cxn>
                    <a:cxn ang="0">
                      <a:pos x="867" y="522"/>
                    </a:cxn>
                    <a:cxn ang="0">
                      <a:pos x="792" y="348"/>
                    </a:cxn>
                    <a:cxn ang="0">
                      <a:pos x="743" y="273"/>
                    </a:cxn>
                    <a:cxn ang="0">
                      <a:pos x="545" y="0"/>
                    </a:cxn>
                    <a:cxn ang="0">
                      <a:pos x="446" y="0"/>
                    </a:cxn>
                    <a:cxn ang="0">
                      <a:pos x="371" y="149"/>
                    </a:cxn>
                    <a:cxn ang="0">
                      <a:pos x="396" y="273"/>
                    </a:cxn>
                    <a:cxn ang="0">
                      <a:pos x="446" y="423"/>
                    </a:cxn>
                    <a:cxn ang="0">
                      <a:pos x="470" y="597"/>
                    </a:cxn>
                    <a:cxn ang="0">
                      <a:pos x="446" y="821"/>
                    </a:cxn>
                    <a:cxn ang="0">
                      <a:pos x="396" y="945"/>
                    </a:cxn>
                    <a:cxn ang="0">
                      <a:pos x="347" y="1020"/>
                    </a:cxn>
                    <a:cxn ang="0">
                      <a:pos x="248" y="1070"/>
                    </a:cxn>
                    <a:cxn ang="0">
                      <a:pos x="149" y="1070"/>
                    </a:cxn>
                    <a:cxn ang="0">
                      <a:pos x="124" y="1169"/>
                    </a:cxn>
                    <a:cxn ang="0">
                      <a:pos x="99" y="1269"/>
                    </a:cxn>
                    <a:cxn ang="0">
                      <a:pos x="25" y="1318"/>
                    </a:cxn>
                    <a:cxn ang="0">
                      <a:pos x="25" y="1443"/>
                    </a:cxn>
                    <a:cxn ang="0">
                      <a:pos x="50" y="1592"/>
                    </a:cxn>
                    <a:cxn ang="0">
                      <a:pos x="99" y="1667"/>
                    </a:cxn>
                    <a:cxn ang="0">
                      <a:pos x="173" y="1667"/>
                    </a:cxn>
                    <a:cxn ang="0">
                      <a:pos x="272" y="1741"/>
                    </a:cxn>
                    <a:cxn ang="0">
                      <a:pos x="347" y="1741"/>
                    </a:cxn>
                    <a:cxn ang="0">
                      <a:pos x="396" y="1791"/>
                    </a:cxn>
                    <a:cxn ang="0">
                      <a:pos x="470" y="1766"/>
                    </a:cxn>
                    <a:cxn ang="0">
                      <a:pos x="495" y="1866"/>
                    </a:cxn>
                    <a:cxn ang="0">
                      <a:pos x="570" y="1891"/>
                    </a:cxn>
                    <a:cxn ang="0">
                      <a:pos x="619" y="1916"/>
                    </a:cxn>
                    <a:cxn ang="0">
                      <a:pos x="644" y="2015"/>
                    </a:cxn>
                    <a:cxn ang="0">
                      <a:pos x="718" y="2015"/>
                    </a:cxn>
                    <a:cxn ang="0">
                      <a:pos x="693" y="1766"/>
                    </a:cxn>
                  </a:cxnLst>
                  <a:rect l="0" t="0" r="r" b="b"/>
                  <a:pathLst>
                    <a:path w="1337" h="2040">
                      <a:moveTo>
                        <a:pt x="669" y="1692"/>
                      </a:moveTo>
                      <a:lnTo>
                        <a:pt x="693" y="1667"/>
                      </a:lnTo>
                      <a:lnTo>
                        <a:pt x="693" y="1617"/>
                      </a:lnTo>
                      <a:lnTo>
                        <a:pt x="693" y="1642"/>
                      </a:lnTo>
                      <a:lnTo>
                        <a:pt x="718" y="1642"/>
                      </a:lnTo>
                      <a:lnTo>
                        <a:pt x="743" y="1642"/>
                      </a:lnTo>
                      <a:lnTo>
                        <a:pt x="743" y="1617"/>
                      </a:lnTo>
                      <a:lnTo>
                        <a:pt x="743" y="1592"/>
                      </a:lnTo>
                      <a:lnTo>
                        <a:pt x="792" y="1592"/>
                      </a:lnTo>
                      <a:lnTo>
                        <a:pt x="817" y="1617"/>
                      </a:lnTo>
                      <a:lnTo>
                        <a:pt x="867" y="1692"/>
                      </a:lnTo>
                      <a:lnTo>
                        <a:pt x="891" y="1667"/>
                      </a:lnTo>
                      <a:lnTo>
                        <a:pt x="916" y="1617"/>
                      </a:lnTo>
                      <a:lnTo>
                        <a:pt x="941" y="1592"/>
                      </a:lnTo>
                      <a:lnTo>
                        <a:pt x="966" y="1642"/>
                      </a:lnTo>
                      <a:lnTo>
                        <a:pt x="1015" y="1617"/>
                      </a:lnTo>
                      <a:lnTo>
                        <a:pt x="1040" y="1642"/>
                      </a:lnTo>
                      <a:lnTo>
                        <a:pt x="1065" y="1642"/>
                      </a:lnTo>
                      <a:lnTo>
                        <a:pt x="1114" y="1642"/>
                      </a:lnTo>
                      <a:lnTo>
                        <a:pt x="1114" y="1741"/>
                      </a:lnTo>
                      <a:lnTo>
                        <a:pt x="1090" y="1816"/>
                      </a:lnTo>
                      <a:lnTo>
                        <a:pt x="1065" y="1866"/>
                      </a:lnTo>
                      <a:lnTo>
                        <a:pt x="1065" y="1916"/>
                      </a:lnTo>
                      <a:lnTo>
                        <a:pt x="1090" y="1916"/>
                      </a:lnTo>
                      <a:lnTo>
                        <a:pt x="1090" y="1891"/>
                      </a:lnTo>
                      <a:lnTo>
                        <a:pt x="1139" y="1866"/>
                      </a:lnTo>
                      <a:lnTo>
                        <a:pt x="1164" y="1866"/>
                      </a:lnTo>
                      <a:lnTo>
                        <a:pt x="1139" y="1916"/>
                      </a:lnTo>
                      <a:lnTo>
                        <a:pt x="1189" y="1916"/>
                      </a:lnTo>
                      <a:lnTo>
                        <a:pt x="1213" y="1965"/>
                      </a:lnTo>
                      <a:lnTo>
                        <a:pt x="1238" y="1866"/>
                      </a:lnTo>
                      <a:lnTo>
                        <a:pt x="1213" y="1816"/>
                      </a:lnTo>
                      <a:lnTo>
                        <a:pt x="1238" y="1791"/>
                      </a:lnTo>
                      <a:lnTo>
                        <a:pt x="1238" y="1741"/>
                      </a:lnTo>
                      <a:lnTo>
                        <a:pt x="1238" y="1667"/>
                      </a:lnTo>
                      <a:lnTo>
                        <a:pt x="1238" y="1642"/>
                      </a:lnTo>
                      <a:lnTo>
                        <a:pt x="1288" y="1592"/>
                      </a:lnTo>
                      <a:lnTo>
                        <a:pt x="1312" y="1542"/>
                      </a:lnTo>
                      <a:lnTo>
                        <a:pt x="1288" y="1468"/>
                      </a:lnTo>
                      <a:lnTo>
                        <a:pt x="1288" y="1443"/>
                      </a:lnTo>
                      <a:lnTo>
                        <a:pt x="1312" y="1468"/>
                      </a:lnTo>
                      <a:lnTo>
                        <a:pt x="1312" y="1393"/>
                      </a:lnTo>
                      <a:lnTo>
                        <a:pt x="1312" y="1318"/>
                      </a:lnTo>
                      <a:lnTo>
                        <a:pt x="1312" y="1294"/>
                      </a:lnTo>
                      <a:lnTo>
                        <a:pt x="1288" y="1244"/>
                      </a:lnTo>
                      <a:lnTo>
                        <a:pt x="1312" y="1219"/>
                      </a:lnTo>
                      <a:lnTo>
                        <a:pt x="1312" y="1169"/>
                      </a:lnTo>
                      <a:lnTo>
                        <a:pt x="1312" y="1095"/>
                      </a:lnTo>
                      <a:lnTo>
                        <a:pt x="1288" y="1095"/>
                      </a:lnTo>
                      <a:lnTo>
                        <a:pt x="1263" y="1070"/>
                      </a:lnTo>
                      <a:lnTo>
                        <a:pt x="1337" y="1045"/>
                      </a:lnTo>
                      <a:lnTo>
                        <a:pt x="1312" y="995"/>
                      </a:lnTo>
                      <a:lnTo>
                        <a:pt x="1213" y="920"/>
                      </a:lnTo>
                      <a:lnTo>
                        <a:pt x="1213" y="846"/>
                      </a:lnTo>
                      <a:lnTo>
                        <a:pt x="1189" y="796"/>
                      </a:lnTo>
                      <a:lnTo>
                        <a:pt x="1139" y="796"/>
                      </a:lnTo>
                      <a:lnTo>
                        <a:pt x="1139" y="771"/>
                      </a:lnTo>
                      <a:lnTo>
                        <a:pt x="1090" y="771"/>
                      </a:lnTo>
                      <a:lnTo>
                        <a:pt x="1090" y="846"/>
                      </a:lnTo>
                      <a:lnTo>
                        <a:pt x="1040" y="771"/>
                      </a:lnTo>
                      <a:lnTo>
                        <a:pt x="991" y="622"/>
                      </a:lnTo>
                      <a:lnTo>
                        <a:pt x="916" y="622"/>
                      </a:lnTo>
                      <a:lnTo>
                        <a:pt x="891" y="597"/>
                      </a:lnTo>
                      <a:lnTo>
                        <a:pt x="867" y="522"/>
                      </a:lnTo>
                      <a:lnTo>
                        <a:pt x="817" y="398"/>
                      </a:lnTo>
                      <a:lnTo>
                        <a:pt x="792" y="348"/>
                      </a:lnTo>
                      <a:lnTo>
                        <a:pt x="768" y="348"/>
                      </a:lnTo>
                      <a:lnTo>
                        <a:pt x="743" y="273"/>
                      </a:lnTo>
                      <a:lnTo>
                        <a:pt x="545" y="50"/>
                      </a:lnTo>
                      <a:lnTo>
                        <a:pt x="545" y="0"/>
                      </a:lnTo>
                      <a:lnTo>
                        <a:pt x="520" y="0"/>
                      </a:lnTo>
                      <a:lnTo>
                        <a:pt x="446" y="0"/>
                      </a:lnTo>
                      <a:lnTo>
                        <a:pt x="347" y="25"/>
                      </a:lnTo>
                      <a:lnTo>
                        <a:pt x="371" y="149"/>
                      </a:lnTo>
                      <a:lnTo>
                        <a:pt x="371" y="174"/>
                      </a:lnTo>
                      <a:lnTo>
                        <a:pt x="396" y="273"/>
                      </a:lnTo>
                      <a:lnTo>
                        <a:pt x="446" y="373"/>
                      </a:lnTo>
                      <a:lnTo>
                        <a:pt x="446" y="423"/>
                      </a:lnTo>
                      <a:lnTo>
                        <a:pt x="470" y="497"/>
                      </a:lnTo>
                      <a:lnTo>
                        <a:pt x="470" y="597"/>
                      </a:lnTo>
                      <a:lnTo>
                        <a:pt x="421" y="672"/>
                      </a:lnTo>
                      <a:lnTo>
                        <a:pt x="446" y="821"/>
                      </a:lnTo>
                      <a:lnTo>
                        <a:pt x="421" y="871"/>
                      </a:lnTo>
                      <a:lnTo>
                        <a:pt x="396" y="945"/>
                      </a:lnTo>
                      <a:lnTo>
                        <a:pt x="347" y="970"/>
                      </a:lnTo>
                      <a:lnTo>
                        <a:pt x="347" y="1020"/>
                      </a:lnTo>
                      <a:lnTo>
                        <a:pt x="272" y="1045"/>
                      </a:lnTo>
                      <a:lnTo>
                        <a:pt x="248" y="1070"/>
                      </a:lnTo>
                      <a:lnTo>
                        <a:pt x="198" y="1070"/>
                      </a:lnTo>
                      <a:lnTo>
                        <a:pt x="149" y="1070"/>
                      </a:lnTo>
                      <a:lnTo>
                        <a:pt x="99" y="1119"/>
                      </a:lnTo>
                      <a:lnTo>
                        <a:pt x="124" y="1169"/>
                      </a:lnTo>
                      <a:lnTo>
                        <a:pt x="124" y="1244"/>
                      </a:lnTo>
                      <a:lnTo>
                        <a:pt x="99" y="1269"/>
                      </a:lnTo>
                      <a:lnTo>
                        <a:pt x="99" y="1294"/>
                      </a:lnTo>
                      <a:lnTo>
                        <a:pt x="25" y="1318"/>
                      </a:lnTo>
                      <a:lnTo>
                        <a:pt x="0" y="1343"/>
                      </a:lnTo>
                      <a:lnTo>
                        <a:pt x="25" y="1443"/>
                      </a:lnTo>
                      <a:lnTo>
                        <a:pt x="25" y="1542"/>
                      </a:lnTo>
                      <a:lnTo>
                        <a:pt x="50" y="1592"/>
                      </a:lnTo>
                      <a:lnTo>
                        <a:pt x="50" y="1692"/>
                      </a:lnTo>
                      <a:lnTo>
                        <a:pt x="99" y="1667"/>
                      </a:lnTo>
                      <a:lnTo>
                        <a:pt x="173" y="1741"/>
                      </a:lnTo>
                      <a:lnTo>
                        <a:pt x="173" y="1667"/>
                      </a:lnTo>
                      <a:lnTo>
                        <a:pt x="248" y="1667"/>
                      </a:lnTo>
                      <a:lnTo>
                        <a:pt x="272" y="1741"/>
                      </a:lnTo>
                      <a:lnTo>
                        <a:pt x="297" y="1741"/>
                      </a:lnTo>
                      <a:lnTo>
                        <a:pt x="347" y="1741"/>
                      </a:lnTo>
                      <a:lnTo>
                        <a:pt x="347" y="1791"/>
                      </a:lnTo>
                      <a:lnTo>
                        <a:pt x="396" y="1791"/>
                      </a:lnTo>
                      <a:lnTo>
                        <a:pt x="446" y="1741"/>
                      </a:lnTo>
                      <a:lnTo>
                        <a:pt x="470" y="1766"/>
                      </a:lnTo>
                      <a:lnTo>
                        <a:pt x="495" y="1791"/>
                      </a:lnTo>
                      <a:lnTo>
                        <a:pt x="495" y="1866"/>
                      </a:lnTo>
                      <a:lnTo>
                        <a:pt x="570" y="1841"/>
                      </a:lnTo>
                      <a:lnTo>
                        <a:pt x="570" y="1891"/>
                      </a:lnTo>
                      <a:lnTo>
                        <a:pt x="594" y="1866"/>
                      </a:lnTo>
                      <a:lnTo>
                        <a:pt x="619" y="1916"/>
                      </a:lnTo>
                      <a:lnTo>
                        <a:pt x="644" y="1916"/>
                      </a:lnTo>
                      <a:lnTo>
                        <a:pt x="644" y="2015"/>
                      </a:lnTo>
                      <a:lnTo>
                        <a:pt x="693" y="2040"/>
                      </a:lnTo>
                      <a:lnTo>
                        <a:pt x="718" y="2015"/>
                      </a:lnTo>
                      <a:lnTo>
                        <a:pt x="718" y="1866"/>
                      </a:lnTo>
                      <a:lnTo>
                        <a:pt x="693" y="1766"/>
                      </a:lnTo>
                      <a:lnTo>
                        <a:pt x="669" y="1692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03" name="Freeform 56">
                  <a:extLst>
                    <a:ext uri="{FF2B5EF4-FFF2-40B4-BE49-F238E27FC236}">
                      <a16:creationId xmlns:a16="http://schemas.microsoft.com/office/drawing/2014/main" id="{F074D950-8EE0-4929-A7AC-54F099B557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30666" y="4122827"/>
                  <a:ext cx="278520" cy="357173"/>
                </a:xfrm>
                <a:custGeom>
                  <a:avLst/>
                  <a:gdLst/>
                  <a:ahLst/>
                  <a:cxnLst>
                    <a:cxn ang="0">
                      <a:pos x="297" y="995"/>
                    </a:cxn>
                    <a:cxn ang="0">
                      <a:pos x="322" y="1120"/>
                    </a:cxn>
                    <a:cxn ang="0">
                      <a:pos x="223" y="1070"/>
                    </a:cxn>
                    <a:cxn ang="0">
                      <a:pos x="149" y="1045"/>
                    </a:cxn>
                    <a:cxn ang="0">
                      <a:pos x="74" y="1020"/>
                    </a:cxn>
                    <a:cxn ang="0">
                      <a:pos x="25" y="871"/>
                    </a:cxn>
                    <a:cxn ang="0">
                      <a:pos x="25" y="796"/>
                    </a:cxn>
                    <a:cxn ang="0">
                      <a:pos x="99" y="746"/>
                    </a:cxn>
                    <a:cxn ang="0">
                      <a:pos x="173" y="721"/>
                    </a:cxn>
                    <a:cxn ang="0">
                      <a:pos x="149" y="647"/>
                    </a:cxn>
                    <a:cxn ang="0">
                      <a:pos x="198" y="622"/>
                    </a:cxn>
                    <a:cxn ang="0">
                      <a:pos x="223" y="597"/>
                    </a:cxn>
                    <a:cxn ang="0">
                      <a:pos x="248" y="522"/>
                    </a:cxn>
                    <a:cxn ang="0">
                      <a:pos x="272" y="398"/>
                    </a:cxn>
                    <a:cxn ang="0">
                      <a:pos x="248" y="348"/>
                    </a:cxn>
                    <a:cxn ang="0">
                      <a:pos x="198" y="224"/>
                    </a:cxn>
                    <a:cxn ang="0">
                      <a:pos x="272" y="0"/>
                    </a:cxn>
                    <a:cxn ang="0">
                      <a:pos x="372" y="50"/>
                    </a:cxn>
                    <a:cxn ang="0">
                      <a:pos x="446" y="124"/>
                    </a:cxn>
                    <a:cxn ang="0">
                      <a:pos x="520" y="50"/>
                    </a:cxn>
                    <a:cxn ang="0">
                      <a:pos x="570" y="124"/>
                    </a:cxn>
                    <a:cxn ang="0">
                      <a:pos x="693" y="274"/>
                    </a:cxn>
                    <a:cxn ang="0">
                      <a:pos x="768" y="249"/>
                    </a:cxn>
                    <a:cxn ang="0">
                      <a:pos x="743" y="149"/>
                    </a:cxn>
                    <a:cxn ang="0">
                      <a:pos x="768" y="199"/>
                    </a:cxn>
                    <a:cxn ang="0">
                      <a:pos x="842" y="274"/>
                    </a:cxn>
                    <a:cxn ang="0">
                      <a:pos x="793" y="323"/>
                    </a:cxn>
                    <a:cxn ang="0">
                      <a:pos x="867" y="373"/>
                    </a:cxn>
                    <a:cxn ang="0">
                      <a:pos x="817" y="398"/>
                    </a:cxn>
                    <a:cxn ang="0">
                      <a:pos x="817" y="497"/>
                    </a:cxn>
                    <a:cxn ang="0">
                      <a:pos x="768" y="572"/>
                    </a:cxn>
                    <a:cxn ang="0">
                      <a:pos x="768" y="597"/>
                    </a:cxn>
                    <a:cxn ang="0">
                      <a:pos x="718" y="771"/>
                    </a:cxn>
                    <a:cxn ang="0">
                      <a:pos x="644" y="871"/>
                    </a:cxn>
                    <a:cxn ang="0">
                      <a:pos x="619" y="871"/>
                    </a:cxn>
                    <a:cxn ang="0">
                      <a:pos x="594" y="871"/>
                    </a:cxn>
                    <a:cxn ang="0">
                      <a:pos x="570" y="871"/>
                    </a:cxn>
                    <a:cxn ang="0">
                      <a:pos x="545" y="896"/>
                    </a:cxn>
                    <a:cxn ang="0">
                      <a:pos x="520" y="920"/>
                    </a:cxn>
                    <a:cxn ang="0">
                      <a:pos x="495" y="920"/>
                    </a:cxn>
                    <a:cxn ang="0">
                      <a:pos x="495" y="920"/>
                    </a:cxn>
                    <a:cxn ang="0">
                      <a:pos x="471" y="920"/>
                    </a:cxn>
                    <a:cxn ang="0">
                      <a:pos x="446" y="920"/>
                    </a:cxn>
                    <a:cxn ang="0">
                      <a:pos x="446" y="896"/>
                    </a:cxn>
                    <a:cxn ang="0">
                      <a:pos x="421" y="920"/>
                    </a:cxn>
                    <a:cxn ang="0">
                      <a:pos x="396" y="945"/>
                    </a:cxn>
                    <a:cxn ang="0">
                      <a:pos x="396" y="970"/>
                    </a:cxn>
                    <a:cxn ang="0">
                      <a:pos x="372" y="970"/>
                    </a:cxn>
                    <a:cxn ang="0">
                      <a:pos x="372" y="995"/>
                    </a:cxn>
                    <a:cxn ang="0">
                      <a:pos x="396" y="1020"/>
                    </a:cxn>
                    <a:cxn ang="0">
                      <a:pos x="372" y="1045"/>
                    </a:cxn>
                    <a:cxn ang="0">
                      <a:pos x="372" y="1070"/>
                    </a:cxn>
                    <a:cxn ang="0">
                      <a:pos x="322" y="1020"/>
                    </a:cxn>
                    <a:cxn ang="0">
                      <a:pos x="322" y="995"/>
                    </a:cxn>
                    <a:cxn ang="0">
                      <a:pos x="297" y="995"/>
                    </a:cxn>
                  </a:cxnLst>
                  <a:rect l="0" t="0" r="r" b="b"/>
                  <a:pathLst>
                    <a:path w="867" h="1120">
                      <a:moveTo>
                        <a:pt x="297" y="995"/>
                      </a:moveTo>
                      <a:lnTo>
                        <a:pt x="297" y="995"/>
                      </a:lnTo>
                      <a:lnTo>
                        <a:pt x="322" y="1070"/>
                      </a:lnTo>
                      <a:lnTo>
                        <a:pt x="322" y="1120"/>
                      </a:lnTo>
                      <a:lnTo>
                        <a:pt x="297" y="1120"/>
                      </a:lnTo>
                      <a:lnTo>
                        <a:pt x="223" y="1070"/>
                      </a:lnTo>
                      <a:lnTo>
                        <a:pt x="173" y="1045"/>
                      </a:lnTo>
                      <a:lnTo>
                        <a:pt x="149" y="1045"/>
                      </a:lnTo>
                      <a:lnTo>
                        <a:pt x="124" y="1070"/>
                      </a:lnTo>
                      <a:lnTo>
                        <a:pt x="74" y="1020"/>
                      </a:lnTo>
                      <a:lnTo>
                        <a:pt x="50" y="920"/>
                      </a:lnTo>
                      <a:lnTo>
                        <a:pt x="25" y="871"/>
                      </a:lnTo>
                      <a:lnTo>
                        <a:pt x="0" y="821"/>
                      </a:lnTo>
                      <a:lnTo>
                        <a:pt x="25" y="796"/>
                      </a:lnTo>
                      <a:lnTo>
                        <a:pt x="50" y="746"/>
                      </a:lnTo>
                      <a:lnTo>
                        <a:pt x="99" y="746"/>
                      </a:lnTo>
                      <a:lnTo>
                        <a:pt x="124" y="771"/>
                      </a:lnTo>
                      <a:lnTo>
                        <a:pt x="173" y="721"/>
                      </a:lnTo>
                      <a:lnTo>
                        <a:pt x="173" y="672"/>
                      </a:lnTo>
                      <a:lnTo>
                        <a:pt x="149" y="647"/>
                      </a:lnTo>
                      <a:lnTo>
                        <a:pt x="173" y="622"/>
                      </a:lnTo>
                      <a:lnTo>
                        <a:pt x="198" y="622"/>
                      </a:lnTo>
                      <a:lnTo>
                        <a:pt x="198" y="572"/>
                      </a:lnTo>
                      <a:lnTo>
                        <a:pt x="223" y="597"/>
                      </a:lnTo>
                      <a:lnTo>
                        <a:pt x="248" y="572"/>
                      </a:lnTo>
                      <a:lnTo>
                        <a:pt x="248" y="522"/>
                      </a:lnTo>
                      <a:lnTo>
                        <a:pt x="272" y="497"/>
                      </a:lnTo>
                      <a:lnTo>
                        <a:pt x="272" y="398"/>
                      </a:lnTo>
                      <a:lnTo>
                        <a:pt x="248" y="373"/>
                      </a:lnTo>
                      <a:lnTo>
                        <a:pt x="248" y="348"/>
                      </a:lnTo>
                      <a:lnTo>
                        <a:pt x="198" y="323"/>
                      </a:lnTo>
                      <a:lnTo>
                        <a:pt x="198" y="224"/>
                      </a:lnTo>
                      <a:lnTo>
                        <a:pt x="248" y="174"/>
                      </a:lnTo>
                      <a:lnTo>
                        <a:pt x="272" y="0"/>
                      </a:lnTo>
                      <a:lnTo>
                        <a:pt x="372" y="0"/>
                      </a:lnTo>
                      <a:lnTo>
                        <a:pt x="372" y="50"/>
                      </a:lnTo>
                      <a:lnTo>
                        <a:pt x="396" y="124"/>
                      </a:lnTo>
                      <a:lnTo>
                        <a:pt x="446" y="124"/>
                      </a:lnTo>
                      <a:lnTo>
                        <a:pt x="471" y="75"/>
                      </a:lnTo>
                      <a:lnTo>
                        <a:pt x="520" y="50"/>
                      </a:lnTo>
                      <a:lnTo>
                        <a:pt x="570" y="75"/>
                      </a:lnTo>
                      <a:lnTo>
                        <a:pt x="570" y="124"/>
                      </a:lnTo>
                      <a:lnTo>
                        <a:pt x="619" y="199"/>
                      </a:lnTo>
                      <a:lnTo>
                        <a:pt x="693" y="274"/>
                      </a:lnTo>
                      <a:lnTo>
                        <a:pt x="743" y="274"/>
                      </a:lnTo>
                      <a:lnTo>
                        <a:pt x="768" y="249"/>
                      </a:lnTo>
                      <a:lnTo>
                        <a:pt x="743" y="174"/>
                      </a:lnTo>
                      <a:lnTo>
                        <a:pt x="743" y="149"/>
                      </a:lnTo>
                      <a:lnTo>
                        <a:pt x="768" y="124"/>
                      </a:lnTo>
                      <a:lnTo>
                        <a:pt x="768" y="199"/>
                      </a:lnTo>
                      <a:lnTo>
                        <a:pt x="817" y="274"/>
                      </a:lnTo>
                      <a:lnTo>
                        <a:pt x="842" y="274"/>
                      </a:lnTo>
                      <a:lnTo>
                        <a:pt x="842" y="298"/>
                      </a:lnTo>
                      <a:lnTo>
                        <a:pt x="793" y="323"/>
                      </a:lnTo>
                      <a:lnTo>
                        <a:pt x="842" y="348"/>
                      </a:lnTo>
                      <a:lnTo>
                        <a:pt x="867" y="373"/>
                      </a:lnTo>
                      <a:lnTo>
                        <a:pt x="842" y="398"/>
                      </a:lnTo>
                      <a:lnTo>
                        <a:pt x="817" y="398"/>
                      </a:lnTo>
                      <a:lnTo>
                        <a:pt x="817" y="448"/>
                      </a:lnTo>
                      <a:lnTo>
                        <a:pt x="817" y="497"/>
                      </a:lnTo>
                      <a:lnTo>
                        <a:pt x="793" y="547"/>
                      </a:lnTo>
                      <a:lnTo>
                        <a:pt x="768" y="572"/>
                      </a:lnTo>
                      <a:lnTo>
                        <a:pt x="793" y="597"/>
                      </a:lnTo>
                      <a:lnTo>
                        <a:pt x="768" y="597"/>
                      </a:lnTo>
                      <a:lnTo>
                        <a:pt x="768" y="721"/>
                      </a:lnTo>
                      <a:lnTo>
                        <a:pt x="718" y="771"/>
                      </a:lnTo>
                      <a:lnTo>
                        <a:pt x="644" y="796"/>
                      </a:lnTo>
                      <a:lnTo>
                        <a:pt x="644" y="871"/>
                      </a:lnTo>
                      <a:lnTo>
                        <a:pt x="619" y="871"/>
                      </a:lnTo>
                      <a:lnTo>
                        <a:pt x="619" y="871"/>
                      </a:lnTo>
                      <a:lnTo>
                        <a:pt x="619" y="871"/>
                      </a:lnTo>
                      <a:lnTo>
                        <a:pt x="594" y="871"/>
                      </a:lnTo>
                      <a:lnTo>
                        <a:pt x="594" y="871"/>
                      </a:lnTo>
                      <a:lnTo>
                        <a:pt x="570" y="871"/>
                      </a:lnTo>
                      <a:lnTo>
                        <a:pt x="570" y="896"/>
                      </a:lnTo>
                      <a:lnTo>
                        <a:pt x="545" y="896"/>
                      </a:lnTo>
                      <a:lnTo>
                        <a:pt x="520" y="896"/>
                      </a:lnTo>
                      <a:lnTo>
                        <a:pt x="520" y="920"/>
                      </a:lnTo>
                      <a:lnTo>
                        <a:pt x="520" y="920"/>
                      </a:lnTo>
                      <a:lnTo>
                        <a:pt x="495" y="920"/>
                      </a:lnTo>
                      <a:lnTo>
                        <a:pt x="495" y="920"/>
                      </a:lnTo>
                      <a:lnTo>
                        <a:pt x="495" y="920"/>
                      </a:lnTo>
                      <a:lnTo>
                        <a:pt x="471" y="920"/>
                      </a:lnTo>
                      <a:lnTo>
                        <a:pt x="471" y="920"/>
                      </a:lnTo>
                      <a:lnTo>
                        <a:pt x="471" y="920"/>
                      </a:lnTo>
                      <a:lnTo>
                        <a:pt x="446" y="920"/>
                      </a:lnTo>
                      <a:lnTo>
                        <a:pt x="446" y="896"/>
                      </a:lnTo>
                      <a:lnTo>
                        <a:pt x="446" y="896"/>
                      </a:lnTo>
                      <a:lnTo>
                        <a:pt x="421" y="896"/>
                      </a:lnTo>
                      <a:lnTo>
                        <a:pt x="421" y="920"/>
                      </a:lnTo>
                      <a:lnTo>
                        <a:pt x="421" y="920"/>
                      </a:lnTo>
                      <a:lnTo>
                        <a:pt x="396" y="945"/>
                      </a:lnTo>
                      <a:lnTo>
                        <a:pt x="396" y="945"/>
                      </a:lnTo>
                      <a:lnTo>
                        <a:pt x="396" y="970"/>
                      </a:lnTo>
                      <a:lnTo>
                        <a:pt x="396" y="970"/>
                      </a:lnTo>
                      <a:lnTo>
                        <a:pt x="372" y="970"/>
                      </a:lnTo>
                      <a:lnTo>
                        <a:pt x="372" y="995"/>
                      </a:lnTo>
                      <a:lnTo>
                        <a:pt x="372" y="995"/>
                      </a:lnTo>
                      <a:lnTo>
                        <a:pt x="396" y="1020"/>
                      </a:lnTo>
                      <a:lnTo>
                        <a:pt x="396" y="1020"/>
                      </a:lnTo>
                      <a:lnTo>
                        <a:pt x="396" y="1020"/>
                      </a:lnTo>
                      <a:lnTo>
                        <a:pt x="372" y="1045"/>
                      </a:lnTo>
                      <a:lnTo>
                        <a:pt x="372" y="1045"/>
                      </a:lnTo>
                      <a:lnTo>
                        <a:pt x="372" y="1070"/>
                      </a:lnTo>
                      <a:lnTo>
                        <a:pt x="347" y="1045"/>
                      </a:lnTo>
                      <a:lnTo>
                        <a:pt x="322" y="1020"/>
                      </a:lnTo>
                      <a:lnTo>
                        <a:pt x="322" y="995"/>
                      </a:lnTo>
                      <a:lnTo>
                        <a:pt x="322" y="995"/>
                      </a:lnTo>
                      <a:lnTo>
                        <a:pt x="322" y="970"/>
                      </a:lnTo>
                      <a:lnTo>
                        <a:pt x="297" y="99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04" name="Freeform 57">
                  <a:extLst>
                    <a:ext uri="{FF2B5EF4-FFF2-40B4-BE49-F238E27FC236}">
                      <a16:creationId xmlns:a16="http://schemas.microsoft.com/office/drawing/2014/main" id="{D22F125E-13EF-4FB1-AFBF-0E3EC84D37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60549" y="4483013"/>
                  <a:ext cx="310608" cy="261502"/>
                </a:xfrm>
                <a:custGeom>
                  <a:avLst/>
                  <a:gdLst/>
                  <a:ahLst/>
                  <a:cxnLst>
                    <a:cxn ang="0">
                      <a:pos x="223" y="522"/>
                    </a:cxn>
                    <a:cxn ang="0">
                      <a:pos x="273" y="597"/>
                    </a:cxn>
                    <a:cxn ang="0">
                      <a:pos x="322" y="622"/>
                    </a:cxn>
                    <a:cxn ang="0">
                      <a:pos x="471" y="746"/>
                    </a:cxn>
                    <a:cxn ang="0">
                      <a:pos x="570" y="821"/>
                    </a:cxn>
                    <a:cxn ang="0">
                      <a:pos x="644" y="821"/>
                    </a:cxn>
                    <a:cxn ang="0">
                      <a:pos x="694" y="796"/>
                    </a:cxn>
                    <a:cxn ang="0">
                      <a:pos x="669" y="771"/>
                    </a:cxn>
                    <a:cxn ang="0">
                      <a:pos x="718" y="796"/>
                    </a:cxn>
                    <a:cxn ang="0">
                      <a:pos x="718" y="721"/>
                    </a:cxn>
                    <a:cxn ang="0">
                      <a:pos x="718" y="696"/>
                    </a:cxn>
                    <a:cxn ang="0">
                      <a:pos x="768" y="721"/>
                    </a:cxn>
                    <a:cxn ang="0">
                      <a:pos x="842" y="696"/>
                    </a:cxn>
                    <a:cxn ang="0">
                      <a:pos x="867" y="671"/>
                    </a:cxn>
                    <a:cxn ang="0">
                      <a:pos x="892" y="671"/>
                    </a:cxn>
                    <a:cxn ang="0">
                      <a:pos x="917" y="647"/>
                    </a:cxn>
                    <a:cxn ang="0">
                      <a:pos x="941" y="622"/>
                    </a:cxn>
                    <a:cxn ang="0">
                      <a:pos x="966" y="572"/>
                    </a:cxn>
                    <a:cxn ang="0">
                      <a:pos x="966" y="522"/>
                    </a:cxn>
                    <a:cxn ang="0">
                      <a:pos x="917" y="472"/>
                    </a:cxn>
                    <a:cxn ang="0">
                      <a:pos x="817" y="423"/>
                    </a:cxn>
                    <a:cxn ang="0">
                      <a:pos x="793" y="298"/>
                    </a:cxn>
                    <a:cxn ang="0">
                      <a:pos x="817" y="224"/>
                    </a:cxn>
                    <a:cxn ang="0">
                      <a:pos x="817" y="149"/>
                    </a:cxn>
                    <a:cxn ang="0">
                      <a:pos x="793" y="124"/>
                    </a:cxn>
                    <a:cxn ang="0">
                      <a:pos x="793" y="49"/>
                    </a:cxn>
                    <a:cxn ang="0">
                      <a:pos x="718" y="49"/>
                    </a:cxn>
                    <a:cxn ang="0">
                      <a:pos x="718" y="124"/>
                    </a:cxn>
                    <a:cxn ang="0">
                      <a:pos x="694" y="25"/>
                    </a:cxn>
                    <a:cxn ang="0">
                      <a:pos x="644" y="0"/>
                    </a:cxn>
                    <a:cxn ang="0">
                      <a:pos x="595" y="25"/>
                    </a:cxn>
                    <a:cxn ang="0">
                      <a:pos x="520" y="25"/>
                    </a:cxn>
                    <a:cxn ang="0">
                      <a:pos x="446" y="49"/>
                    </a:cxn>
                    <a:cxn ang="0">
                      <a:pos x="297" y="49"/>
                    </a:cxn>
                    <a:cxn ang="0">
                      <a:pos x="322" y="99"/>
                    </a:cxn>
                    <a:cxn ang="0">
                      <a:pos x="248" y="149"/>
                    </a:cxn>
                    <a:cxn ang="0">
                      <a:pos x="198" y="124"/>
                    </a:cxn>
                    <a:cxn ang="0">
                      <a:pos x="124" y="199"/>
                    </a:cxn>
                    <a:cxn ang="0">
                      <a:pos x="223" y="224"/>
                    </a:cxn>
                    <a:cxn ang="0">
                      <a:pos x="347" y="199"/>
                    </a:cxn>
                    <a:cxn ang="0">
                      <a:pos x="273" y="248"/>
                    </a:cxn>
                    <a:cxn ang="0">
                      <a:pos x="198" y="248"/>
                    </a:cxn>
                    <a:cxn ang="0">
                      <a:pos x="149" y="323"/>
                    </a:cxn>
                    <a:cxn ang="0">
                      <a:pos x="75" y="323"/>
                    </a:cxn>
                    <a:cxn ang="0">
                      <a:pos x="50" y="373"/>
                    </a:cxn>
                    <a:cxn ang="0">
                      <a:pos x="0" y="448"/>
                    </a:cxn>
                    <a:cxn ang="0">
                      <a:pos x="75" y="497"/>
                    </a:cxn>
                    <a:cxn ang="0">
                      <a:pos x="124" y="448"/>
                    </a:cxn>
                    <a:cxn ang="0">
                      <a:pos x="174" y="497"/>
                    </a:cxn>
                  </a:cxnLst>
                  <a:rect l="0" t="0" r="r" b="b"/>
                  <a:pathLst>
                    <a:path w="966" h="821">
                      <a:moveTo>
                        <a:pt x="174" y="497"/>
                      </a:moveTo>
                      <a:lnTo>
                        <a:pt x="223" y="522"/>
                      </a:lnTo>
                      <a:lnTo>
                        <a:pt x="248" y="572"/>
                      </a:lnTo>
                      <a:lnTo>
                        <a:pt x="273" y="597"/>
                      </a:lnTo>
                      <a:lnTo>
                        <a:pt x="297" y="622"/>
                      </a:lnTo>
                      <a:lnTo>
                        <a:pt x="322" y="622"/>
                      </a:lnTo>
                      <a:lnTo>
                        <a:pt x="372" y="746"/>
                      </a:lnTo>
                      <a:lnTo>
                        <a:pt x="471" y="746"/>
                      </a:lnTo>
                      <a:lnTo>
                        <a:pt x="520" y="771"/>
                      </a:lnTo>
                      <a:lnTo>
                        <a:pt x="570" y="821"/>
                      </a:lnTo>
                      <a:lnTo>
                        <a:pt x="595" y="821"/>
                      </a:lnTo>
                      <a:lnTo>
                        <a:pt x="644" y="821"/>
                      </a:lnTo>
                      <a:lnTo>
                        <a:pt x="694" y="796"/>
                      </a:lnTo>
                      <a:lnTo>
                        <a:pt x="694" y="796"/>
                      </a:lnTo>
                      <a:lnTo>
                        <a:pt x="644" y="771"/>
                      </a:lnTo>
                      <a:lnTo>
                        <a:pt x="669" y="771"/>
                      </a:lnTo>
                      <a:lnTo>
                        <a:pt x="694" y="771"/>
                      </a:lnTo>
                      <a:lnTo>
                        <a:pt x="718" y="796"/>
                      </a:lnTo>
                      <a:lnTo>
                        <a:pt x="743" y="746"/>
                      </a:lnTo>
                      <a:lnTo>
                        <a:pt x="718" y="721"/>
                      </a:lnTo>
                      <a:lnTo>
                        <a:pt x="694" y="696"/>
                      </a:lnTo>
                      <a:lnTo>
                        <a:pt x="718" y="696"/>
                      </a:lnTo>
                      <a:lnTo>
                        <a:pt x="743" y="721"/>
                      </a:lnTo>
                      <a:lnTo>
                        <a:pt x="768" y="721"/>
                      </a:lnTo>
                      <a:lnTo>
                        <a:pt x="817" y="721"/>
                      </a:lnTo>
                      <a:lnTo>
                        <a:pt x="842" y="696"/>
                      </a:lnTo>
                      <a:lnTo>
                        <a:pt x="867" y="696"/>
                      </a:lnTo>
                      <a:lnTo>
                        <a:pt x="867" y="671"/>
                      </a:lnTo>
                      <a:lnTo>
                        <a:pt x="892" y="671"/>
                      </a:lnTo>
                      <a:lnTo>
                        <a:pt x="892" y="671"/>
                      </a:lnTo>
                      <a:lnTo>
                        <a:pt x="917" y="671"/>
                      </a:lnTo>
                      <a:lnTo>
                        <a:pt x="917" y="647"/>
                      </a:lnTo>
                      <a:lnTo>
                        <a:pt x="917" y="597"/>
                      </a:lnTo>
                      <a:lnTo>
                        <a:pt x="941" y="622"/>
                      </a:lnTo>
                      <a:lnTo>
                        <a:pt x="966" y="597"/>
                      </a:lnTo>
                      <a:lnTo>
                        <a:pt x="966" y="572"/>
                      </a:lnTo>
                      <a:lnTo>
                        <a:pt x="966" y="547"/>
                      </a:lnTo>
                      <a:lnTo>
                        <a:pt x="966" y="522"/>
                      </a:lnTo>
                      <a:lnTo>
                        <a:pt x="941" y="497"/>
                      </a:lnTo>
                      <a:lnTo>
                        <a:pt x="917" y="472"/>
                      </a:lnTo>
                      <a:lnTo>
                        <a:pt x="842" y="472"/>
                      </a:lnTo>
                      <a:lnTo>
                        <a:pt x="817" y="423"/>
                      </a:lnTo>
                      <a:lnTo>
                        <a:pt x="817" y="323"/>
                      </a:lnTo>
                      <a:lnTo>
                        <a:pt x="793" y="298"/>
                      </a:lnTo>
                      <a:lnTo>
                        <a:pt x="793" y="248"/>
                      </a:lnTo>
                      <a:lnTo>
                        <a:pt x="817" y="224"/>
                      </a:lnTo>
                      <a:lnTo>
                        <a:pt x="793" y="174"/>
                      </a:lnTo>
                      <a:lnTo>
                        <a:pt x="817" y="149"/>
                      </a:lnTo>
                      <a:lnTo>
                        <a:pt x="817" y="124"/>
                      </a:lnTo>
                      <a:lnTo>
                        <a:pt x="793" y="124"/>
                      </a:lnTo>
                      <a:lnTo>
                        <a:pt x="817" y="99"/>
                      </a:lnTo>
                      <a:lnTo>
                        <a:pt x="793" y="49"/>
                      </a:lnTo>
                      <a:lnTo>
                        <a:pt x="743" y="25"/>
                      </a:lnTo>
                      <a:lnTo>
                        <a:pt x="718" y="49"/>
                      </a:lnTo>
                      <a:lnTo>
                        <a:pt x="743" y="99"/>
                      </a:lnTo>
                      <a:lnTo>
                        <a:pt x="718" y="124"/>
                      </a:lnTo>
                      <a:lnTo>
                        <a:pt x="694" y="49"/>
                      </a:lnTo>
                      <a:lnTo>
                        <a:pt x="694" y="25"/>
                      </a:lnTo>
                      <a:lnTo>
                        <a:pt x="669" y="0"/>
                      </a:lnTo>
                      <a:lnTo>
                        <a:pt x="644" y="0"/>
                      </a:lnTo>
                      <a:lnTo>
                        <a:pt x="644" y="49"/>
                      </a:lnTo>
                      <a:lnTo>
                        <a:pt x="595" y="25"/>
                      </a:lnTo>
                      <a:lnTo>
                        <a:pt x="570" y="25"/>
                      </a:lnTo>
                      <a:lnTo>
                        <a:pt x="520" y="25"/>
                      </a:lnTo>
                      <a:lnTo>
                        <a:pt x="471" y="49"/>
                      </a:lnTo>
                      <a:lnTo>
                        <a:pt x="446" y="49"/>
                      </a:lnTo>
                      <a:lnTo>
                        <a:pt x="396" y="49"/>
                      </a:lnTo>
                      <a:lnTo>
                        <a:pt x="297" y="49"/>
                      </a:lnTo>
                      <a:lnTo>
                        <a:pt x="297" y="74"/>
                      </a:lnTo>
                      <a:lnTo>
                        <a:pt x="322" y="99"/>
                      </a:lnTo>
                      <a:lnTo>
                        <a:pt x="322" y="124"/>
                      </a:lnTo>
                      <a:lnTo>
                        <a:pt x="248" y="149"/>
                      </a:lnTo>
                      <a:lnTo>
                        <a:pt x="223" y="124"/>
                      </a:lnTo>
                      <a:lnTo>
                        <a:pt x="198" y="124"/>
                      </a:lnTo>
                      <a:lnTo>
                        <a:pt x="149" y="149"/>
                      </a:lnTo>
                      <a:lnTo>
                        <a:pt x="124" y="199"/>
                      </a:lnTo>
                      <a:lnTo>
                        <a:pt x="198" y="199"/>
                      </a:lnTo>
                      <a:lnTo>
                        <a:pt x="223" y="224"/>
                      </a:lnTo>
                      <a:lnTo>
                        <a:pt x="322" y="199"/>
                      </a:lnTo>
                      <a:lnTo>
                        <a:pt x="347" y="199"/>
                      </a:lnTo>
                      <a:lnTo>
                        <a:pt x="322" y="224"/>
                      </a:lnTo>
                      <a:lnTo>
                        <a:pt x="273" y="248"/>
                      </a:lnTo>
                      <a:lnTo>
                        <a:pt x="223" y="248"/>
                      </a:lnTo>
                      <a:lnTo>
                        <a:pt x="198" y="248"/>
                      </a:lnTo>
                      <a:lnTo>
                        <a:pt x="149" y="273"/>
                      </a:lnTo>
                      <a:lnTo>
                        <a:pt x="149" y="323"/>
                      </a:lnTo>
                      <a:lnTo>
                        <a:pt x="124" y="323"/>
                      </a:lnTo>
                      <a:lnTo>
                        <a:pt x="75" y="323"/>
                      </a:lnTo>
                      <a:lnTo>
                        <a:pt x="75" y="373"/>
                      </a:lnTo>
                      <a:lnTo>
                        <a:pt x="50" y="373"/>
                      </a:lnTo>
                      <a:lnTo>
                        <a:pt x="25" y="398"/>
                      </a:lnTo>
                      <a:lnTo>
                        <a:pt x="0" y="448"/>
                      </a:lnTo>
                      <a:lnTo>
                        <a:pt x="25" y="472"/>
                      </a:lnTo>
                      <a:lnTo>
                        <a:pt x="75" y="497"/>
                      </a:lnTo>
                      <a:lnTo>
                        <a:pt x="99" y="448"/>
                      </a:lnTo>
                      <a:lnTo>
                        <a:pt x="124" y="448"/>
                      </a:lnTo>
                      <a:lnTo>
                        <a:pt x="124" y="472"/>
                      </a:lnTo>
                      <a:lnTo>
                        <a:pt x="174" y="497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05" name="Freeform 58">
                  <a:extLst>
                    <a:ext uri="{FF2B5EF4-FFF2-40B4-BE49-F238E27FC236}">
                      <a16:creationId xmlns:a16="http://schemas.microsoft.com/office/drawing/2014/main" id="{D6657828-C148-4C4B-BEBD-BD4188ADB5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7970" y="4615215"/>
                  <a:ext cx="374784" cy="396718"/>
                </a:xfrm>
                <a:custGeom>
                  <a:avLst/>
                  <a:gdLst/>
                  <a:ahLst/>
                  <a:cxnLst>
                    <a:cxn ang="0">
                      <a:pos x="223" y="945"/>
                    </a:cxn>
                    <a:cxn ang="0">
                      <a:pos x="223" y="1020"/>
                    </a:cxn>
                    <a:cxn ang="0">
                      <a:pos x="248" y="1119"/>
                    </a:cxn>
                    <a:cxn ang="0">
                      <a:pos x="347" y="1244"/>
                    </a:cxn>
                    <a:cxn ang="0">
                      <a:pos x="446" y="1194"/>
                    </a:cxn>
                    <a:cxn ang="0">
                      <a:pos x="520" y="1119"/>
                    </a:cxn>
                    <a:cxn ang="0">
                      <a:pos x="595" y="1119"/>
                    </a:cxn>
                    <a:cxn ang="0">
                      <a:pos x="669" y="1144"/>
                    </a:cxn>
                    <a:cxn ang="0">
                      <a:pos x="718" y="1020"/>
                    </a:cxn>
                    <a:cxn ang="0">
                      <a:pos x="718" y="870"/>
                    </a:cxn>
                    <a:cxn ang="0">
                      <a:pos x="793" y="895"/>
                    </a:cxn>
                    <a:cxn ang="0">
                      <a:pos x="842" y="821"/>
                    </a:cxn>
                    <a:cxn ang="0">
                      <a:pos x="941" y="895"/>
                    </a:cxn>
                    <a:cxn ang="0">
                      <a:pos x="1016" y="970"/>
                    </a:cxn>
                    <a:cxn ang="0">
                      <a:pos x="1065" y="920"/>
                    </a:cxn>
                    <a:cxn ang="0">
                      <a:pos x="1065" y="821"/>
                    </a:cxn>
                    <a:cxn ang="0">
                      <a:pos x="1090" y="746"/>
                    </a:cxn>
                    <a:cxn ang="0">
                      <a:pos x="1164" y="646"/>
                    </a:cxn>
                    <a:cxn ang="0">
                      <a:pos x="1065" y="597"/>
                    </a:cxn>
                    <a:cxn ang="0">
                      <a:pos x="1016" y="547"/>
                    </a:cxn>
                    <a:cxn ang="0">
                      <a:pos x="1164" y="472"/>
                    </a:cxn>
                    <a:cxn ang="0">
                      <a:pos x="991" y="373"/>
                    </a:cxn>
                    <a:cxn ang="0">
                      <a:pos x="892" y="373"/>
                    </a:cxn>
                    <a:cxn ang="0">
                      <a:pos x="842" y="348"/>
                    </a:cxn>
                    <a:cxn ang="0">
                      <a:pos x="941" y="348"/>
                    </a:cxn>
                    <a:cxn ang="0">
                      <a:pos x="1090" y="373"/>
                    </a:cxn>
                    <a:cxn ang="0">
                      <a:pos x="892" y="298"/>
                    </a:cxn>
                    <a:cxn ang="0">
                      <a:pos x="793" y="149"/>
                    </a:cxn>
                    <a:cxn ang="0">
                      <a:pos x="694" y="49"/>
                    </a:cxn>
                    <a:cxn ang="0">
                      <a:pos x="619" y="0"/>
                    </a:cxn>
                    <a:cxn ang="0">
                      <a:pos x="496" y="74"/>
                    </a:cxn>
                    <a:cxn ang="0">
                      <a:pos x="446" y="149"/>
                    </a:cxn>
                    <a:cxn ang="0">
                      <a:pos x="396" y="174"/>
                    </a:cxn>
                    <a:cxn ang="0">
                      <a:pos x="297" y="174"/>
                    </a:cxn>
                    <a:cxn ang="0">
                      <a:pos x="248" y="273"/>
                    </a:cxn>
                    <a:cxn ang="0">
                      <a:pos x="149" y="398"/>
                    </a:cxn>
                    <a:cxn ang="0">
                      <a:pos x="248" y="447"/>
                    </a:cxn>
                    <a:cxn ang="0">
                      <a:pos x="149" y="547"/>
                    </a:cxn>
                    <a:cxn ang="0">
                      <a:pos x="124" y="547"/>
                    </a:cxn>
                    <a:cxn ang="0">
                      <a:pos x="50" y="671"/>
                    </a:cxn>
                    <a:cxn ang="0">
                      <a:pos x="25" y="771"/>
                    </a:cxn>
                    <a:cxn ang="0">
                      <a:pos x="99" y="870"/>
                    </a:cxn>
                    <a:cxn ang="0">
                      <a:pos x="198" y="846"/>
                    </a:cxn>
                  </a:cxnLst>
                  <a:rect l="0" t="0" r="r" b="b"/>
                  <a:pathLst>
                    <a:path w="1164" h="1244">
                      <a:moveTo>
                        <a:pt x="198" y="846"/>
                      </a:moveTo>
                      <a:lnTo>
                        <a:pt x="223" y="846"/>
                      </a:lnTo>
                      <a:lnTo>
                        <a:pt x="223" y="945"/>
                      </a:lnTo>
                      <a:lnTo>
                        <a:pt x="248" y="970"/>
                      </a:lnTo>
                      <a:lnTo>
                        <a:pt x="223" y="995"/>
                      </a:lnTo>
                      <a:lnTo>
                        <a:pt x="223" y="1020"/>
                      </a:lnTo>
                      <a:lnTo>
                        <a:pt x="223" y="1069"/>
                      </a:lnTo>
                      <a:lnTo>
                        <a:pt x="248" y="1094"/>
                      </a:lnTo>
                      <a:lnTo>
                        <a:pt x="248" y="1119"/>
                      </a:lnTo>
                      <a:lnTo>
                        <a:pt x="273" y="1194"/>
                      </a:lnTo>
                      <a:lnTo>
                        <a:pt x="297" y="1244"/>
                      </a:lnTo>
                      <a:lnTo>
                        <a:pt x="347" y="1244"/>
                      </a:lnTo>
                      <a:lnTo>
                        <a:pt x="421" y="1244"/>
                      </a:lnTo>
                      <a:lnTo>
                        <a:pt x="421" y="1194"/>
                      </a:lnTo>
                      <a:lnTo>
                        <a:pt x="446" y="1194"/>
                      </a:lnTo>
                      <a:lnTo>
                        <a:pt x="471" y="1194"/>
                      </a:lnTo>
                      <a:lnTo>
                        <a:pt x="496" y="1169"/>
                      </a:lnTo>
                      <a:lnTo>
                        <a:pt x="520" y="1119"/>
                      </a:lnTo>
                      <a:lnTo>
                        <a:pt x="520" y="1094"/>
                      </a:lnTo>
                      <a:lnTo>
                        <a:pt x="545" y="1094"/>
                      </a:lnTo>
                      <a:lnTo>
                        <a:pt x="595" y="1119"/>
                      </a:lnTo>
                      <a:lnTo>
                        <a:pt x="619" y="1144"/>
                      </a:lnTo>
                      <a:lnTo>
                        <a:pt x="644" y="1119"/>
                      </a:lnTo>
                      <a:lnTo>
                        <a:pt x="669" y="1144"/>
                      </a:lnTo>
                      <a:lnTo>
                        <a:pt x="718" y="1094"/>
                      </a:lnTo>
                      <a:lnTo>
                        <a:pt x="743" y="1094"/>
                      </a:lnTo>
                      <a:lnTo>
                        <a:pt x="718" y="1020"/>
                      </a:lnTo>
                      <a:lnTo>
                        <a:pt x="743" y="995"/>
                      </a:lnTo>
                      <a:lnTo>
                        <a:pt x="718" y="920"/>
                      </a:lnTo>
                      <a:lnTo>
                        <a:pt x="718" y="870"/>
                      </a:lnTo>
                      <a:lnTo>
                        <a:pt x="768" y="870"/>
                      </a:lnTo>
                      <a:lnTo>
                        <a:pt x="768" y="895"/>
                      </a:lnTo>
                      <a:lnTo>
                        <a:pt x="793" y="895"/>
                      </a:lnTo>
                      <a:lnTo>
                        <a:pt x="793" y="870"/>
                      </a:lnTo>
                      <a:lnTo>
                        <a:pt x="817" y="846"/>
                      </a:lnTo>
                      <a:lnTo>
                        <a:pt x="842" y="821"/>
                      </a:lnTo>
                      <a:lnTo>
                        <a:pt x="867" y="846"/>
                      </a:lnTo>
                      <a:lnTo>
                        <a:pt x="892" y="821"/>
                      </a:lnTo>
                      <a:lnTo>
                        <a:pt x="941" y="895"/>
                      </a:lnTo>
                      <a:lnTo>
                        <a:pt x="966" y="846"/>
                      </a:lnTo>
                      <a:lnTo>
                        <a:pt x="991" y="870"/>
                      </a:lnTo>
                      <a:lnTo>
                        <a:pt x="1016" y="970"/>
                      </a:lnTo>
                      <a:lnTo>
                        <a:pt x="1065" y="970"/>
                      </a:lnTo>
                      <a:lnTo>
                        <a:pt x="1090" y="970"/>
                      </a:lnTo>
                      <a:lnTo>
                        <a:pt x="1065" y="920"/>
                      </a:lnTo>
                      <a:lnTo>
                        <a:pt x="1090" y="895"/>
                      </a:lnTo>
                      <a:lnTo>
                        <a:pt x="1065" y="846"/>
                      </a:lnTo>
                      <a:lnTo>
                        <a:pt x="1065" y="821"/>
                      </a:lnTo>
                      <a:lnTo>
                        <a:pt x="1090" y="846"/>
                      </a:lnTo>
                      <a:lnTo>
                        <a:pt x="1115" y="796"/>
                      </a:lnTo>
                      <a:lnTo>
                        <a:pt x="1090" y="746"/>
                      </a:lnTo>
                      <a:lnTo>
                        <a:pt x="1065" y="721"/>
                      </a:lnTo>
                      <a:lnTo>
                        <a:pt x="1139" y="696"/>
                      </a:lnTo>
                      <a:lnTo>
                        <a:pt x="1164" y="646"/>
                      </a:lnTo>
                      <a:lnTo>
                        <a:pt x="1115" y="622"/>
                      </a:lnTo>
                      <a:lnTo>
                        <a:pt x="1065" y="622"/>
                      </a:lnTo>
                      <a:lnTo>
                        <a:pt x="1065" y="597"/>
                      </a:lnTo>
                      <a:lnTo>
                        <a:pt x="1016" y="572"/>
                      </a:lnTo>
                      <a:lnTo>
                        <a:pt x="991" y="547"/>
                      </a:lnTo>
                      <a:lnTo>
                        <a:pt x="1016" y="547"/>
                      </a:lnTo>
                      <a:lnTo>
                        <a:pt x="1065" y="572"/>
                      </a:lnTo>
                      <a:lnTo>
                        <a:pt x="1115" y="547"/>
                      </a:lnTo>
                      <a:lnTo>
                        <a:pt x="1164" y="472"/>
                      </a:lnTo>
                      <a:lnTo>
                        <a:pt x="1115" y="447"/>
                      </a:lnTo>
                      <a:lnTo>
                        <a:pt x="1065" y="398"/>
                      </a:lnTo>
                      <a:lnTo>
                        <a:pt x="991" y="373"/>
                      </a:lnTo>
                      <a:lnTo>
                        <a:pt x="916" y="373"/>
                      </a:lnTo>
                      <a:lnTo>
                        <a:pt x="916" y="398"/>
                      </a:lnTo>
                      <a:lnTo>
                        <a:pt x="892" y="373"/>
                      </a:lnTo>
                      <a:lnTo>
                        <a:pt x="842" y="398"/>
                      </a:lnTo>
                      <a:lnTo>
                        <a:pt x="817" y="373"/>
                      </a:lnTo>
                      <a:lnTo>
                        <a:pt x="842" y="348"/>
                      </a:lnTo>
                      <a:lnTo>
                        <a:pt x="842" y="323"/>
                      </a:lnTo>
                      <a:lnTo>
                        <a:pt x="892" y="348"/>
                      </a:lnTo>
                      <a:lnTo>
                        <a:pt x="941" y="348"/>
                      </a:lnTo>
                      <a:lnTo>
                        <a:pt x="991" y="348"/>
                      </a:lnTo>
                      <a:lnTo>
                        <a:pt x="1040" y="373"/>
                      </a:lnTo>
                      <a:lnTo>
                        <a:pt x="1090" y="373"/>
                      </a:lnTo>
                      <a:lnTo>
                        <a:pt x="1040" y="323"/>
                      </a:lnTo>
                      <a:lnTo>
                        <a:pt x="991" y="298"/>
                      </a:lnTo>
                      <a:lnTo>
                        <a:pt x="892" y="298"/>
                      </a:lnTo>
                      <a:lnTo>
                        <a:pt x="842" y="174"/>
                      </a:lnTo>
                      <a:lnTo>
                        <a:pt x="817" y="174"/>
                      </a:lnTo>
                      <a:lnTo>
                        <a:pt x="793" y="149"/>
                      </a:lnTo>
                      <a:lnTo>
                        <a:pt x="768" y="124"/>
                      </a:lnTo>
                      <a:lnTo>
                        <a:pt x="743" y="74"/>
                      </a:lnTo>
                      <a:lnTo>
                        <a:pt x="694" y="49"/>
                      </a:lnTo>
                      <a:lnTo>
                        <a:pt x="644" y="24"/>
                      </a:lnTo>
                      <a:lnTo>
                        <a:pt x="644" y="0"/>
                      </a:lnTo>
                      <a:lnTo>
                        <a:pt x="619" y="0"/>
                      </a:lnTo>
                      <a:lnTo>
                        <a:pt x="595" y="49"/>
                      </a:lnTo>
                      <a:lnTo>
                        <a:pt x="545" y="24"/>
                      </a:lnTo>
                      <a:lnTo>
                        <a:pt x="496" y="74"/>
                      </a:lnTo>
                      <a:lnTo>
                        <a:pt x="496" y="99"/>
                      </a:lnTo>
                      <a:lnTo>
                        <a:pt x="496" y="149"/>
                      </a:lnTo>
                      <a:lnTo>
                        <a:pt x="446" y="149"/>
                      </a:lnTo>
                      <a:lnTo>
                        <a:pt x="421" y="174"/>
                      </a:lnTo>
                      <a:lnTo>
                        <a:pt x="421" y="149"/>
                      </a:lnTo>
                      <a:lnTo>
                        <a:pt x="396" y="174"/>
                      </a:lnTo>
                      <a:lnTo>
                        <a:pt x="347" y="149"/>
                      </a:lnTo>
                      <a:lnTo>
                        <a:pt x="322" y="174"/>
                      </a:lnTo>
                      <a:lnTo>
                        <a:pt x="297" y="174"/>
                      </a:lnTo>
                      <a:lnTo>
                        <a:pt x="273" y="199"/>
                      </a:lnTo>
                      <a:lnTo>
                        <a:pt x="248" y="248"/>
                      </a:lnTo>
                      <a:lnTo>
                        <a:pt x="248" y="273"/>
                      </a:lnTo>
                      <a:lnTo>
                        <a:pt x="198" y="298"/>
                      </a:lnTo>
                      <a:lnTo>
                        <a:pt x="198" y="373"/>
                      </a:lnTo>
                      <a:lnTo>
                        <a:pt x="149" y="398"/>
                      </a:lnTo>
                      <a:lnTo>
                        <a:pt x="198" y="447"/>
                      </a:lnTo>
                      <a:lnTo>
                        <a:pt x="223" y="447"/>
                      </a:lnTo>
                      <a:lnTo>
                        <a:pt x="248" y="447"/>
                      </a:lnTo>
                      <a:lnTo>
                        <a:pt x="198" y="472"/>
                      </a:lnTo>
                      <a:lnTo>
                        <a:pt x="198" y="522"/>
                      </a:lnTo>
                      <a:lnTo>
                        <a:pt x="149" y="547"/>
                      </a:lnTo>
                      <a:lnTo>
                        <a:pt x="149" y="522"/>
                      </a:lnTo>
                      <a:lnTo>
                        <a:pt x="124" y="522"/>
                      </a:lnTo>
                      <a:lnTo>
                        <a:pt x="124" y="547"/>
                      </a:lnTo>
                      <a:lnTo>
                        <a:pt x="50" y="597"/>
                      </a:lnTo>
                      <a:lnTo>
                        <a:pt x="50" y="622"/>
                      </a:lnTo>
                      <a:lnTo>
                        <a:pt x="50" y="671"/>
                      </a:lnTo>
                      <a:lnTo>
                        <a:pt x="50" y="696"/>
                      </a:lnTo>
                      <a:lnTo>
                        <a:pt x="25" y="696"/>
                      </a:lnTo>
                      <a:lnTo>
                        <a:pt x="25" y="771"/>
                      </a:lnTo>
                      <a:lnTo>
                        <a:pt x="0" y="870"/>
                      </a:lnTo>
                      <a:lnTo>
                        <a:pt x="25" y="870"/>
                      </a:lnTo>
                      <a:lnTo>
                        <a:pt x="99" y="870"/>
                      </a:lnTo>
                      <a:lnTo>
                        <a:pt x="99" y="895"/>
                      </a:lnTo>
                      <a:lnTo>
                        <a:pt x="174" y="870"/>
                      </a:lnTo>
                      <a:lnTo>
                        <a:pt x="198" y="846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06" name="Freeform 59">
                  <a:extLst>
                    <a:ext uri="{FF2B5EF4-FFF2-40B4-BE49-F238E27FC236}">
                      <a16:creationId xmlns:a16="http://schemas.microsoft.com/office/drawing/2014/main" id="{ABD2E1D9-DF16-4D4F-A2EB-31F50F195C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3016" y="4527197"/>
                  <a:ext cx="557041" cy="644187"/>
                </a:xfrm>
                <a:custGeom>
                  <a:avLst/>
                  <a:gdLst/>
                  <a:ahLst/>
                  <a:cxnLst>
                    <a:cxn ang="0">
                      <a:pos x="347" y="1592"/>
                    </a:cxn>
                    <a:cxn ang="0">
                      <a:pos x="297" y="1542"/>
                    </a:cxn>
                    <a:cxn ang="0">
                      <a:pos x="322" y="1468"/>
                    </a:cxn>
                    <a:cxn ang="0">
                      <a:pos x="272" y="1443"/>
                    </a:cxn>
                    <a:cxn ang="0">
                      <a:pos x="247" y="1468"/>
                    </a:cxn>
                    <a:cxn ang="0">
                      <a:pos x="223" y="1418"/>
                    </a:cxn>
                    <a:cxn ang="0">
                      <a:pos x="247" y="1368"/>
                    </a:cxn>
                    <a:cxn ang="0">
                      <a:pos x="223" y="1319"/>
                    </a:cxn>
                    <a:cxn ang="0">
                      <a:pos x="247" y="1244"/>
                    </a:cxn>
                    <a:cxn ang="0">
                      <a:pos x="297" y="1144"/>
                    </a:cxn>
                    <a:cxn ang="0">
                      <a:pos x="297" y="1070"/>
                    </a:cxn>
                    <a:cxn ang="0">
                      <a:pos x="347" y="995"/>
                    </a:cxn>
                    <a:cxn ang="0">
                      <a:pos x="297" y="920"/>
                    </a:cxn>
                    <a:cxn ang="0">
                      <a:pos x="247" y="871"/>
                    </a:cxn>
                    <a:cxn ang="0">
                      <a:pos x="223" y="920"/>
                    </a:cxn>
                    <a:cxn ang="0">
                      <a:pos x="148" y="970"/>
                    </a:cxn>
                    <a:cxn ang="0">
                      <a:pos x="124" y="945"/>
                    </a:cxn>
                    <a:cxn ang="0">
                      <a:pos x="173" y="871"/>
                    </a:cxn>
                    <a:cxn ang="0">
                      <a:pos x="99" y="920"/>
                    </a:cxn>
                    <a:cxn ang="0">
                      <a:pos x="99" y="871"/>
                    </a:cxn>
                    <a:cxn ang="0">
                      <a:pos x="74" y="821"/>
                    </a:cxn>
                    <a:cxn ang="0">
                      <a:pos x="25" y="846"/>
                    </a:cxn>
                    <a:cxn ang="0">
                      <a:pos x="25" y="771"/>
                    </a:cxn>
                    <a:cxn ang="0">
                      <a:pos x="49" y="771"/>
                    </a:cxn>
                    <a:cxn ang="0">
                      <a:pos x="49" y="597"/>
                    </a:cxn>
                    <a:cxn ang="0">
                      <a:pos x="0" y="298"/>
                    </a:cxn>
                    <a:cxn ang="0">
                      <a:pos x="25" y="274"/>
                    </a:cxn>
                    <a:cxn ang="0">
                      <a:pos x="74" y="124"/>
                    </a:cxn>
                    <a:cxn ang="0">
                      <a:pos x="148" y="298"/>
                    </a:cxn>
                    <a:cxn ang="0">
                      <a:pos x="272" y="249"/>
                    </a:cxn>
                    <a:cxn ang="0">
                      <a:pos x="347" y="25"/>
                    </a:cxn>
                    <a:cxn ang="0">
                      <a:pos x="569" y="74"/>
                    </a:cxn>
                    <a:cxn ang="0">
                      <a:pos x="743" y="74"/>
                    </a:cxn>
                    <a:cxn ang="0">
                      <a:pos x="743" y="298"/>
                    </a:cxn>
                    <a:cxn ang="0">
                      <a:pos x="668" y="572"/>
                    </a:cxn>
                    <a:cxn ang="0">
                      <a:pos x="644" y="697"/>
                    </a:cxn>
                    <a:cxn ang="0">
                      <a:pos x="594" y="846"/>
                    </a:cxn>
                    <a:cxn ang="0">
                      <a:pos x="693" y="821"/>
                    </a:cxn>
                    <a:cxn ang="0">
                      <a:pos x="867" y="697"/>
                    </a:cxn>
                    <a:cxn ang="0">
                      <a:pos x="990" y="572"/>
                    </a:cxn>
                    <a:cxn ang="0">
                      <a:pos x="1040" y="721"/>
                    </a:cxn>
                    <a:cxn ang="0">
                      <a:pos x="1188" y="572"/>
                    </a:cxn>
                    <a:cxn ang="0">
                      <a:pos x="1312" y="497"/>
                    </a:cxn>
                    <a:cxn ang="0">
                      <a:pos x="1238" y="423"/>
                    </a:cxn>
                    <a:cxn ang="0">
                      <a:pos x="1387" y="323"/>
                    </a:cxn>
                    <a:cxn ang="0">
                      <a:pos x="1535" y="398"/>
                    </a:cxn>
                    <a:cxn ang="0">
                      <a:pos x="1609" y="547"/>
                    </a:cxn>
                    <a:cxn ang="0">
                      <a:pos x="1709" y="522"/>
                    </a:cxn>
                    <a:cxn ang="0">
                      <a:pos x="1634" y="697"/>
                    </a:cxn>
                    <a:cxn ang="0">
                      <a:pos x="1535" y="896"/>
                    </a:cxn>
                    <a:cxn ang="0">
                      <a:pos x="1411" y="1095"/>
                    </a:cxn>
                    <a:cxn ang="0">
                      <a:pos x="1337" y="1194"/>
                    </a:cxn>
                    <a:cxn ang="0">
                      <a:pos x="1238" y="1219"/>
                    </a:cxn>
                    <a:cxn ang="0">
                      <a:pos x="1213" y="1443"/>
                    </a:cxn>
                    <a:cxn ang="0">
                      <a:pos x="1188" y="1567"/>
                    </a:cxn>
                    <a:cxn ang="0">
                      <a:pos x="1089" y="1766"/>
                    </a:cxn>
                    <a:cxn ang="0">
                      <a:pos x="1015" y="1866"/>
                    </a:cxn>
                    <a:cxn ang="0">
                      <a:pos x="916" y="1990"/>
                    </a:cxn>
                    <a:cxn ang="0">
                      <a:pos x="867" y="1990"/>
                    </a:cxn>
                    <a:cxn ang="0">
                      <a:pos x="792" y="1891"/>
                    </a:cxn>
                    <a:cxn ang="0">
                      <a:pos x="594" y="1841"/>
                    </a:cxn>
                    <a:cxn ang="0">
                      <a:pos x="545" y="1742"/>
                    </a:cxn>
                    <a:cxn ang="0">
                      <a:pos x="520" y="1667"/>
                    </a:cxn>
                  </a:cxnLst>
                  <a:rect l="0" t="0" r="r" b="b"/>
                  <a:pathLst>
                    <a:path w="1733" h="2015">
                      <a:moveTo>
                        <a:pt x="495" y="1567"/>
                      </a:moveTo>
                      <a:lnTo>
                        <a:pt x="446" y="1592"/>
                      </a:lnTo>
                      <a:lnTo>
                        <a:pt x="421" y="1592"/>
                      </a:lnTo>
                      <a:lnTo>
                        <a:pt x="371" y="1617"/>
                      </a:lnTo>
                      <a:lnTo>
                        <a:pt x="347" y="1592"/>
                      </a:lnTo>
                      <a:lnTo>
                        <a:pt x="322" y="1592"/>
                      </a:lnTo>
                      <a:lnTo>
                        <a:pt x="322" y="1567"/>
                      </a:lnTo>
                      <a:lnTo>
                        <a:pt x="322" y="1542"/>
                      </a:lnTo>
                      <a:lnTo>
                        <a:pt x="322" y="1518"/>
                      </a:lnTo>
                      <a:lnTo>
                        <a:pt x="297" y="1542"/>
                      </a:lnTo>
                      <a:lnTo>
                        <a:pt x="297" y="1542"/>
                      </a:lnTo>
                      <a:lnTo>
                        <a:pt x="297" y="1493"/>
                      </a:lnTo>
                      <a:lnTo>
                        <a:pt x="297" y="1493"/>
                      </a:lnTo>
                      <a:lnTo>
                        <a:pt x="297" y="1493"/>
                      </a:lnTo>
                      <a:lnTo>
                        <a:pt x="322" y="1468"/>
                      </a:lnTo>
                      <a:lnTo>
                        <a:pt x="322" y="1468"/>
                      </a:lnTo>
                      <a:lnTo>
                        <a:pt x="297" y="1468"/>
                      </a:lnTo>
                      <a:lnTo>
                        <a:pt x="297" y="1468"/>
                      </a:lnTo>
                      <a:lnTo>
                        <a:pt x="272" y="1468"/>
                      </a:lnTo>
                      <a:lnTo>
                        <a:pt x="272" y="1443"/>
                      </a:lnTo>
                      <a:lnTo>
                        <a:pt x="247" y="1443"/>
                      </a:lnTo>
                      <a:lnTo>
                        <a:pt x="247" y="1443"/>
                      </a:lnTo>
                      <a:lnTo>
                        <a:pt x="247" y="1468"/>
                      </a:lnTo>
                      <a:lnTo>
                        <a:pt x="247" y="1468"/>
                      </a:lnTo>
                      <a:lnTo>
                        <a:pt x="247" y="1468"/>
                      </a:lnTo>
                      <a:lnTo>
                        <a:pt x="223" y="1468"/>
                      </a:lnTo>
                      <a:lnTo>
                        <a:pt x="223" y="1443"/>
                      </a:lnTo>
                      <a:lnTo>
                        <a:pt x="223" y="1443"/>
                      </a:lnTo>
                      <a:lnTo>
                        <a:pt x="223" y="1443"/>
                      </a:lnTo>
                      <a:lnTo>
                        <a:pt x="223" y="1418"/>
                      </a:lnTo>
                      <a:lnTo>
                        <a:pt x="247" y="1418"/>
                      </a:lnTo>
                      <a:lnTo>
                        <a:pt x="272" y="1418"/>
                      </a:lnTo>
                      <a:lnTo>
                        <a:pt x="272" y="1368"/>
                      </a:lnTo>
                      <a:lnTo>
                        <a:pt x="247" y="1368"/>
                      </a:lnTo>
                      <a:lnTo>
                        <a:pt x="247" y="1368"/>
                      </a:lnTo>
                      <a:lnTo>
                        <a:pt x="247" y="1368"/>
                      </a:lnTo>
                      <a:lnTo>
                        <a:pt x="247" y="1343"/>
                      </a:lnTo>
                      <a:lnTo>
                        <a:pt x="223" y="1343"/>
                      </a:lnTo>
                      <a:lnTo>
                        <a:pt x="223" y="1343"/>
                      </a:lnTo>
                      <a:lnTo>
                        <a:pt x="223" y="1319"/>
                      </a:lnTo>
                      <a:lnTo>
                        <a:pt x="223" y="1319"/>
                      </a:lnTo>
                      <a:lnTo>
                        <a:pt x="223" y="1294"/>
                      </a:lnTo>
                      <a:lnTo>
                        <a:pt x="247" y="1294"/>
                      </a:lnTo>
                      <a:lnTo>
                        <a:pt x="247" y="1269"/>
                      </a:lnTo>
                      <a:lnTo>
                        <a:pt x="247" y="1244"/>
                      </a:lnTo>
                      <a:lnTo>
                        <a:pt x="247" y="1219"/>
                      </a:lnTo>
                      <a:lnTo>
                        <a:pt x="247" y="1219"/>
                      </a:lnTo>
                      <a:lnTo>
                        <a:pt x="247" y="1194"/>
                      </a:lnTo>
                      <a:lnTo>
                        <a:pt x="272" y="1169"/>
                      </a:lnTo>
                      <a:lnTo>
                        <a:pt x="297" y="1144"/>
                      </a:lnTo>
                      <a:lnTo>
                        <a:pt x="297" y="1144"/>
                      </a:lnTo>
                      <a:lnTo>
                        <a:pt x="297" y="1120"/>
                      </a:lnTo>
                      <a:lnTo>
                        <a:pt x="297" y="1095"/>
                      </a:lnTo>
                      <a:lnTo>
                        <a:pt x="297" y="1095"/>
                      </a:lnTo>
                      <a:lnTo>
                        <a:pt x="297" y="1070"/>
                      </a:lnTo>
                      <a:lnTo>
                        <a:pt x="322" y="1045"/>
                      </a:lnTo>
                      <a:lnTo>
                        <a:pt x="322" y="1020"/>
                      </a:lnTo>
                      <a:lnTo>
                        <a:pt x="322" y="1020"/>
                      </a:lnTo>
                      <a:lnTo>
                        <a:pt x="322" y="995"/>
                      </a:lnTo>
                      <a:lnTo>
                        <a:pt x="347" y="995"/>
                      </a:lnTo>
                      <a:lnTo>
                        <a:pt x="347" y="970"/>
                      </a:lnTo>
                      <a:lnTo>
                        <a:pt x="322" y="970"/>
                      </a:lnTo>
                      <a:lnTo>
                        <a:pt x="322" y="945"/>
                      </a:lnTo>
                      <a:lnTo>
                        <a:pt x="322" y="945"/>
                      </a:lnTo>
                      <a:lnTo>
                        <a:pt x="297" y="920"/>
                      </a:lnTo>
                      <a:lnTo>
                        <a:pt x="297" y="896"/>
                      </a:lnTo>
                      <a:lnTo>
                        <a:pt x="322" y="871"/>
                      </a:lnTo>
                      <a:lnTo>
                        <a:pt x="297" y="871"/>
                      </a:lnTo>
                      <a:lnTo>
                        <a:pt x="272" y="871"/>
                      </a:lnTo>
                      <a:lnTo>
                        <a:pt x="247" y="871"/>
                      </a:lnTo>
                      <a:lnTo>
                        <a:pt x="272" y="871"/>
                      </a:lnTo>
                      <a:lnTo>
                        <a:pt x="247" y="896"/>
                      </a:lnTo>
                      <a:lnTo>
                        <a:pt x="247" y="896"/>
                      </a:lnTo>
                      <a:lnTo>
                        <a:pt x="223" y="920"/>
                      </a:lnTo>
                      <a:lnTo>
                        <a:pt x="223" y="920"/>
                      </a:lnTo>
                      <a:lnTo>
                        <a:pt x="198" y="945"/>
                      </a:lnTo>
                      <a:lnTo>
                        <a:pt x="173" y="945"/>
                      </a:lnTo>
                      <a:lnTo>
                        <a:pt x="173" y="945"/>
                      </a:lnTo>
                      <a:lnTo>
                        <a:pt x="173" y="970"/>
                      </a:lnTo>
                      <a:lnTo>
                        <a:pt x="148" y="970"/>
                      </a:lnTo>
                      <a:lnTo>
                        <a:pt x="124" y="995"/>
                      </a:lnTo>
                      <a:lnTo>
                        <a:pt x="99" y="995"/>
                      </a:lnTo>
                      <a:lnTo>
                        <a:pt x="99" y="970"/>
                      </a:lnTo>
                      <a:lnTo>
                        <a:pt x="99" y="945"/>
                      </a:lnTo>
                      <a:lnTo>
                        <a:pt x="124" y="945"/>
                      </a:lnTo>
                      <a:lnTo>
                        <a:pt x="124" y="945"/>
                      </a:lnTo>
                      <a:lnTo>
                        <a:pt x="148" y="920"/>
                      </a:lnTo>
                      <a:lnTo>
                        <a:pt x="148" y="920"/>
                      </a:lnTo>
                      <a:lnTo>
                        <a:pt x="173" y="896"/>
                      </a:lnTo>
                      <a:lnTo>
                        <a:pt x="173" y="871"/>
                      </a:lnTo>
                      <a:lnTo>
                        <a:pt x="148" y="896"/>
                      </a:lnTo>
                      <a:lnTo>
                        <a:pt x="148" y="920"/>
                      </a:lnTo>
                      <a:lnTo>
                        <a:pt x="124" y="920"/>
                      </a:lnTo>
                      <a:lnTo>
                        <a:pt x="99" y="920"/>
                      </a:lnTo>
                      <a:lnTo>
                        <a:pt x="99" y="920"/>
                      </a:lnTo>
                      <a:lnTo>
                        <a:pt x="124" y="896"/>
                      </a:lnTo>
                      <a:lnTo>
                        <a:pt x="124" y="896"/>
                      </a:lnTo>
                      <a:lnTo>
                        <a:pt x="99" y="896"/>
                      </a:lnTo>
                      <a:lnTo>
                        <a:pt x="99" y="871"/>
                      </a:lnTo>
                      <a:lnTo>
                        <a:pt x="99" y="871"/>
                      </a:lnTo>
                      <a:lnTo>
                        <a:pt x="99" y="846"/>
                      </a:lnTo>
                      <a:lnTo>
                        <a:pt x="99" y="846"/>
                      </a:lnTo>
                      <a:lnTo>
                        <a:pt x="99" y="821"/>
                      </a:lnTo>
                      <a:lnTo>
                        <a:pt x="74" y="821"/>
                      </a:lnTo>
                      <a:lnTo>
                        <a:pt x="74" y="821"/>
                      </a:lnTo>
                      <a:lnTo>
                        <a:pt x="74" y="821"/>
                      </a:lnTo>
                      <a:lnTo>
                        <a:pt x="49" y="821"/>
                      </a:lnTo>
                      <a:lnTo>
                        <a:pt x="49" y="821"/>
                      </a:lnTo>
                      <a:lnTo>
                        <a:pt x="25" y="846"/>
                      </a:lnTo>
                      <a:lnTo>
                        <a:pt x="25" y="846"/>
                      </a:lnTo>
                      <a:lnTo>
                        <a:pt x="25" y="821"/>
                      </a:lnTo>
                      <a:lnTo>
                        <a:pt x="25" y="821"/>
                      </a:lnTo>
                      <a:lnTo>
                        <a:pt x="25" y="796"/>
                      </a:lnTo>
                      <a:lnTo>
                        <a:pt x="25" y="796"/>
                      </a:lnTo>
                      <a:lnTo>
                        <a:pt x="25" y="771"/>
                      </a:lnTo>
                      <a:lnTo>
                        <a:pt x="25" y="771"/>
                      </a:lnTo>
                      <a:lnTo>
                        <a:pt x="49" y="746"/>
                      </a:lnTo>
                      <a:lnTo>
                        <a:pt x="49" y="771"/>
                      </a:lnTo>
                      <a:lnTo>
                        <a:pt x="49" y="771"/>
                      </a:lnTo>
                      <a:lnTo>
                        <a:pt x="49" y="771"/>
                      </a:lnTo>
                      <a:lnTo>
                        <a:pt x="74" y="746"/>
                      </a:lnTo>
                      <a:lnTo>
                        <a:pt x="49" y="746"/>
                      </a:lnTo>
                      <a:lnTo>
                        <a:pt x="49" y="721"/>
                      </a:lnTo>
                      <a:lnTo>
                        <a:pt x="49" y="647"/>
                      </a:lnTo>
                      <a:lnTo>
                        <a:pt x="49" y="597"/>
                      </a:lnTo>
                      <a:lnTo>
                        <a:pt x="49" y="522"/>
                      </a:lnTo>
                      <a:lnTo>
                        <a:pt x="0" y="448"/>
                      </a:lnTo>
                      <a:lnTo>
                        <a:pt x="0" y="373"/>
                      </a:lnTo>
                      <a:lnTo>
                        <a:pt x="0" y="348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25" y="298"/>
                      </a:lnTo>
                      <a:lnTo>
                        <a:pt x="25" y="274"/>
                      </a:lnTo>
                      <a:lnTo>
                        <a:pt x="0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49" y="149"/>
                      </a:lnTo>
                      <a:lnTo>
                        <a:pt x="74" y="124"/>
                      </a:lnTo>
                      <a:lnTo>
                        <a:pt x="74" y="124"/>
                      </a:lnTo>
                      <a:lnTo>
                        <a:pt x="99" y="124"/>
                      </a:lnTo>
                      <a:lnTo>
                        <a:pt x="124" y="124"/>
                      </a:lnTo>
                      <a:lnTo>
                        <a:pt x="148" y="224"/>
                      </a:lnTo>
                      <a:lnTo>
                        <a:pt x="148" y="298"/>
                      </a:lnTo>
                      <a:lnTo>
                        <a:pt x="148" y="323"/>
                      </a:lnTo>
                      <a:lnTo>
                        <a:pt x="173" y="348"/>
                      </a:lnTo>
                      <a:lnTo>
                        <a:pt x="247" y="323"/>
                      </a:lnTo>
                      <a:lnTo>
                        <a:pt x="247" y="274"/>
                      </a:lnTo>
                      <a:lnTo>
                        <a:pt x="272" y="249"/>
                      </a:lnTo>
                      <a:lnTo>
                        <a:pt x="272" y="199"/>
                      </a:lnTo>
                      <a:lnTo>
                        <a:pt x="322" y="149"/>
                      </a:lnTo>
                      <a:lnTo>
                        <a:pt x="297" y="124"/>
                      </a:lnTo>
                      <a:lnTo>
                        <a:pt x="322" y="50"/>
                      </a:lnTo>
                      <a:lnTo>
                        <a:pt x="347" y="25"/>
                      </a:lnTo>
                      <a:lnTo>
                        <a:pt x="396" y="0"/>
                      </a:lnTo>
                      <a:lnTo>
                        <a:pt x="470" y="74"/>
                      </a:lnTo>
                      <a:lnTo>
                        <a:pt x="470" y="0"/>
                      </a:lnTo>
                      <a:lnTo>
                        <a:pt x="545" y="0"/>
                      </a:lnTo>
                      <a:lnTo>
                        <a:pt x="569" y="74"/>
                      </a:lnTo>
                      <a:lnTo>
                        <a:pt x="594" y="74"/>
                      </a:lnTo>
                      <a:lnTo>
                        <a:pt x="644" y="74"/>
                      </a:lnTo>
                      <a:lnTo>
                        <a:pt x="644" y="124"/>
                      </a:lnTo>
                      <a:lnTo>
                        <a:pt x="693" y="124"/>
                      </a:lnTo>
                      <a:lnTo>
                        <a:pt x="743" y="74"/>
                      </a:lnTo>
                      <a:lnTo>
                        <a:pt x="767" y="99"/>
                      </a:lnTo>
                      <a:lnTo>
                        <a:pt x="792" y="124"/>
                      </a:lnTo>
                      <a:lnTo>
                        <a:pt x="792" y="199"/>
                      </a:lnTo>
                      <a:lnTo>
                        <a:pt x="743" y="274"/>
                      </a:lnTo>
                      <a:lnTo>
                        <a:pt x="743" y="298"/>
                      </a:lnTo>
                      <a:lnTo>
                        <a:pt x="718" y="373"/>
                      </a:lnTo>
                      <a:lnTo>
                        <a:pt x="668" y="448"/>
                      </a:lnTo>
                      <a:lnTo>
                        <a:pt x="644" y="497"/>
                      </a:lnTo>
                      <a:lnTo>
                        <a:pt x="644" y="547"/>
                      </a:lnTo>
                      <a:lnTo>
                        <a:pt x="668" y="572"/>
                      </a:lnTo>
                      <a:lnTo>
                        <a:pt x="718" y="572"/>
                      </a:lnTo>
                      <a:lnTo>
                        <a:pt x="718" y="597"/>
                      </a:lnTo>
                      <a:lnTo>
                        <a:pt x="693" y="622"/>
                      </a:lnTo>
                      <a:lnTo>
                        <a:pt x="668" y="647"/>
                      </a:lnTo>
                      <a:lnTo>
                        <a:pt x="644" y="697"/>
                      </a:lnTo>
                      <a:lnTo>
                        <a:pt x="619" y="721"/>
                      </a:lnTo>
                      <a:lnTo>
                        <a:pt x="569" y="746"/>
                      </a:lnTo>
                      <a:lnTo>
                        <a:pt x="545" y="796"/>
                      </a:lnTo>
                      <a:lnTo>
                        <a:pt x="545" y="821"/>
                      </a:lnTo>
                      <a:lnTo>
                        <a:pt x="594" y="846"/>
                      </a:lnTo>
                      <a:lnTo>
                        <a:pt x="619" y="821"/>
                      </a:lnTo>
                      <a:lnTo>
                        <a:pt x="644" y="821"/>
                      </a:lnTo>
                      <a:lnTo>
                        <a:pt x="693" y="771"/>
                      </a:lnTo>
                      <a:lnTo>
                        <a:pt x="718" y="771"/>
                      </a:lnTo>
                      <a:lnTo>
                        <a:pt x="693" y="821"/>
                      </a:lnTo>
                      <a:lnTo>
                        <a:pt x="743" y="821"/>
                      </a:lnTo>
                      <a:lnTo>
                        <a:pt x="743" y="796"/>
                      </a:lnTo>
                      <a:lnTo>
                        <a:pt x="767" y="746"/>
                      </a:lnTo>
                      <a:lnTo>
                        <a:pt x="817" y="746"/>
                      </a:lnTo>
                      <a:lnTo>
                        <a:pt x="867" y="697"/>
                      </a:lnTo>
                      <a:lnTo>
                        <a:pt x="867" y="672"/>
                      </a:lnTo>
                      <a:lnTo>
                        <a:pt x="891" y="647"/>
                      </a:lnTo>
                      <a:lnTo>
                        <a:pt x="941" y="547"/>
                      </a:lnTo>
                      <a:lnTo>
                        <a:pt x="966" y="572"/>
                      </a:lnTo>
                      <a:lnTo>
                        <a:pt x="990" y="572"/>
                      </a:lnTo>
                      <a:lnTo>
                        <a:pt x="966" y="647"/>
                      </a:lnTo>
                      <a:lnTo>
                        <a:pt x="941" y="721"/>
                      </a:lnTo>
                      <a:lnTo>
                        <a:pt x="966" y="746"/>
                      </a:lnTo>
                      <a:lnTo>
                        <a:pt x="1015" y="746"/>
                      </a:lnTo>
                      <a:lnTo>
                        <a:pt x="1040" y="721"/>
                      </a:lnTo>
                      <a:lnTo>
                        <a:pt x="1040" y="697"/>
                      </a:lnTo>
                      <a:lnTo>
                        <a:pt x="1065" y="647"/>
                      </a:lnTo>
                      <a:lnTo>
                        <a:pt x="1089" y="622"/>
                      </a:lnTo>
                      <a:lnTo>
                        <a:pt x="1139" y="597"/>
                      </a:lnTo>
                      <a:lnTo>
                        <a:pt x="1188" y="572"/>
                      </a:lnTo>
                      <a:lnTo>
                        <a:pt x="1238" y="572"/>
                      </a:lnTo>
                      <a:lnTo>
                        <a:pt x="1263" y="572"/>
                      </a:lnTo>
                      <a:lnTo>
                        <a:pt x="1312" y="522"/>
                      </a:lnTo>
                      <a:lnTo>
                        <a:pt x="1312" y="497"/>
                      </a:lnTo>
                      <a:lnTo>
                        <a:pt x="1312" y="497"/>
                      </a:lnTo>
                      <a:lnTo>
                        <a:pt x="1263" y="497"/>
                      </a:lnTo>
                      <a:lnTo>
                        <a:pt x="1238" y="522"/>
                      </a:lnTo>
                      <a:lnTo>
                        <a:pt x="1238" y="473"/>
                      </a:lnTo>
                      <a:lnTo>
                        <a:pt x="1213" y="448"/>
                      </a:lnTo>
                      <a:lnTo>
                        <a:pt x="1238" y="423"/>
                      </a:lnTo>
                      <a:lnTo>
                        <a:pt x="1312" y="448"/>
                      </a:lnTo>
                      <a:lnTo>
                        <a:pt x="1337" y="448"/>
                      </a:lnTo>
                      <a:lnTo>
                        <a:pt x="1362" y="423"/>
                      </a:lnTo>
                      <a:lnTo>
                        <a:pt x="1387" y="373"/>
                      </a:lnTo>
                      <a:lnTo>
                        <a:pt x="1387" y="323"/>
                      </a:lnTo>
                      <a:lnTo>
                        <a:pt x="1387" y="274"/>
                      </a:lnTo>
                      <a:lnTo>
                        <a:pt x="1436" y="249"/>
                      </a:lnTo>
                      <a:lnTo>
                        <a:pt x="1486" y="249"/>
                      </a:lnTo>
                      <a:lnTo>
                        <a:pt x="1510" y="298"/>
                      </a:lnTo>
                      <a:lnTo>
                        <a:pt x="1535" y="398"/>
                      </a:lnTo>
                      <a:lnTo>
                        <a:pt x="1560" y="423"/>
                      </a:lnTo>
                      <a:lnTo>
                        <a:pt x="1535" y="448"/>
                      </a:lnTo>
                      <a:lnTo>
                        <a:pt x="1585" y="473"/>
                      </a:lnTo>
                      <a:lnTo>
                        <a:pt x="1609" y="473"/>
                      </a:lnTo>
                      <a:lnTo>
                        <a:pt x="1609" y="547"/>
                      </a:lnTo>
                      <a:lnTo>
                        <a:pt x="1634" y="547"/>
                      </a:lnTo>
                      <a:lnTo>
                        <a:pt x="1634" y="572"/>
                      </a:lnTo>
                      <a:lnTo>
                        <a:pt x="1659" y="572"/>
                      </a:lnTo>
                      <a:lnTo>
                        <a:pt x="1684" y="522"/>
                      </a:lnTo>
                      <a:lnTo>
                        <a:pt x="1709" y="522"/>
                      </a:lnTo>
                      <a:lnTo>
                        <a:pt x="1733" y="572"/>
                      </a:lnTo>
                      <a:lnTo>
                        <a:pt x="1709" y="597"/>
                      </a:lnTo>
                      <a:lnTo>
                        <a:pt x="1659" y="622"/>
                      </a:lnTo>
                      <a:lnTo>
                        <a:pt x="1634" y="647"/>
                      </a:lnTo>
                      <a:lnTo>
                        <a:pt x="1634" y="697"/>
                      </a:lnTo>
                      <a:lnTo>
                        <a:pt x="1634" y="721"/>
                      </a:lnTo>
                      <a:lnTo>
                        <a:pt x="1609" y="771"/>
                      </a:lnTo>
                      <a:lnTo>
                        <a:pt x="1585" y="796"/>
                      </a:lnTo>
                      <a:lnTo>
                        <a:pt x="1560" y="846"/>
                      </a:lnTo>
                      <a:lnTo>
                        <a:pt x="1535" y="896"/>
                      </a:lnTo>
                      <a:lnTo>
                        <a:pt x="1510" y="945"/>
                      </a:lnTo>
                      <a:lnTo>
                        <a:pt x="1486" y="1020"/>
                      </a:lnTo>
                      <a:lnTo>
                        <a:pt x="1461" y="1070"/>
                      </a:lnTo>
                      <a:lnTo>
                        <a:pt x="1461" y="1095"/>
                      </a:lnTo>
                      <a:lnTo>
                        <a:pt x="1411" y="1095"/>
                      </a:lnTo>
                      <a:lnTo>
                        <a:pt x="1411" y="1169"/>
                      </a:lnTo>
                      <a:lnTo>
                        <a:pt x="1387" y="1194"/>
                      </a:lnTo>
                      <a:lnTo>
                        <a:pt x="1387" y="1194"/>
                      </a:lnTo>
                      <a:lnTo>
                        <a:pt x="1337" y="1219"/>
                      </a:lnTo>
                      <a:lnTo>
                        <a:pt x="1337" y="1194"/>
                      </a:lnTo>
                      <a:lnTo>
                        <a:pt x="1288" y="1169"/>
                      </a:lnTo>
                      <a:lnTo>
                        <a:pt x="1288" y="1194"/>
                      </a:lnTo>
                      <a:lnTo>
                        <a:pt x="1263" y="1169"/>
                      </a:lnTo>
                      <a:lnTo>
                        <a:pt x="1238" y="1169"/>
                      </a:lnTo>
                      <a:lnTo>
                        <a:pt x="1238" y="1219"/>
                      </a:lnTo>
                      <a:lnTo>
                        <a:pt x="1213" y="1244"/>
                      </a:lnTo>
                      <a:lnTo>
                        <a:pt x="1213" y="1294"/>
                      </a:lnTo>
                      <a:lnTo>
                        <a:pt x="1238" y="1343"/>
                      </a:lnTo>
                      <a:lnTo>
                        <a:pt x="1213" y="1368"/>
                      </a:lnTo>
                      <a:lnTo>
                        <a:pt x="1213" y="1443"/>
                      </a:lnTo>
                      <a:lnTo>
                        <a:pt x="1213" y="1468"/>
                      </a:lnTo>
                      <a:lnTo>
                        <a:pt x="1213" y="1493"/>
                      </a:lnTo>
                      <a:lnTo>
                        <a:pt x="1213" y="1542"/>
                      </a:lnTo>
                      <a:lnTo>
                        <a:pt x="1213" y="1567"/>
                      </a:lnTo>
                      <a:lnTo>
                        <a:pt x="1188" y="1567"/>
                      </a:lnTo>
                      <a:lnTo>
                        <a:pt x="1188" y="1592"/>
                      </a:lnTo>
                      <a:lnTo>
                        <a:pt x="1188" y="1642"/>
                      </a:lnTo>
                      <a:lnTo>
                        <a:pt x="1188" y="1667"/>
                      </a:lnTo>
                      <a:lnTo>
                        <a:pt x="1164" y="1667"/>
                      </a:lnTo>
                      <a:lnTo>
                        <a:pt x="1089" y="1766"/>
                      </a:lnTo>
                      <a:lnTo>
                        <a:pt x="1089" y="1791"/>
                      </a:lnTo>
                      <a:lnTo>
                        <a:pt x="1065" y="1816"/>
                      </a:lnTo>
                      <a:lnTo>
                        <a:pt x="1065" y="1841"/>
                      </a:lnTo>
                      <a:lnTo>
                        <a:pt x="1040" y="1841"/>
                      </a:lnTo>
                      <a:lnTo>
                        <a:pt x="1015" y="1866"/>
                      </a:lnTo>
                      <a:lnTo>
                        <a:pt x="990" y="1866"/>
                      </a:lnTo>
                      <a:lnTo>
                        <a:pt x="966" y="1916"/>
                      </a:lnTo>
                      <a:lnTo>
                        <a:pt x="941" y="1916"/>
                      </a:lnTo>
                      <a:lnTo>
                        <a:pt x="941" y="1941"/>
                      </a:lnTo>
                      <a:lnTo>
                        <a:pt x="916" y="1990"/>
                      </a:lnTo>
                      <a:lnTo>
                        <a:pt x="891" y="2015"/>
                      </a:lnTo>
                      <a:lnTo>
                        <a:pt x="891" y="1990"/>
                      </a:lnTo>
                      <a:lnTo>
                        <a:pt x="867" y="2015"/>
                      </a:lnTo>
                      <a:lnTo>
                        <a:pt x="867" y="2015"/>
                      </a:lnTo>
                      <a:lnTo>
                        <a:pt x="867" y="1990"/>
                      </a:lnTo>
                      <a:lnTo>
                        <a:pt x="842" y="1965"/>
                      </a:lnTo>
                      <a:lnTo>
                        <a:pt x="792" y="1990"/>
                      </a:lnTo>
                      <a:lnTo>
                        <a:pt x="792" y="1941"/>
                      </a:lnTo>
                      <a:lnTo>
                        <a:pt x="817" y="1916"/>
                      </a:lnTo>
                      <a:lnTo>
                        <a:pt x="792" y="1891"/>
                      </a:lnTo>
                      <a:lnTo>
                        <a:pt x="767" y="1891"/>
                      </a:lnTo>
                      <a:lnTo>
                        <a:pt x="743" y="1866"/>
                      </a:lnTo>
                      <a:lnTo>
                        <a:pt x="693" y="1841"/>
                      </a:lnTo>
                      <a:lnTo>
                        <a:pt x="668" y="1816"/>
                      </a:lnTo>
                      <a:lnTo>
                        <a:pt x="594" y="1841"/>
                      </a:lnTo>
                      <a:lnTo>
                        <a:pt x="594" y="1866"/>
                      </a:lnTo>
                      <a:lnTo>
                        <a:pt x="545" y="1891"/>
                      </a:lnTo>
                      <a:lnTo>
                        <a:pt x="545" y="1841"/>
                      </a:lnTo>
                      <a:lnTo>
                        <a:pt x="520" y="1816"/>
                      </a:lnTo>
                      <a:lnTo>
                        <a:pt x="545" y="1742"/>
                      </a:lnTo>
                      <a:lnTo>
                        <a:pt x="545" y="1717"/>
                      </a:lnTo>
                      <a:lnTo>
                        <a:pt x="520" y="1717"/>
                      </a:lnTo>
                      <a:lnTo>
                        <a:pt x="520" y="1717"/>
                      </a:lnTo>
                      <a:lnTo>
                        <a:pt x="520" y="1692"/>
                      </a:lnTo>
                      <a:lnTo>
                        <a:pt x="520" y="1667"/>
                      </a:lnTo>
                      <a:lnTo>
                        <a:pt x="520" y="1642"/>
                      </a:lnTo>
                      <a:lnTo>
                        <a:pt x="495" y="1642"/>
                      </a:lnTo>
                      <a:lnTo>
                        <a:pt x="520" y="1592"/>
                      </a:lnTo>
                      <a:lnTo>
                        <a:pt x="495" y="1567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07" name="Freeform 60">
                  <a:extLst>
                    <a:ext uri="{FF2B5EF4-FFF2-40B4-BE49-F238E27FC236}">
                      <a16:creationId xmlns:a16="http://schemas.microsoft.com/office/drawing/2014/main" id="{59D9DCE1-41ED-4518-8F09-579134200C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7402" y="4814211"/>
                  <a:ext cx="79578" cy="71434"/>
                </a:xfrm>
                <a:custGeom>
                  <a:avLst/>
                  <a:gdLst/>
                  <a:ahLst/>
                  <a:cxnLst>
                    <a:cxn ang="0">
                      <a:pos x="223" y="174"/>
                    </a:cxn>
                    <a:cxn ang="0">
                      <a:pos x="223" y="149"/>
                    </a:cxn>
                    <a:cxn ang="0">
                      <a:pos x="223" y="124"/>
                    </a:cxn>
                    <a:cxn ang="0">
                      <a:pos x="223" y="124"/>
                    </a:cxn>
                    <a:cxn ang="0">
                      <a:pos x="223" y="99"/>
                    </a:cxn>
                    <a:cxn ang="0">
                      <a:pos x="248" y="74"/>
                    </a:cxn>
                    <a:cxn ang="0">
                      <a:pos x="223" y="74"/>
                    </a:cxn>
                    <a:cxn ang="0">
                      <a:pos x="223" y="49"/>
                    </a:cxn>
                    <a:cxn ang="0">
                      <a:pos x="223" y="49"/>
                    </a:cxn>
                    <a:cxn ang="0">
                      <a:pos x="198" y="49"/>
                    </a:cxn>
                    <a:cxn ang="0">
                      <a:pos x="198" y="24"/>
                    </a:cxn>
                    <a:cxn ang="0">
                      <a:pos x="198" y="0"/>
                    </a:cxn>
                    <a:cxn ang="0">
                      <a:pos x="173" y="0"/>
                    </a:cxn>
                    <a:cxn ang="0">
                      <a:pos x="173" y="0"/>
                    </a:cxn>
                    <a:cxn ang="0">
                      <a:pos x="149" y="24"/>
                    </a:cxn>
                    <a:cxn ang="0">
                      <a:pos x="149" y="24"/>
                    </a:cxn>
                    <a:cxn ang="0">
                      <a:pos x="149" y="49"/>
                    </a:cxn>
                    <a:cxn ang="0">
                      <a:pos x="149" y="49"/>
                    </a:cxn>
                    <a:cxn ang="0">
                      <a:pos x="149" y="49"/>
                    </a:cxn>
                    <a:cxn ang="0">
                      <a:pos x="124" y="49"/>
                    </a:cxn>
                    <a:cxn ang="0">
                      <a:pos x="124" y="49"/>
                    </a:cxn>
                    <a:cxn ang="0">
                      <a:pos x="124" y="74"/>
                    </a:cxn>
                    <a:cxn ang="0">
                      <a:pos x="99" y="74"/>
                    </a:cxn>
                    <a:cxn ang="0">
                      <a:pos x="99" y="99"/>
                    </a:cxn>
                    <a:cxn ang="0">
                      <a:pos x="74" y="99"/>
                    </a:cxn>
                    <a:cxn ang="0">
                      <a:pos x="74" y="99"/>
                    </a:cxn>
                    <a:cxn ang="0">
                      <a:pos x="50" y="99"/>
                    </a:cxn>
                    <a:cxn ang="0">
                      <a:pos x="50" y="124"/>
                    </a:cxn>
                    <a:cxn ang="0">
                      <a:pos x="25" y="124"/>
                    </a:cxn>
                    <a:cxn ang="0">
                      <a:pos x="25" y="99"/>
                    </a:cxn>
                    <a:cxn ang="0">
                      <a:pos x="0" y="124"/>
                    </a:cxn>
                    <a:cxn ang="0">
                      <a:pos x="0" y="149"/>
                    </a:cxn>
                    <a:cxn ang="0">
                      <a:pos x="0" y="149"/>
                    </a:cxn>
                    <a:cxn ang="0">
                      <a:pos x="0" y="124"/>
                    </a:cxn>
                    <a:cxn ang="0">
                      <a:pos x="25" y="149"/>
                    </a:cxn>
                    <a:cxn ang="0">
                      <a:pos x="25" y="149"/>
                    </a:cxn>
                    <a:cxn ang="0">
                      <a:pos x="25" y="149"/>
                    </a:cxn>
                    <a:cxn ang="0">
                      <a:pos x="50" y="174"/>
                    </a:cxn>
                    <a:cxn ang="0">
                      <a:pos x="50" y="174"/>
                    </a:cxn>
                    <a:cxn ang="0">
                      <a:pos x="50" y="199"/>
                    </a:cxn>
                    <a:cxn ang="0">
                      <a:pos x="50" y="199"/>
                    </a:cxn>
                    <a:cxn ang="0">
                      <a:pos x="25" y="224"/>
                    </a:cxn>
                    <a:cxn ang="0">
                      <a:pos x="50" y="224"/>
                    </a:cxn>
                    <a:cxn ang="0">
                      <a:pos x="50" y="199"/>
                    </a:cxn>
                    <a:cxn ang="0">
                      <a:pos x="50" y="224"/>
                    </a:cxn>
                    <a:cxn ang="0">
                      <a:pos x="74" y="224"/>
                    </a:cxn>
                    <a:cxn ang="0">
                      <a:pos x="74" y="224"/>
                    </a:cxn>
                    <a:cxn ang="0">
                      <a:pos x="74" y="199"/>
                    </a:cxn>
                    <a:cxn ang="0">
                      <a:pos x="99" y="199"/>
                    </a:cxn>
                    <a:cxn ang="0">
                      <a:pos x="99" y="174"/>
                    </a:cxn>
                    <a:cxn ang="0">
                      <a:pos x="99" y="174"/>
                    </a:cxn>
                    <a:cxn ang="0">
                      <a:pos x="124" y="149"/>
                    </a:cxn>
                    <a:cxn ang="0">
                      <a:pos x="124" y="174"/>
                    </a:cxn>
                    <a:cxn ang="0">
                      <a:pos x="149" y="174"/>
                    </a:cxn>
                    <a:cxn ang="0">
                      <a:pos x="149" y="174"/>
                    </a:cxn>
                    <a:cxn ang="0">
                      <a:pos x="149" y="199"/>
                    </a:cxn>
                    <a:cxn ang="0">
                      <a:pos x="173" y="199"/>
                    </a:cxn>
                    <a:cxn ang="0">
                      <a:pos x="173" y="174"/>
                    </a:cxn>
                    <a:cxn ang="0">
                      <a:pos x="173" y="174"/>
                    </a:cxn>
                    <a:cxn ang="0">
                      <a:pos x="198" y="174"/>
                    </a:cxn>
                    <a:cxn ang="0">
                      <a:pos x="198" y="174"/>
                    </a:cxn>
                    <a:cxn ang="0">
                      <a:pos x="223" y="174"/>
                    </a:cxn>
                  </a:cxnLst>
                  <a:rect l="0" t="0" r="r" b="b"/>
                  <a:pathLst>
                    <a:path w="248" h="224">
                      <a:moveTo>
                        <a:pt x="223" y="174"/>
                      </a:moveTo>
                      <a:lnTo>
                        <a:pt x="223" y="149"/>
                      </a:lnTo>
                      <a:lnTo>
                        <a:pt x="223" y="124"/>
                      </a:lnTo>
                      <a:lnTo>
                        <a:pt x="223" y="124"/>
                      </a:lnTo>
                      <a:lnTo>
                        <a:pt x="223" y="99"/>
                      </a:lnTo>
                      <a:lnTo>
                        <a:pt x="248" y="74"/>
                      </a:lnTo>
                      <a:lnTo>
                        <a:pt x="223" y="74"/>
                      </a:lnTo>
                      <a:lnTo>
                        <a:pt x="223" y="49"/>
                      </a:lnTo>
                      <a:lnTo>
                        <a:pt x="223" y="49"/>
                      </a:lnTo>
                      <a:lnTo>
                        <a:pt x="198" y="49"/>
                      </a:lnTo>
                      <a:lnTo>
                        <a:pt x="198" y="24"/>
                      </a:lnTo>
                      <a:lnTo>
                        <a:pt x="198" y="0"/>
                      </a:lnTo>
                      <a:lnTo>
                        <a:pt x="173" y="0"/>
                      </a:lnTo>
                      <a:lnTo>
                        <a:pt x="173" y="0"/>
                      </a:lnTo>
                      <a:lnTo>
                        <a:pt x="149" y="24"/>
                      </a:lnTo>
                      <a:lnTo>
                        <a:pt x="149" y="24"/>
                      </a:lnTo>
                      <a:lnTo>
                        <a:pt x="149" y="49"/>
                      </a:lnTo>
                      <a:lnTo>
                        <a:pt x="149" y="49"/>
                      </a:lnTo>
                      <a:lnTo>
                        <a:pt x="149" y="49"/>
                      </a:lnTo>
                      <a:lnTo>
                        <a:pt x="124" y="49"/>
                      </a:lnTo>
                      <a:lnTo>
                        <a:pt x="124" y="49"/>
                      </a:lnTo>
                      <a:lnTo>
                        <a:pt x="124" y="74"/>
                      </a:lnTo>
                      <a:lnTo>
                        <a:pt x="99" y="74"/>
                      </a:lnTo>
                      <a:lnTo>
                        <a:pt x="99" y="99"/>
                      </a:lnTo>
                      <a:lnTo>
                        <a:pt x="74" y="99"/>
                      </a:lnTo>
                      <a:lnTo>
                        <a:pt x="74" y="99"/>
                      </a:lnTo>
                      <a:lnTo>
                        <a:pt x="50" y="99"/>
                      </a:lnTo>
                      <a:lnTo>
                        <a:pt x="50" y="124"/>
                      </a:lnTo>
                      <a:lnTo>
                        <a:pt x="25" y="124"/>
                      </a:lnTo>
                      <a:lnTo>
                        <a:pt x="25" y="99"/>
                      </a:lnTo>
                      <a:lnTo>
                        <a:pt x="0" y="124"/>
                      </a:lnTo>
                      <a:lnTo>
                        <a:pt x="0" y="149"/>
                      </a:lnTo>
                      <a:lnTo>
                        <a:pt x="0" y="149"/>
                      </a:lnTo>
                      <a:lnTo>
                        <a:pt x="0" y="124"/>
                      </a:lnTo>
                      <a:lnTo>
                        <a:pt x="25" y="149"/>
                      </a:lnTo>
                      <a:lnTo>
                        <a:pt x="25" y="149"/>
                      </a:lnTo>
                      <a:lnTo>
                        <a:pt x="25" y="149"/>
                      </a:lnTo>
                      <a:lnTo>
                        <a:pt x="50" y="174"/>
                      </a:lnTo>
                      <a:lnTo>
                        <a:pt x="50" y="174"/>
                      </a:lnTo>
                      <a:lnTo>
                        <a:pt x="50" y="199"/>
                      </a:lnTo>
                      <a:lnTo>
                        <a:pt x="50" y="199"/>
                      </a:lnTo>
                      <a:lnTo>
                        <a:pt x="25" y="224"/>
                      </a:lnTo>
                      <a:lnTo>
                        <a:pt x="50" y="224"/>
                      </a:lnTo>
                      <a:lnTo>
                        <a:pt x="50" y="199"/>
                      </a:lnTo>
                      <a:lnTo>
                        <a:pt x="50" y="224"/>
                      </a:lnTo>
                      <a:lnTo>
                        <a:pt x="74" y="224"/>
                      </a:lnTo>
                      <a:lnTo>
                        <a:pt x="74" y="224"/>
                      </a:lnTo>
                      <a:lnTo>
                        <a:pt x="74" y="199"/>
                      </a:lnTo>
                      <a:lnTo>
                        <a:pt x="99" y="199"/>
                      </a:lnTo>
                      <a:lnTo>
                        <a:pt x="99" y="174"/>
                      </a:lnTo>
                      <a:lnTo>
                        <a:pt x="99" y="174"/>
                      </a:lnTo>
                      <a:lnTo>
                        <a:pt x="124" y="149"/>
                      </a:lnTo>
                      <a:lnTo>
                        <a:pt x="124" y="174"/>
                      </a:lnTo>
                      <a:lnTo>
                        <a:pt x="149" y="174"/>
                      </a:lnTo>
                      <a:lnTo>
                        <a:pt x="149" y="174"/>
                      </a:lnTo>
                      <a:lnTo>
                        <a:pt x="149" y="199"/>
                      </a:lnTo>
                      <a:lnTo>
                        <a:pt x="173" y="199"/>
                      </a:lnTo>
                      <a:lnTo>
                        <a:pt x="173" y="174"/>
                      </a:lnTo>
                      <a:lnTo>
                        <a:pt x="173" y="174"/>
                      </a:lnTo>
                      <a:lnTo>
                        <a:pt x="198" y="174"/>
                      </a:lnTo>
                      <a:lnTo>
                        <a:pt x="198" y="174"/>
                      </a:lnTo>
                      <a:lnTo>
                        <a:pt x="223" y="1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08" name="Freeform 61">
                  <a:extLst>
                    <a:ext uri="{FF2B5EF4-FFF2-40B4-BE49-F238E27FC236}">
                      <a16:creationId xmlns:a16="http://schemas.microsoft.com/office/drawing/2014/main" id="{AC23641B-ABF1-4E39-8023-2494C97516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02805" y="4876717"/>
                  <a:ext cx="39789" cy="48473"/>
                </a:xfrm>
                <a:custGeom>
                  <a:avLst/>
                  <a:gdLst/>
                  <a:ahLst/>
                  <a:cxnLst>
                    <a:cxn ang="0">
                      <a:pos x="99" y="99"/>
                    </a:cxn>
                    <a:cxn ang="0">
                      <a:pos x="99" y="99"/>
                    </a:cxn>
                    <a:cxn ang="0">
                      <a:pos x="74" y="124"/>
                    </a:cxn>
                    <a:cxn ang="0">
                      <a:pos x="74" y="124"/>
                    </a:cxn>
                    <a:cxn ang="0">
                      <a:pos x="74" y="124"/>
                    </a:cxn>
                    <a:cxn ang="0">
                      <a:pos x="49" y="124"/>
                    </a:cxn>
                    <a:cxn ang="0">
                      <a:pos x="49" y="149"/>
                    </a:cxn>
                    <a:cxn ang="0">
                      <a:pos x="49" y="149"/>
                    </a:cxn>
                    <a:cxn ang="0">
                      <a:pos x="24" y="124"/>
                    </a:cxn>
                    <a:cxn ang="0">
                      <a:pos x="49" y="124"/>
                    </a:cxn>
                    <a:cxn ang="0">
                      <a:pos x="24" y="124"/>
                    </a:cxn>
                    <a:cxn ang="0">
                      <a:pos x="24" y="99"/>
                    </a:cxn>
                    <a:cxn ang="0">
                      <a:pos x="24" y="99"/>
                    </a:cxn>
                    <a:cxn ang="0">
                      <a:pos x="24" y="99"/>
                    </a:cxn>
                    <a:cxn ang="0">
                      <a:pos x="24" y="74"/>
                    </a:cxn>
                    <a:cxn ang="0">
                      <a:pos x="24" y="74"/>
                    </a:cxn>
                    <a:cxn ang="0">
                      <a:pos x="49" y="74"/>
                    </a:cxn>
                    <a:cxn ang="0">
                      <a:pos x="49" y="74"/>
                    </a:cxn>
                    <a:cxn ang="0">
                      <a:pos x="49" y="74"/>
                    </a:cxn>
                    <a:cxn ang="0">
                      <a:pos x="24" y="74"/>
                    </a:cxn>
                    <a:cxn ang="0">
                      <a:pos x="24" y="74"/>
                    </a:cxn>
                    <a:cxn ang="0">
                      <a:pos x="0" y="49"/>
                    </a:cxn>
                    <a:cxn ang="0">
                      <a:pos x="0" y="49"/>
                    </a:cxn>
                    <a:cxn ang="0">
                      <a:pos x="24" y="25"/>
                    </a:cxn>
                    <a:cxn ang="0">
                      <a:pos x="24" y="25"/>
                    </a:cxn>
                    <a:cxn ang="0">
                      <a:pos x="24" y="25"/>
                    </a:cxn>
                    <a:cxn ang="0">
                      <a:pos x="49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0"/>
                    </a:cxn>
                    <a:cxn ang="0">
                      <a:pos x="99" y="0"/>
                    </a:cxn>
                    <a:cxn ang="0">
                      <a:pos x="99" y="0"/>
                    </a:cxn>
                    <a:cxn ang="0">
                      <a:pos x="99" y="0"/>
                    </a:cxn>
                    <a:cxn ang="0">
                      <a:pos x="99" y="25"/>
                    </a:cxn>
                    <a:cxn ang="0">
                      <a:pos x="99" y="25"/>
                    </a:cxn>
                    <a:cxn ang="0">
                      <a:pos x="99" y="25"/>
                    </a:cxn>
                    <a:cxn ang="0">
                      <a:pos x="123" y="25"/>
                    </a:cxn>
                    <a:cxn ang="0">
                      <a:pos x="123" y="25"/>
                    </a:cxn>
                    <a:cxn ang="0">
                      <a:pos x="123" y="49"/>
                    </a:cxn>
                    <a:cxn ang="0">
                      <a:pos x="123" y="74"/>
                    </a:cxn>
                    <a:cxn ang="0">
                      <a:pos x="123" y="74"/>
                    </a:cxn>
                    <a:cxn ang="0">
                      <a:pos x="123" y="99"/>
                    </a:cxn>
                    <a:cxn ang="0">
                      <a:pos x="123" y="99"/>
                    </a:cxn>
                    <a:cxn ang="0">
                      <a:pos x="99" y="74"/>
                    </a:cxn>
                    <a:cxn ang="0">
                      <a:pos x="99" y="74"/>
                    </a:cxn>
                    <a:cxn ang="0">
                      <a:pos x="99" y="99"/>
                    </a:cxn>
                    <a:cxn ang="0">
                      <a:pos x="99" y="99"/>
                    </a:cxn>
                  </a:cxnLst>
                  <a:rect l="0" t="0" r="r" b="b"/>
                  <a:pathLst>
                    <a:path w="123" h="149">
                      <a:moveTo>
                        <a:pt x="99" y="99"/>
                      </a:moveTo>
                      <a:lnTo>
                        <a:pt x="99" y="99"/>
                      </a:lnTo>
                      <a:lnTo>
                        <a:pt x="74" y="124"/>
                      </a:lnTo>
                      <a:lnTo>
                        <a:pt x="74" y="124"/>
                      </a:lnTo>
                      <a:lnTo>
                        <a:pt x="74" y="124"/>
                      </a:lnTo>
                      <a:lnTo>
                        <a:pt x="49" y="124"/>
                      </a:lnTo>
                      <a:lnTo>
                        <a:pt x="49" y="149"/>
                      </a:lnTo>
                      <a:lnTo>
                        <a:pt x="49" y="149"/>
                      </a:lnTo>
                      <a:lnTo>
                        <a:pt x="24" y="124"/>
                      </a:lnTo>
                      <a:lnTo>
                        <a:pt x="49" y="124"/>
                      </a:lnTo>
                      <a:lnTo>
                        <a:pt x="24" y="124"/>
                      </a:lnTo>
                      <a:lnTo>
                        <a:pt x="24" y="99"/>
                      </a:lnTo>
                      <a:lnTo>
                        <a:pt x="24" y="99"/>
                      </a:lnTo>
                      <a:lnTo>
                        <a:pt x="24" y="99"/>
                      </a:lnTo>
                      <a:lnTo>
                        <a:pt x="24" y="74"/>
                      </a:lnTo>
                      <a:lnTo>
                        <a:pt x="24" y="74"/>
                      </a:lnTo>
                      <a:lnTo>
                        <a:pt x="49" y="74"/>
                      </a:lnTo>
                      <a:lnTo>
                        <a:pt x="49" y="74"/>
                      </a:lnTo>
                      <a:lnTo>
                        <a:pt x="49" y="74"/>
                      </a:lnTo>
                      <a:lnTo>
                        <a:pt x="24" y="74"/>
                      </a:lnTo>
                      <a:lnTo>
                        <a:pt x="24" y="74"/>
                      </a:lnTo>
                      <a:lnTo>
                        <a:pt x="0" y="49"/>
                      </a:lnTo>
                      <a:lnTo>
                        <a:pt x="0" y="49"/>
                      </a:lnTo>
                      <a:lnTo>
                        <a:pt x="24" y="25"/>
                      </a:lnTo>
                      <a:lnTo>
                        <a:pt x="24" y="25"/>
                      </a:lnTo>
                      <a:lnTo>
                        <a:pt x="24" y="25"/>
                      </a:lnTo>
                      <a:lnTo>
                        <a:pt x="49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0"/>
                      </a:lnTo>
                      <a:lnTo>
                        <a:pt x="99" y="0"/>
                      </a:lnTo>
                      <a:lnTo>
                        <a:pt x="99" y="0"/>
                      </a:lnTo>
                      <a:lnTo>
                        <a:pt x="99" y="0"/>
                      </a:lnTo>
                      <a:lnTo>
                        <a:pt x="99" y="25"/>
                      </a:lnTo>
                      <a:lnTo>
                        <a:pt x="99" y="25"/>
                      </a:lnTo>
                      <a:lnTo>
                        <a:pt x="99" y="25"/>
                      </a:lnTo>
                      <a:lnTo>
                        <a:pt x="123" y="25"/>
                      </a:lnTo>
                      <a:lnTo>
                        <a:pt x="123" y="25"/>
                      </a:lnTo>
                      <a:lnTo>
                        <a:pt x="123" y="49"/>
                      </a:lnTo>
                      <a:lnTo>
                        <a:pt x="123" y="74"/>
                      </a:lnTo>
                      <a:lnTo>
                        <a:pt x="123" y="74"/>
                      </a:lnTo>
                      <a:lnTo>
                        <a:pt x="123" y="99"/>
                      </a:lnTo>
                      <a:lnTo>
                        <a:pt x="123" y="99"/>
                      </a:lnTo>
                      <a:lnTo>
                        <a:pt x="99" y="74"/>
                      </a:lnTo>
                      <a:lnTo>
                        <a:pt x="99" y="74"/>
                      </a:lnTo>
                      <a:lnTo>
                        <a:pt x="99" y="99"/>
                      </a:lnTo>
                      <a:lnTo>
                        <a:pt x="99" y="99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09" name="Freeform 62">
                  <a:extLst>
                    <a:ext uri="{FF2B5EF4-FFF2-40B4-BE49-F238E27FC236}">
                      <a16:creationId xmlns:a16="http://schemas.microsoft.com/office/drawing/2014/main" id="{4B4E55B8-D892-44DE-B5BF-68D19A82E6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8207" y="4972388"/>
                  <a:ext cx="16685" cy="24237"/>
                </a:xfrm>
                <a:custGeom>
                  <a:avLst/>
                  <a:gdLst/>
                  <a:ahLst/>
                  <a:cxnLst>
                    <a:cxn ang="0">
                      <a:pos x="25" y="25"/>
                    </a:cxn>
                    <a:cxn ang="0">
                      <a:pos x="25" y="0"/>
                    </a:cxn>
                    <a:cxn ang="0">
                      <a:pos x="50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0" y="75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25" y="25"/>
                    </a:cxn>
                    <a:cxn ang="0">
                      <a:pos x="25" y="25"/>
                    </a:cxn>
                  </a:cxnLst>
                  <a:rect l="0" t="0" r="r" b="b"/>
                  <a:pathLst>
                    <a:path w="50" h="75">
                      <a:moveTo>
                        <a:pt x="25" y="25"/>
                      </a:moveTo>
                      <a:lnTo>
                        <a:pt x="25" y="0"/>
                      </a:lnTo>
                      <a:lnTo>
                        <a:pt x="50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0" y="75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25" y="25"/>
                      </a:lnTo>
                      <a:lnTo>
                        <a:pt x="25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10" name="Freeform 63">
                  <a:extLst>
                    <a:ext uri="{FF2B5EF4-FFF2-40B4-BE49-F238E27FC236}">
                      <a16:creationId xmlns:a16="http://schemas.microsoft.com/office/drawing/2014/main" id="{E0C833D6-EA36-45AE-B6D7-1B3A3E2B15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0505" y="4932844"/>
                  <a:ext cx="24386" cy="16583"/>
                </a:xfrm>
                <a:custGeom>
                  <a:avLst/>
                  <a:gdLst/>
                  <a:ahLst/>
                  <a:cxnLst>
                    <a:cxn ang="0">
                      <a:pos x="50" y="0"/>
                    </a:cxn>
                    <a:cxn ang="0">
                      <a:pos x="75" y="0"/>
                    </a:cxn>
                    <a:cxn ang="0">
                      <a:pos x="50" y="25"/>
                    </a:cxn>
                    <a:cxn ang="0">
                      <a:pos x="25" y="50"/>
                    </a:cxn>
                    <a:cxn ang="0">
                      <a:pos x="0" y="25"/>
                    </a:cxn>
                    <a:cxn ang="0">
                      <a:pos x="25" y="0"/>
                    </a:cxn>
                    <a:cxn ang="0">
                      <a:pos x="50" y="0"/>
                    </a:cxn>
                  </a:cxnLst>
                  <a:rect l="0" t="0" r="r" b="b"/>
                  <a:pathLst>
                    <a:path w="75" h="50">
                      <a:moveTo>
                        <a:pt x="50" y="0"/>
                      </a:moveTo>
                      <a:lnTo>
                        <a:pt x="75" y="0"/>
                      </a:lnTo>
                      <a:lnTo>
                        <a:pt x="50" y="25"/>
                      </a:lnTo>
                      <a:lnTo>
                        <a:pt x="25" y="50"/>
                      </a:lnTo>
                      <a:lnTo>
                        <a:pt x="0" y="25"/>
                      </a:lnTo>
                      <a:lnTo>
                        <a:pt x="25" y="0"/>
                      </a:lnTo>
                      <a:lnTo>
                        <a:pt x="50" y="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11" name="Freeform 64">
                  <a:extLst>
                    <a:ext uri="{FF2B5EF4-FFF2-40B4-BE49-F238E27FC236}">
                      <a16:creationId xmlns:a16="http://schemas.microsoft.com/office/drawing/2014/main" id="{876C1FC8-AAE4-4CD6-90E0-3FE359948D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0505" y="4964735"/>
                  <a:ext cx="7701" cy="15308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25" y="25"/>
                    </a:cxn>
                    <a:cxn ang="0">
                      <a:pos x="25" y="0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25" h="50">
                      <a:moveTo>
                        <a:pt x="0" y="50"/>
                      </a:moveTo>
                      <a:lnTo>
                        <a:pt x="0" y="50"/>
                      </a:lnTo>
                      <a:lnTo>
                        <a:pt x="25" y="25"/>
                      </a:lnTo>
                      <a:lnTo>
                        <a:pt x="25" y="0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12" name="Freeform 65">
                  <a:extLst>
                    <a:ext uri="{FF2B5EF4-FFF2-40B4-BE49-F238E27FC236}">
                      <a16:creationId xmlns:a16="http://schemas.microsoft.com/office/drawing/2014/main" id="{2239D0D8-D00C-4779-B691-11B5268BB9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0294" y="4876717"/>
                  <a:ext cx="0" cy="8929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h="25">
                      <a:moveTo>
                        <a:pt x="0" y="25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13" name="Rectangle 127">
                  <a:extLst>
                    <a:ext uri="{FF2B5EF4-FFF2-40B4-BE49-F238E27FC236}">
                      <a16:creationId xmlns:a16="http://schemas.microsoft.com/office/drawing/2014/main" id="{1DB5FF7F-5F34-4BCF-B8CA-86605813FA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594" y="4876717"/>
                  <a:ext cx="0" cy="1275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14" name="Freeform 67">
                  <a:extLst>
                    <a:ext uri="{FF2B5EF4-FFF2-40B4-BE49-F238E27FC236}">
                      <a16:creationId xmlns:a16="http://schemas.microsoft.com/office/drawing/2014/main" id="{3CF43095-B596-4ADE-9BA8-55151EA10C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8181" y="4281003"/>
                  <a:ext cx="231031" cy="429883"/>
                </a:xfrm>
                <a:custGeom>
                  <a:avLst/>
                  <a:gdLst/>
                  <a:ahLst/>
                  <a:cxnLst>
                    <a:cxn ang="0">
                      <a:pos x="669" y="747"/>
                    </a:cxn>
                    <a:cxn ang="0">
                      <a:pos x="620" y="772"/>
                    </a:cxn>
                    <a:cxn ang="0">
                      <a:pos x="496" y="772"/>
                    </a:cxn>
                    <a:cxn ang="0">
                      <a:pos x="570" y="822"/>
                    </a:cxn>
                    <a:cxn ang="0">
                      <a:pos x="669" y="846"/>
                    </a:cxn>
                    <a:cxn ang="0">
                      <a:pos x="669" y="921"/>
                    </a:cxn>
                    <a:cxn ang="0">
                      <a:pos x="719" y="971"/>
                    </a:cxn>
                    <a:cxn ang="0">
                      <a:pos x="669" y="996"/>
                    </a:cxn>
                    <a:cxn ang="0">
                      <a:pos x="669" y="1070"/>
                    </a:cxn>
                    <a:cxn ang="0">
                      <a:pos x="620" y="1145"/>
                    </a:cxn>
                    <a:cxn ang="0">
                      <a:pos x="570" y="1195"/>
                    </a:cxn>
                    <a:cxn ang="0">
                      <a:pos x="545" y="1195"/>
                    </a:cxn>
                    <a:cxn ang="0">
                      <a:pos x="471" y="1195"/>
                    </a:cxn>
                    <a:cxn ang="0">
                      <a:pos x="421" y="1220"/>
                    </a:cxn>
                    <a:cxn ang="0">
                      <a:pos x="372" y="1294"/>
                    </a:cxn>
                    <a:cxn ang="0">
                      <a:pos x="322" y="1344"/>
                    </a:cxn>
                    <a:cxn ang="0">
                      <a:pos x="347" y="1269"/>
                    </a:cxn>
                    <a:cxn ang="0">
                      <a:pos x="322" y="1220"/>
                    </a:cxn>
                    <a:cxn ang="0">
                      <a:pos x="273" y="1319"/>
                    </a:cxn>
                    <a:cxn ang="0">
                      <a:pos x="199" y="1294"/>
                    </a:cxn>
                    <a:cxn ang="0">
                      <a:pos x="149" y="1344"/>
                    </a:cxn>
                    <a:cxn ang="0">
                      <a:pos x="124" y="1319"/>
                    </a:cxn>
                    <a:cxn ang="0">
                      <a:pos x="99" y="1245"/>
                    </a:cxn>
                    <a:cxn ang="0">
                      <a:pos x="25" y="1220"/>
                    </a:cxn>
                    <a:cxn ang="0">
                      <a:pos x="25" y="1170"/>
                    </a:cxn>
                    <a:cxn ang="0">
                      <a:pos x="25" y="971"/>
                    </a:cxn>
                    <a:cxn ang="0">
                      <a:pos x="25" y="896"/>
                    </a:cxn>
                    <a:cxn ang="0">
                      <a:pos x="25" y="772"/>
                    </a:cxn>
                    <a:cxn ang="0">
                      <a:pos x="75" y="697"/>
                    </a:cxn>
                    <a:cxn ang="0">
                      <a:pos x="75" y="573"/>
                    </a:cxn>
                    <a:cxn ang="0">
                      <a:pos x="99" y="573"/>
                    </a:cxn>
                    <a:cxn ang="0">
                      <a:pos x="99" y="423"/>
                    </a:cxn>
                    <a:cxn ang="0">
                      <a:pos x="75" y="349"/>
                    </a:cxn>
                    <a:cxn ang="0">
                      <a:pos x="99" y="274"/>
                    </a:cxn>
                    <a:cxn ang="0">
                      <a:pos x="75" y="200"/>
                    </a:cxn>
                    <a:cxn ang="0">
                      <a:pos x="124" y="150"/>
                    </a:cxn>
                    <a:cxn ang="0">
                      <a:pos x="248" y="125"/>
                    </a:cxn>
                    <a:cxn ang="0">
                      <a:pos x="273" y="25"/>
                    </a:cxn>
                    <a:cxn ang="0">
                      <a:pos x="298" y="50"/>
                    </a:cxn>
                    <a:cxn ang="0">
                      <a:pos x="372" y="50"/>
                    </a:cxn>
                    <a:cxn ang="0">
                      <a:pos x="397" y="75"/>
                    </a:cxn>
                    <a:cxn ang="0">
                      <a:pos x="471" y="150"/>
                    </a:cxn>
                    <a:cxn ang="0">
                      <a:pos x="545" y="274"/>
                    </a:cxn>
                    <a:cxn ang="0">
                      <a:pos x="595" y="324"/>
                    </a:cxn>
                    <a:cxn ang="0">
                      <a:pos x="595" y="448"/>
                    </a:cxn>
                    <a:cxn ang="0">
                      <a:pos x="644" y="473"/>
                    </a:cxn>
                    <a:cxn ang="0">
                      <a:pos x="644" y="573"/>
                    </a:cxn>
                    <a:cxn ang="0">
                      <a:pos x="694" y="598"/>
                    </a:cxn>
                    <a:cxn ang="0">
                      <a:pos x="694" y="672"/>
                    </a:cxn>
                  </a:cxnLst>
                  <a:rect l="0" t="0" r="r" b="b"/>
                  <a:pathLst>
                    <a:path w="719" h="1344">
                      <a:moveTo>
                        <a:pt x="644" y="672"/>
                      </a:moveTo>
                      <a:lnTo>
                        <a:pt x="669" y="747"/>
                      </a:lnTo>
                      <a:lnTo>
                        <a:pt x="644" y="772"/>
                      </a:lnTo>
                      <a:lnTo>
                        <a:pt x="620" y="772"/>
                      </a:lnTo>
                      <a:lnTo>
                        <a:pt x="570" y="772"/>
                      </a:lnTo>
                      <a:lnTo>
                        <a:pt x="496" y="772"/>
                      </a:lnTo>
                      <a:lnTo>
                        <a:pt x="496" y="797"/>
                      </a:lnTo>
                      <a:lnTo>
                        <a:pt x="570" y="822"/>
                      </a:lnTo>
                      <a:lnTo>
                        <a:pt x="620" y="797"/>
                      </a:lnTo>
                      <a:lnTo>
                        <a:pt x="669" y="846"/>
                      </a:lnTo>
                      <a:lnTo>
                        <a:pt x="644" y="896"/>
                      </a:lnTo>
                      <a:lnTo>
                        <a:pt x="669" y="921"/>
                      </a:lnTo>
                      <a:lnTo>
                        <a:pt x="719" y="921"/>
                      </a:lnTo>
                      <a:lnTo>
                        <a:pt x="719" y="971"/>
                      </a:lnTo>
                      <a:lnTo>
                        <a:pt x="694" y="971"/>
                      </a:lnTo>
                      <a:lnTo>
                        <a:pt x="669" y="996"/>
                      </a:lnTo>
                      <a:lnTo>
                        <a:pt x="644" y="1046"/>
                      </a:lnTo>
                      <a:lnTo>
                        <a:pt x="669" y="1070"/>
                      </a:lnTo>
                      <a:lnTo>
                        <a:pt x="620" y="1120"/>
                      </a:lnTo>
                      <a:lnTo>
                        <a:pt x="620" y="1145"/>
                      </a:lnTo>
                      <a:lnTo>
                        <a:pt x="620" y="1195"/>
                      </a:lnTo>
                      <a:lnTo>
                        <a:pt x="570" y="1195"/>
                      </a:lnTo>
                      <a:lnTo>
                        <a:pt x="545" y="1220"/>
                      </a:lnTo>
                      <a:lnTo>
                        <a:pt x="545" y="1195"/>
                      </a:lnTo>
                      <a:lnTo>
                        <a:pt x="520" y="1220"/>
                      </a:lnTo>
                      <a:lnTo>
                        <a:pt x="471" y="1195"/>
                      </a:lnTo>
                      <a:lnTo>
                        <a:pt x="446" y="1220"/>
                      </a:lnTo>
                      <a:lnTo>
                        <a:pt x="421" y="1220"/>
                      </a:lnTo>
                      <a:lnTo>
                        <a:pt x="397" y="1245"/>
                      </a:lnTo>
                      <a:lnTo>
                        <a:pt x="372" y="1294"/>
                      </a:lnTo>
                      <a:lnTo>
                        <a:pt x="372" y="1319"/>
                      </a:lnTo>
                      <a:lnTo>
                        <a:pt x="322" y="1344"/>
                      </a:lnTo>
                      <a:lnTo>
                        <a:pt x="347" y="1319"/>
                      </a:lnTo>
                      <a:lnTo>
                        <a:pt x="347" y="1269"/>
                      </a:lnTo>
                      <a:lnTo>
                        <a:pt x="322" y="1269"/>
                      </a:lnTo>
                      <a:lnTo>
                        <a:pt x="322" y="1220"/>
                      </a:lnTo>
                      <a:lnTo>
                        <a:pt x="298" y="1245"/>
                      </a:lnTo>
                      <a:lnTo>
                        <a:pt x="273" y="1319"/>
                      </a:lnTo>
                      <a:lnTo>
                        <a:pt x="223" y="1344"/>
                      </a:lnTo>
                      <a:lnTo>
                        <a:pt x="199" y="1294"/>
                      </a:lnTo>
                      <a:lnTo>
                        <a:pt x="174" y="1294"/>
                      </a:lnTo>
                      <a:lnTo>
                        <a:pt x="149" y="1344"/>
                      </a:lnTo>
                      <a:lnTo>
                        <a:pt x="124" y="1344"/>
                      </a:lnTo>
                      <a:lnTo>
                        <a:pt x="124" y="1319"/>
                      </a:lnTo>
                      <a:lnTo>
                        <a:pt x="99" y="1319"/>
                      </a:lnTo>
                      <a:lnTo>
                        <a:pt x="99" y="1245"/>
                      </a:lnTo>
                      <a:lnTo>
                        <a:pt x="75" y="1245"/>
                      </a:lnTo>
                      <a:lnTo>
                        <a:pt x="25" y="1220"/>
                      </a:lnTo>
                      <a:lnTo>
                        <a:pt x="50" y="1195"/>
                      </a:lnTo>
                      <a:lnTo>
                        <a:pt x="25" y="1170"/>
                      </a:lnTo>
                      <a:lnTo>
                        <a:pt x="0" y="1070"/>
                      </a:lnTo>
                      <a:lnTo>
                        <a:pt x="25" y="971"/>
                      </a:lnTo>
                      <a:lnTo>
                        <a:pt x="0" y="921"/>
                      </a:lnTo>
                      <a:lnTo>
                        <a:pt x="25" y="896"/>
                      </a:lnTo>
                      <a:lnTo>
                        <a:pt x="25" y="846"/>
                      </a:lnTo>
                      <a:lnTo>
                        <a:pt x="25" y="772"/>
                      </a:lnTo>
                      <a:lnTo>
                        <a:pt x="25" y="747"/>
                      </a:lnTo>
                      <a:lnTo>
                        <a:pt x="75" y="697"/>
                      </a:lnTo>
                      <a:lnTo>
                        <a:pt x="99" y="647"/>
                      </a:lnTo>
                      <a:lnTo>
                        <a:pt x="75" y="573"/>
                      </a:lnTo>
                      <a:lnTo>
                        <a:pt x="75" y="548"/>
                      </a:lnTo>
                      <a:lnTo>
                        <a:pt x="99" y="573"/>
                      </a:lnTo>
                      <a:lnTo>
                        <a:pt x="99" y="498"/>
                      </a:lnTo>
                      <a:lnTo>
                        <a:pt x="99" y="423"/>
                      </a:lnTo>
                      <a:lnTo>
                        <a:pt x="99" y="399"/>
                      </a:lnTo>
                      <a:lnTo>
                        <a:pt x="75" y="349"/>
                      </a:lnTo>
                      <a:lnTo>
                        <a:pt x="99" y="324"/>
                      </a:lnTo>
                      <a:lnTo>
                        <a:pt x="99" y="274"/>
                      </a:lnTo>
                      <a:lnTo>
                        <a:pt x="99" y="200"/>
                      </a:lnTo>
                      <a:lnTo>
                        <a:pt x="75" y="200"/>
                      </a:lnTo>
                      <a:lnTo>
                        <a:pt x="50" y="175"/>
                      </a:lnTo>
                      <a:lnTo>
                        <a:pt x="124" y="150"/>
                      </a:lnTo>
                      <a:lnTo>
                        <a:pt x="99" y="100"/>
                      </a:lnTo>
                      <a:lnTo>
                        <a:pt x="248" y="125"/>
                      </a:lnTo>
                      <a:lnTo>
                        <a:pt x="248" y="50"/>
                      </a:lnTo>
                      <a:lnTo>
                        <a:pt x="273" y="25"/>
                      </a:lnTo>
                      <a:lnTo>
                        <a:pt x="298" y="0"/>
                      </a:lnTo>
                      <a:lnTo>
                        <a:pt x="298" y="50"/>
                      </a:lnTo>
                      <a:lnTo>
                        <a:pt x="322" y="75"/>
                      </a:lnTo>
                      <a:lnTo>
                        <a:pt x="372" y="50"/>
                      </a:lnTo>
                      <a:lnTo>
                        <a:pt x="372" y="75"/>
                      </a:lnTo>
                      <a:lnTo>
                        <a:pt x="397" y="75"/>
                      </a:lnTo>
                      <a:lnTo>
                        <a:pt x="421" y="100"/>
                      </a:lnTo>
                      <a:lnTo>
                        <a:pt x="471" y="150"/>
                      </a:lnTo>
                      <a:lnTo>
                        <a:pt x="520" y="200"/>
                      </a:lnTo>
                      <a:lnTo>
                        <a:pt x="545" y="274"/>
                      </a:lnTo>
                      <a:lnTo>
                        <a:pt x="545" y="299"/>
                      </a:lnTo>
                      <a:lnTo>
                        <a:pt x="595" y="324"/>
                      </a:lnTo>
                      <a:lnTo>
                        <a:pt x="620" y="399"/>
                      </a:lnTo>
                      <a:lnTo>
                        <a:pt x="595" y="448"/>
                      </a:lnTo>
                      <a:lnTo>
                        <a:pt x="620" y="473"/>
                      </a:lnTo>
                      <a:lnTo>
                        <a:pt x="644" y="473"/>
                      </a:lnTo>
                      <a:lnTo>
                        <a:pt x="644" y="523"/>
                      </a:lnTo>
                      <a:lnTo>
                        <a:pt x="644" y="573"/>
                      </a:lnTo>
                      <a:lnTo>
                        <a:pt x="694" y="573"/>
                      </a:lnTo>
                      <a:lnTo>
                        <a:pt x="694" y="598"/>
                      </a:lnTo>
                      <a:lnTo>
                        <a:pt x="694" y="623"/>
                      </a:lnTo>
                      <a:lnTo>
                        <a:pt x="694" y="672"/>
                      </a:lnTo>
                      <a:lnTo>
                        <a:pt x="644" y="672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15" name="Freeform 68">
                  <a:extLst>
                    <a:ext uri="{FF2B5EF4-FFF2-40B4-BE49-F238E27FC236}">
                      <a16:creationId xmlns:a16="http://schemas.microsoft.com/office/drawing/2014/main" id="{EF0E5F69-5566-4E26-8D2A-20940E5AFE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21316" y="4223301"/>
                  <a:ext cx="293923" cy="311250"/>
                </a:xfrm>
                <a:custGeom>
                  <a:avLst/>
                  <a:gdLst/>
                  <a:ahLst/>
                  <a:cxnLst>
                    <a:cxn ang="0">
                      <a:pos x="50" y="622"/>
                    </a:cxn>
                    <a:cxn ang="0">
                      <a:pos x="99" y="647"/>
                    </a:cxn>
                    <a:cxn ang="0">
                      <a:pos x="99" y="747"/>
                    </a:cxn>
                    <a:cxn ang="0">
                      <a:pos x="149" y="772"/>
                    </a:cxn>
                    <a:cxn ang="0">
                      <a:pos x="149" y="846"/>
                    </a:cxn>
                    <a:cxn ang="0">
                      <a:pos x="124" y="921"/>
                    </a:cxn>
                    <a:cxn ang="0">
                      <a:pos x="174" y="946"/>
                    </a:cxn>
                    <a:cxn ang="0">
                      <a:pos x="223" y="971"/>
                    </a:cxn>
                    <a:cxn ang="0">
                      <a:pos x="297" y="896"/>
                    </a:cxn>
                    <a:cxn ang="0">
                      <a:pos x="347" y="921"/>
                    </a:cxn>
                    <a:cxn ang="0">
                      <a:pos x="421" y="871"/>
                    </a:cxn>
                    <a:cxn ang="0">
                      <a:pos x="396" y="821"/>
                    </a:cxn>
                    <a:cxn ang="0">
                      <a:pos x="322" y="797"/>
                    </a:cxn>
                    <a:cxn ang="0">
                      <a:pos x="396" y="772"/>
                    </a:cxn>
                    <a:cxn ang="0">
                      <a:pos x="495" y="772"/>
                    </a:cxn>
                    <a:cxn ang="0">
                      <a:pos x="545" y="722"/>
                    </a:cxn>
                    <a:cxn ang="0">
                      <a:pos x="570" y="672"/>
                    </a:cxn>
                    <a:cxn ang="0">
                      <a:pos x="644" y="747"/>
                    </a:cxn>
                    <a:cxn ang="0">
                      <a:pos x="694" y="697"/>
                    </a:cxn>
                    <a:cxn ang="0">
                      <a:pos x="694" y="597"/>
                    </a:cxn>
                    <a:cxn ang="0">
                      <a:pos x="644" y="498"/>
                    </a:cxn>
                    <a:cxn ang="0">
                      <a:pos x="694" y="423"/>
                    </a:cxn>
                    <a:cxn ang="0">
                      <a:pos x="768" y="448"/>
                    </a:cxn>
                    <a:cxn ang="0">
                      <a:pos x="817" y="349"/>
                    </a:cxn>
                    <a:cxn ang="0">
                      <a:pos x="817" y="299"/>
                    </a:cxn>
                    <a:cxn ang="0">
                      <a:pos x="842" y="249"/>
                    </a:cxn>
                    <a:cxn ang="0">
                      <a:pos x="892" y="249"/>
                    </a:cxn>
                    <a:cxn ang="0">
                      <a:pos x="916" y="174"/>
                    </a:cxn>
                    <a:cxn ang="0">
                      <a:pos x="892" y="50"/>
                    </a:cxn>
                    <a:cxn ang="0">
                      <a:pos x="842" y="0"/>
                    </a:cxn>
                    <a:cxn ang="0">
                      <a:pos x="718" y="25"/>
                    </a:cxn>
                    <a:cxn ang="0">
                      <a:pos x="694" y="75"/>
                    </a:cxn>
                    <a:cxn ang="0">
                      <a:pos x="619" y="125"/>
                    </a:cxn>
                    <a:cxn ang="0">
                      <a:pos x="520" y="125"/>
                    </a:cxn>
                    <a:cxn ang="0">
                      <a:pos x="495" y="199"/>
                    </a:cxn>
                    <a:cxn ang="0">
                      <a:pos x="372" y="224"/>
                    </a:cxn>
                    <a:cxn ang="0">
                      <a:pos x="372" y="174"/>
                    </a:cxn>
                    <a:cxn ang="0">
                      <a:pos x="322" y="174"/>
                    </a:cxn>
                    <a:cxn ang="0">
                      <a:pos x="273" y="125"/>
                    </a:cxn>
                    <a:cxn ang="0">
                      <a:pos x="198" y="125"/>
                    </a:cxn>
                    <a:cxn ang="0">
                      <a:pos x="149" y="174"/>
                    </a:cxn>
                    <a:cxn ang="0">
                      <a:pos x="124" y="249"/>
                    </a:cxn>
                    <a:cxn ang="0">
                      <a:pos x="149" y="349"/>
                    </a:cxn>
                    <a:cxn ang="0">
                      <a:pos x="75" y="349"/>
                    </a:cxn>
                    <a:cxn ang="0">
                      <a:pos x="0" y="448"/>
                    </a:cxn>
                    <a:cxn ang="0">
                      <a:pos x="50" y="498"/>
                    </a:cxn>
                  </a:cxnLst>
                  <a:rect l="0" t="0" r="r" b="b"/>
                  <a:pathLst>
                    <a:path w="916" h="971">
                      <a:moveTo>
                        <a:pt x="75" y="573"/>
                      </a:moveTo>
                      <a:lnTo>
                        <a:pt x="50" y="622"/>
                      </a:lnTo>
                      <a:lnTo>
                        <a:pt x="75" y="647"/>
                      </a:lnTo>
                      <a:lnTo>
                        <a:pt x="99" y="647"/>
                      </a:lnTo>
                      <a:lnTo>
                        <a:pt x="99" y="697"/>
                      </a:lnTo>
                      <a:lnTo>
                        <a:pt x="99" y="747"/>
                      </a:lnTo>
                      <a:lnTo>
                        <a:pt x="149" y="747"/>
                      </a:lnTo>
                      <a:lnTo>
                        <a:pt x="149" y="772"/>
                      </a:lnTo>
                      <a:lnTo>
                        <a:pt x="149" y="797"/>
                      </a:lnTo>
                      <a:lnTo>
                        <a:pt x="149" y="846"/>
                      </a:lnTo>
                      <a:lnTo>
                        <a:pt x="99" y="846"/>
                      </a:lnTo>
                      <a:lnTo>
                        <a:pt x="124" y="921"/>
                      </a:lnTo>
                      <a:lnTo>
                        <a:pt x="99" y="946"/>
                      </a:lnTo>
                      <a:lnTo>
                        <a:pt x="174" y="946"/>
                      </a:lnTo>
                      <a:lnTo>
                        <a:pt x="198" y="971"/>
                      </a:lnTo>
                      <a:lnTo>
                        <a:pt x="223" y="971"/>
                      </a:lnTo>
                      <a:lnTo>
                        <a:pt x="248" y="921"/>
                      </a:lnTo>
                      <a:lnTo>
                        <a:pt x="297" y="896"/>
                      </a:lnTo>
                      <a:lnTo>
                        <a:pt x="322" y="896"/>
                      </a:lnTo>
                      <a:lnTo>
                        <a:pt x="347" y="921"/>
                      </a:lnTo>
                      <a:lnTo>
                        <a:pt x="421" y="896"/>
                      </a:lnTo>
                      <a:lnTo>
                        <a:pt x="421" y="871"/>
                      </a:lnTo>
                      <a:lnTo>
                        <a:pt x="396" y="846"/>
                      </a:lnTo>
                      <a:lnTo>
                        <a:pt x="396" y="821"/>
                      </a:lnTo>
                      <a:lnTo>
                        <a:pt x="322" y="846"/>
                      </a:lnTo>
                      <a:lnTo>
                        <a:pt x="322" y="797"/>
                      </a:lnTo>
                      <a:lnTo>
                        <a:pt x="372" y="797"/>
                      </a:lnTo>
                      <a:lnTo>
                        <a:pt x="396" y="772"/>
                      </a:lnTo>
                      <a:lnTo>
                        <a:pt x="446" y="797"/>
                      </a:lnTo>
                      <a:lnTo>
                        <a:pt x="495" y="772"/>
                      </a:lnTo>
                      <a:lnTo>
                        <a:pt x="520" y="747"/>
                      </a:lnTo>
                      <a:lnTo>
                        <a:pt x="545" y="722"/>
                      </a:lnTo>
                      <a:lnTo>
                        <a:pt x="545" y="697"/>
                      </a:lnTo>
                      <a:lnTo>
                        <a:pt x="570" y="672"/>
                      </a:lnTo>
                      <a:lnTo>
                        <a:pt x="595" y="697"/>
                      </a:lnTo>
                      <a:lnTo>
                        <a:pt x="644" y="747"/>
                      </a:lnTo>
                      <a:lnTo>
                        <a:pt x="669" y="722"/>
                      </a:lnTo>
                      <a:lnTo>
                        <a:pt x="694" y="697"/>
                      </a:lnTo>
                      <a:lnTo>
                        <a:pt x="718" y="697"/>
                      </a:lnTo>
                      <a:lnTo>
                        <a:pt x="694" y="597"/>
                      </a:lnTo>
                      <a:lnTo>
                        <a:pt x="669" y="548"/>
                      </a:lnTo>
                      <a:lnTo>
                        <a:pt x="644" y="498"/>
                      </a:lnTo>
                      <a:lnTo>
                        <a:pt x="669" y="473"/>
                      </a:lnTo>
                      <a:lnTo>
                        <a:pt x="694" y="423"/>
                      </a:lnTo>
                      <a:lnTo>
                        <a:pt x="743" y="423"/>
                      </a:lnTo>
                      <a:lnTo>
                        <a:pt x="768" y="448"/>
                      </a:lnTo>
                      <a:lnTo>
                        <a:pt x="817" y="398"/>
                      </a:lnTo>
                      <a:lnTo>
                        <a:pt x="817" y="349"/>
                      </a:lnTo>
                      <a:lnTo>
                        <a:pt x="793" y="324"/>
                      </a:lnTo>
                      <a:lnTo>
                        <a:pt x="817" y="299"/>
                      </a:lnTo>
                      <a:lnTo>
                        <a:pt x="842" y="299"/>
                      </a:lnTo>
                      <a:lnTo>
                        <a:pt x="842" y="249"/>
                      </a:lnTo>
                      <a:lnTo>
                        <a:pt x="867" y="274"/>
                      </a:lnTo>
                      <a:lnTo>
                        <a:pt x="892" y="249"/>
                      </a:lnTo>
                      <a:lnTo>
                        <a:pt x="892" y="199"/>
                      </a:lnTo>
                      <a:lnTo>
                        <a:pt x="916" y="174"/>
                      </a:lnTo>
                      <a:lnTo>
                        <a:pt x="916" y="75"/>
                      </a:lnTo>
                      <a:lnTo>
                        <a:pt x="892" y="50"/>
                      </a:lnTo>
                      <a:lnTo>
                        <a:pt x="892" y="25"/>
                      </a:lnTo>
                      <a:lnTo>
                        <a:pt x="842" y="0"/>
                      </a:lnTo>
                      <a:lnTo>
                        <a:pt x="793" y="50"/>
                      </a:lnTo>
                      <a:lnTo>
                        <a:pt x="718" y="25"/>
                      </a:lnTo>
                      <a:lnTo>
                        <a:pt x="694" y="50"/>
                      </a:lnTo>
                      <a:lnTo>
                        <a:pt x="694" y="75"/>
                      </a:lnTo>
                      <a:lnTo>
                        <a:pt x="669" y="100"/>
                      </a:lnTo>
                      <a:lnTo>
                        <a:pt x="619" y="125"/>
                      </a:lnTo>
                      <a:lnTo>
                        <a:pt x="545" y="125"/>
                      </a:lnTo>
                      <a:lnTo>
                        <a:pt x="520" y="125"/>
                      </a:lnTo>
                      <a:lnTo>
                        <a:pt x="520" y="150"/>
                      </a:lnTo>
                      <a:lnTo>
                        <a:pt x="495" y="199"/>
                      </a:lnTo>
                      <a:lnTo>
                        <a:pt x="471" y="224"/>
                      </a:lnTo>
                      <a:lnTo>
                        <a:pt x="372" y="224"/>
                      </a:lnTo>
                      <a:lnTo>
                        <a:pt x="372" y="224"/>
                      </a:lnTo>
                      <a:lnTo>
                        <a:pt x="372" y="174"/>
                      </a:lnTo>
                      <a:lnTo>
                        <a:pt x="347" y="174"/>
                      </a:lnTo>
                      <a:lnTo>
                        <a:pt x="322" y="174"/>
                      </a:lnTo>
                      <a:lnTo>
                        <a:pt x="297" y="125"/>
                      </a:lnTo>
                      <a:lnTo>
                        <a:pt x="273" y="125"/>
                      </a:lnTo>
                      <a:lnTo>
                        <a:pt x="248" y="150"/>
                      </a:lnTo>
                      <a:lnTo>
                        <a:pt x="198" y="125"/>
                      </a:lnTo>
                      <a:lnTo>
                        <a:pt x="174" y="174"/>
                      </a:lnTo>
                      <a:lnTo>
                        <a:pt x="149" y="174"/>
                      </a:lnTo>
                      <a:lnTo>
                        <a:pt x="149" y="199"/>
                      </a:lnTo>
                      <a:lnTo>
                        <a:pt x="124" y="249"/>
                      </a:lnTo>
                      <a:lnTo>
                        <a:pt x="149" y="299"/>
                      </a:lnTo>
                      <a:lnTo>
                        <a:pt x="149" y="349"/>
                      </a:lnTo>
                      <a:lnTo>
                        <a:pt x="99" y="349"/>
                      </a:lnTo>
                      <a:lnTo>
                        <a:pt x="75" y="349"/>
                      </a:lnTo>
                      <a:lnTo>
                        <a:pt x="50" y="398"/>
                      </a:lnTo>
                      <a:lnTo>
                        <a:pt x="0" y="448"/>
                      </a:lnTo>
                      <a:lnTo>
                        <a:pt x="0" y="473"/>
                      </a:lnTo>
                      <a:lnTo>
                        <a:pt x="50" y="498"/>
                      </a:lnTo>
                      <a:lnTo>
                        <a:pt x="75" y="573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16" name="Freeform 69">
                  <a:extLst>
                    <a:ext uri="{FF2B5EF4-FFF2-40B4-BE49-F238E27FC236}">
                      <a16:creationId xmlns:a16="http://schemas.microsoft.com/office/drawing/2014/main" id="{944B4A15-19FB-44FC-86CC-B54B6A9A04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9661" y="3629162"/>
                  <a:ext cx="652021" cy="739859"/>
                </a:xfrm>
                <a:custGeom>
                  <a:avLst/>
                  <a:gdLst/>
                  <a:ahLst/>
                  <a:cxnLst>
                    <a:cxn ang="0">
                      <a:pos x="693" y="1916"/>
                    </a:cxn>
                    <a:cxn ang="0">
                      <a:pos x="544" y="1742"/>
                    </a:cxn>
                    <a:cxn ang="0">
                      <a:pos x="445" y="1493"/>
                    </a:cxn>
                    <a:cxn ang="0">
                      <a:pos x="198" y="1195"/>
                    </a:cxn>
                    <a:cxn ang="0">
                      <a:pos x="247" y="1020"/>
                    </a:cxn>
                    <a:cxn ang="0">
                      <a:pos x="173" y="647"/>
                    </a:cxn>
                    <a:cxn ang="0">
                      <a:pos x="74" y="0"/>
                    </a:cxn>
                    <a:cxn ang="0">
                      <a:pos x="346" y="125"/>
                    </a:cxn>
                    <a:cxn ang="0">
                      <a:pos x="520" y="199"/>
                    </a:cxn>
                    <a:cxn ang="0">
                      <a:pos x="470" y="324"/>
                    </a:cxn>
                    <a:cxn ang="0">
                      <a:pos x="594" y="572"/>
                    </a:cxn>
                    <a:cxn ang="0">
                      <a:pos x="767" y="597"/>
                    </a:cxn>
                    <a:cxn ang="0">
                      <a:pos x="965" y="647"/>
                    </a:cxn>
                    <a:cxn ang="0">
                      <a:pos x="1089" y="672"/>
                    </a:cxn>
                    <a:cxn ang="0">
                      <a:pos x="1139" y="747"/>
                    </a:cxn>
                    <a:cxn ang="0">
                      <a:pos x="1287" y="772"/>
                    </a:cxn>
                    <a:cxn ang="0">
                      <a:pos x="1535" y="1020"/>
                    </a:cxn>
                    <a:cxn ang="0">
                      <a:pos x="1659" y="1219"/>
                    </a:cxn>
                    <a:cxn ang="0">
                      <a:pos x="1882" y="1418"/>
                    </a:cxn>
                    <a:cxn ang="0">
                      <a:pos x="1857" y="1518"/>
                    </a:cxn>
                    <a:cxn ang="0">
                      <a:pos x="1807" y="1692"/>
                    </a:cxn>
                    <a:cxn ang="0">
                      <a:pos x="1882" y="1817"/>
                    </a:cxn>
                    <a:cxn ang="0">
                      <a:pos x="1981" y="1891"/>
                    </a:cxn>
                    <a:cxn ang="0">
                      <a:pos x="2030" y="1991"/>
                    </a:cxn>
                    <a:cxn ang="0">
                      <a:pos x="1931" y="2016"/>
                    </a:cxn>
                    <a:cxn ang="0">
                      <a:pos x="1783" y="2090"/>
                    </a:cxn>
                    <a:cxn ang="0">
                      <a:pos x="1758" y="2040"/>
                    </a:cxn>
                    <a:cxn ang="0">
                      <a:pos x="1684" y="1991"/>
                    </a:cxn>
                    <a:cxn ang="0">
                      <a:pos x="1585" y="2040"/>
                    </a:cxn>
                    <a:cxn ang="0">
                      <a:pos x="1535" y="2115"/>
                    </a:cxn>
                    <a:cxn ang="0">
                      <a:pos x="1510" y="2215"/>
                    </a:cxn>
                    <a:cxn ang="0">
                      <a:pos x="1411" y="2314"/>
                    </a:cxn>
                    <a:cxn ang="0">
                      <a:pos x="1287" y="2140"/>
                    </a:cxn>
                    <a:cxn ang="0">
                      <a:pos x="1238" y="2090"/>
                    </a:cxn>
                    <a:cxn ang="0">
                      <a:pos x="1164" y="2040"/>
                    </a:cxn>
                    <a:cxn ang="0">
                      <a:pos x="1114" y="2165"/>
                    </a:cxn>
                    <a:cxn ang="0">
                      <a:pos x="866" y="1991"/>
                    </a:cxn>
                    <a:cxn ang="0">
                      <a:pos x="792" y="1916"/>
                    </a:cxn>
                    <a:cxn ang="0">
                      <a:pos x="1114" y="1443"/>
                    </a:cxn>
                    <a:cxn ang="0">
                      <a:pos x="1238" y="1394"/>
                    </a:cxn>
                    <a:cxn ang="0">
                      <a:pos x="1263" y="1319"/>
                    </a:cxn>
                    <a:cxn ang="0">
                      <a:pos x="1139" y="1294"/>
                    </a:cxn>
                    <a:cxn ang="0">
                      <a:pos x="1040" y="1244"/>
                    </a:cxn>
                    <a:cxn ang="0">
                      <a:pos x="1114" y="1319"/>
                    </a:cxn>
                    <a:cxn ang="0">
                      <a:pos x="1089" y="1394"/>
                    </a:cxn>
                  </a:cxnLst>
                  <a:rect l="0" t="0" r="r" b="b"/>
                  <a:pathLst>
                    <a:path w="2030" h="2314">
                      <a:moveTo>
                        <a:pt x="743" y="1916"/>
                      </a:moveTo>
                      <a:lnTo>
                        <a:pt x="743" y="1991"/>
                      </a:lnTo>
                      <a:lnTo>
                        <a:pt x="693" y="1916"/>
                      </a:lnTo>
                      <a:lnTo>
                        <a:pt x="644" y="1767"/>
                      </a:lnTo>
                      <a:lnTo>
                        <a:pt x="569" y="1767"/>
                      </a:lnTo>
                      <a:lnTo>
                        <a:pt x="544" y="1742"/>
                      </a:lnTo>
                      <a:lnTo>
                        <a:pt x="520" y="1667"/>
                      </a:lnTo>
                      <a:lnTo>
                        <a:pt x="470" y="1543"/>
                      </a:lnTo>
                      <a:lnTo>
                        <a:pt x="445" y="1493"/>
                      </a:lnTo>
                      <a:lnTo>
                        <a:pt x="421" y="1493"/>
                      </a:lnTo>
                      <a:lnTo>
                        <a:pt x="396" y="1418"/>
                      </a:lnTo>
                      <a:lnTo>
                        <a:pt x="198" y="1195"/>
                      </a:lnTo>
                      <a:lnTo>
                        <a:pt x="198" y="1145"/>
                      </a:lnTo>
                      <a:lnTo>
                        <a:pt x="198" y="1045"/>
                      </a:lnTo>
                      <a:lnTo>
                        <a:pt x="247" y="1020"/>
                      </a:lnTo>
                      <a:lnTo>
                        <a:pt x="272" y="971"/>
                      </a:lnTo>
                      <a:lnTo>
                        <a:pt x="297" y="871"/>
                      </a:lnTo>
                      <a:lnTo>
                        <a:pt x="173" y="647"/>
                      </a:lnTo>
                      <a:lnTo>
                        <a:pt x="99" y="647"/>
                      </a:lnTo>
                      <a:lnTo>
                        <a:pt x="0" y="498"/>
                      </a:lnTo>
                      <a:lnTo>
                        <a:pt x="74" y="0"/>
                      </a:lnTo>
                      <a:lnTo>
                        <a:pt x="223" y="50"/>
                      </a:lnTo>
                      <a:lnTo>
                        <a:pt x="297" y="50"/>
                      </a:lnTo>
                      <a:lnTo>
                        <a:pt x="346" y="125"/>
                      </a:lnTo>
                      <a:lnTo>
                        <a:pt x="396" y="174"/>
                      </a:lnTo>
                      <a:lnTo>
                        <a:pt x="445" y="249"/>
                      </a:lnTo>
                      <a:lnTo>
                        <a:pt x="520" y="199"/>
                      </a:lnTo>
                      <a:lnTo>
                        <a:pt x="520" y="249"/>
                      </a:lnTo>
                      <a:lnTo>
                        <a:pt x="544" y="249"/>
                      </a:lnTo>
                      <a:lnTo>
                        <a:pt x="470" y="324"/>
                      </a:lnTo>
                      <a:lnTo>
                        <a:pt x="544" y="423"/>
                      </a:lnTo>
                      <a:lnTo>
                        <a:pt x="594" y="523"/>
                      </a:lnTo>
                      <a:lnTo>
                        <a:pt x="594" y="572"/>
                      </a:lnTo>
                      <a:lnTo>
                        <a:pt x="619" y="597"/>
                      </a:lnTo>
                      <a:lnTo>
                        <a:pt x="644" y="572"/>
                      </a:lnTo>
                      <a:lnTo>
                        <a:pt x="767" y="597"/>
                      </a:lnTo>
                      <a:lnTo>
                        <a:pt x="792" y="622"/>
                      </a:lnTo>
                      <a:lnTo>
                        <a:pt x="891" y="622"/>
                      </a:lnTo>
                      <a:lnTo>
                        <a:pt x="965" y="647"/>
                      </a:lnTo>
                      <a:lnTo>
                        <a:pt x="990" y="672"/>
                      </a:lnTo>
                      <a:lnTo>
                        <a:pt x="1040" y="622"/>
                      </a:lnTo>
                      <a:lnTo>
                        <a:pt x="1089" y="672"/>
                      </a:lnTo>
                      <a:lnTo>
                        <a:pt x="1114" y="722"/>
                      </a:lnTo>
                      <a:lnTo>
                        <a:pt x="1089" y="747"/>
                      </a:lnTo>
                      <a:lnTo>
                        <a:pt x="1139" y="747"/>
                      </a:lnTo>
                      <a:lnTo>
                        <a:pt x="1164" y="747"/>
                      </a:lnTo>
                      <a:lnTo>
                        <a:pt x="1213" y="747"/>
                      </a:lnTo>
                      <a:lnTo>
                        <a:pt x="1287" y="772"/>
                      </a:lnTo>
                      <a:lnTo>
                        <a:pt x="1312" y="672"/>
                      </a:lnTo>
                      <a:lnTo>
                        <a:pt x="1362" y="747"/>
                      </a:lnTo>
                      <a:lnTo>
                        <a:pt x="1535" y="1020"/>
                      </a:lnTo>
                      <a:lnTo>
                        <a:pt x="1560" y="1120"/>
                      </a:lnTo>
                      <a:lnTo>
                        <a:pt x="1585" y="1170"/>
                      </a:lnTo>
                      <a:lnTo>
                        <a:pt x="1659" y="1219"/>
                      </a:lnTo>
                      <a:lnTo>
                        <a:pt x="1758" y="1219"/>
                      </a:lnTo>
                      <a:lnTo>
                        <a:pt x="1807" y="1344"/>
                      </a:lnTo>
                      <a:lnTo>
                        <a:pt x="1882" y="1418"/>
                      </a:lnTo>
                      <a:lnTo>
                        <a:pt x="1882" y="1468"/>
                      </a:lnTo>
                      <a:lnTo>
                        <a:pt x="1832" y="1493"/>
                      </a:lnTo>
                      <a:lnTo>
                        <a:pt x="1857" y="1518"/>
                      </a:lnTo>
                      <a:lnTo>
                        <a:pt x="1807" y="1593"/>
                      </a:lnTo>
                      <a:lnTo>
                        <a:pt x="1758" y="1593"/>
                      </a:lnTo>
                      <a:lnTo>
                        <a:pt x="1807" y="1692"/>
                      </a:lnTo>
                      <a:lnTo>
                        <a:pt x="1832" y="1692"/>
                      </a:lnTo>
                      <a:lnTo>
                        <a:pt x="1832" y="1717"/>
                      </a:lnTo>
                      <a:lnTo>
                        <a:pt x="1882" y="1817"/>
                      </a:lnTo>
                      <a:lnTo>
                        <a:pt x="1931" y="1817"/>
                      </a:lnTo>
                      <a:lnTo>
                        <a:pt x="1981" y="1841"/>
                      </a:lnTo>
                      <a:lnTo>
                        <a:pt x="1981" y="1891"/>
                      </a:lnTo>
                      <a:lnTo>
                        <a:pt x="2006" y="1891"/>
                      </a:lnTo>
                      <a:lnTo>
                        <a:pt x="2006" y="1941"/>
                      </a:lnTo>
                      <a:lnTo>
                        <a:pt x="2030" y="1991"/>
                      </a:lnTo>
                      <a:lnTo>
                        <a:pt x="1956" y="1991"/>
                      </a:lnTo>
                      <a:lnTo>
                        <a:pt x="1931" y="1991"/>
                      </a:lnTo>
                      <a:lnTo>
                        <a:pt x="1931" y="2016"/>
                      </a:lnTo>
                      <a:lnTo>
                        <a:pt x="1906" y="2065"/>
                      </a:lnTo>
                      <a:lnTo>
                        <a:pt x="1882" y="2090"/>
                      </a:lnTo>
                      <a:lnTo>
                        <a:pt x="1783" y="2090"/>
                      </a:lnTo>
                      <a:lnTo>
                        <a:pt x="1783" y="2090"/>
                      </a:lnTo>
                      <a:lnTo>
                        <a:pt x="1783" y="2040"/>
                      </a:lnTo>
                      <a:lnTo>
                        <a:pt x="1758" y="2040"/>
                      </a:lnTo>
                      <a:lnTo>
                        <a:pt x="1733" y="2040"/>
                      </a:lnTo>
                      <a:lnTo>
                        <a:pt x="1708" y="1991"/>
                      </a:lnTo>
                      <a:lnTo>
                        <a:pt x="1684" y="1991"/>
                      </a:lnTo>
                      <a:lnTo>
                        <a:pt x="1659" y="2016"/>
                      </a:lnTo>
                      <a:lnTo>
                        <a:pt x="1609" y="1991"/>
                      </a:lnTo>
                      <a:lnTo>
                        <a:pt x="1585" y="2040"/>
                      </a:lnTo>
                      <a:lnTo>
                        <a:pt x="1560" y="2040"/>
                      </a:lnTo>
                      <a:lnTo>
                        <a:pt x="1560" y="2065"/>
                      </a:lnTo>
                      <a:lnTo>
                        <a:pt x="1535" y="2115"/>
                      </a:lnTo>
                      <a:lnTo>
                        <a:pt x="1560" y="2165"/>
                      </a:lnTo>
                      <a:lnTo>
                        <a:pt x="1560" y="2215"/>
                      </a:lnTo>
                      <a:lnTo>
                        <a:pt x="1510" y="2215"/>
                      </a:lnTo>
                      <a:lnTo>
                        <a:pt x="1486" y="2215"/>
                      </a:lnTo>
                      <a:lnTo>
                        <a:pt x="1461" y="2264"/>
                      </a:lnTo>
                      <a:lnTo>
                        <a:pt x="1411" y="2314"/>
                      </a:lnTo>
                      <a:lnTo>
                        <a:pt x="1386" y="2240"/>
                      </a:lnTo>
                      <a:lnTo>
                        <a:pt x="1337" y="2190"/>
                      </a:lnTo>
                      <a:lnTo>
                        <a:pt x="1287" y="2140"/>
                      </a:lnTo>
                      <a:lnTo>
                        <a:pt x="1263" y="2115"/>
                      </a:lnTo>
                      <a:lnTo>
                        <a:pt x="1238" y="2115"/>
                      </a:lnTo>
                      <a:lnTo>
                        <a:pt x="1238" y="2090"/>
                      </a:lnTo>
                      <a:lnTo>
                        <a:pt x="1188" y="2115"/>
                      </a:lnTo>
                      <a:lnTo>
                        <a:pt x="1164" y="2090"/>
                      </a:lnTo>
                      <a:lnTo>
                        <a:pt x="1164" y="2040"/>
                      </a:lnTo>
                      <a:lnTo>
                        <a:pt x="1139" y="2065"/>
                      </a:lnTo>
                      <a:lnTo>
                        <a:pt x="1114" y="2090"/>
                      </a:lnTo>
                      <a:lnTo>
                        <a:pt x="1114" y="2165"/>
                      </a:lnTo>
                      <a:lnTo>
                        <a:pt x="965" y="2140"/>
                      </a:lnTo>
                      <a:lnTo>
                        <a:pt x="866" y="2065"/>
                      </a:lnTo>
                      <a:lnTo>
                        <a:pt x="866" y="1991"/>
                      </a:lnTo>
                      <a:lnTo>
                        <a:pt x="842" y="1941"/>
                      </a:lnTo>
                      <a:lnTo>
                        <a:pt x="792" y="1941"/>
                      </a:lnTo>
                      <a:lnTo>
                        <a:pt x="792" y="1916"/>
                      </a:lnTo>
                      <a:lnTo>
                        <a:pt x="743" y="1916"/>
                      </a:lnTo>
                      <a:lnTo>
                        <a:pt x="1089" y="1394"/>
                      </a:lnTo>
                      <a:lnTo>
                        <a:pt x="1114" y="1443"/>
                      </a:lnTo>
                      <a:lnTo>
                        <a:pt x="1213" y="1394"/>
                      </a:lnTo>
                      <a:lnTo>
                        <a:pt x="1238" y="1468"/>
                      </a:lnTo>
                      <a:lnTo>
                        <a:pt x="1238" y="1394"/>
                      </a:lnTo>
                      <a:lnTo>
                        <a:pt x="1263" y="1369"/>
                      </a:lnTo>
                      <a:lnTo>
                        <a:pt x="1287" y="1344"/>
                      </a:lnTo>
                      <a:lnTo>
                        <a:pt x="1263" y="1319"/>
                      </a:lnTo>
                      <a:lnTo>
                        <a:pt x="1238" y="1344"/>
                      </a:lnTo>
                      <a:lnTo>
                        <a:pt x="1213" y="1369"/>
                      </a:lnTo>
                      <a:lnTo>
                        <a:pt x="1139" y="1294"/>
                      </a:lnTo>
                      <a:lnTo>
                        <a:pt x="1114" y="1294"/>
                      </a:lnTo>
                      <a:lnTo>
                        <a:pt x="1065" y="1219"/>
                      </a:lnTo>
                      <a:lnTo>
                        <a:pt x="1040" y="1244"/>
                      </a:lnTo>
                      <a:lnTo>
                        <a:pt x="1040" y="1294"/>
                      </a:lnTo>
                      <a:lnTo>
                        <a:pt x="1089" y="1294"/>
                      </a:lnTo>
                      <a:lnTo>
                        <a:pt x="1114" y="1319"/>
                      </a:lnTo>
                      <a:lnTo>
                        <a:pt x="1089" y="1319"/>
                      </a:lnTo>
                      <a:lnTo>
                        <a:pt x="1040" y="1319"/>
                      </a:lnTo>
                      <a:lnTo>
                        <a:pt x="1089" y="1394"/>
                      </a:lnTo>
                      <a:lnTo>
                        <a:pt x="743" y="1916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17" name="Freeform 70">
                  <a:extLst>
                    <a:ext uri="{FF2B5EF4-FFF2-40B4-BE49-F238E27FC236}">
                      <a16:creationId xmlns:a16="http://schemas.microsoft.com/office/drawing/2014/main" id="{A4D35D6E-8260-4522-85A2-649D462A2F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9661" y="3629162"/>
                  <a:ext cx="652021" cy="739859"/>
                </a:xfrm>
                <a:custGeom>
                  <a:avLst/>
                  <a:gdLst/>
                  <a:ahLst/>
                  <a:cxnLst>
                    <a:cxn ang="0">
                      <a:pos x="743" y="1991"/>
                    </a:cxn>
                    <a:cxn ang="0">
                      <a:pos x="644" y="1767"/>
                    </a:cxn>
                    <a:cxn ang="0">
                      <a:pos x="544" y="1742"/>
                    </a:cxn>
                    <a:cxn ang="0">
                      <a:pos x="470" y="1543"/>
                    </a:cxn>
                    <a:cxn ang="0">
                      <a:pos x="421" y="1493"/>
                    </a:cxn>
                    <a:cxn ang="0">
                      <a:pos x="198" y="1195"/>
                    </a:cxn>
                    <a:cxn ang="0">
                      <a:pos x="198" y="1045"/>
                    </a:cxn>
                    <a:cxn ang="0">
                      <a:pos x="272" y="971"/>
                    </a:cxn>
                    <a:cxn ang="0">
                      <a:pos x="173" y="647"/>
                    </a:cxn>
                    <a:cxn ang="0">
                      <a:pos x="0" y="498"/>
                    </a:cxn>
                    <a:cxn ang="0">
                      <a:pos x="223" y="50"/>
                    </a:cxn>
                    <a:cxn ang="0">
                      <a:pos x="346" y="125"/>
                    </a:cxn>
                    <a:cxn ang="0">
                      <a:pos x="445" y="249"/>
                    </a:cxn>
                    <a:cxn ang="0">
                      <a:pos x="520" y="249"/>
                    </a:cxn>
                    <a:cxn ang="0">
                      <a:pos x="470" y="324"/>
                    </a:cxn>
                    <a:cxn ang="0">
                      <a:pos x="594" y="523"/>
                    </a:cxn>
                    <a:cxn ang="0">
                      <a:pos x="619" y="597"/>
                    </a:cxn>
                    <a:cxn ang="0">
                      <a:pos x="767" y="597"/>
                    </a:cxn>
                    <a:cxn ang="0">
                      <a:pos x="891" y="622"/>
                    </a:cxn>
                    <a:cxn ang="0">
                      <a:pos x="990" y="672"/>
                    </a:cxn>
                    <a:cxn ang="0">
                      <a:pos x="1089" y="672"/>
                    </a:cxn>
                    <a:cxn ang="0">
                      <a:pos x="1089" y="747"/>
                    </a:cxn>
                    <a:cxn ang="0">
                      <a:pos x="1164" y="747"/>
                    </a:cxn>
                    <a:cxn ang="0">
                      <a:pos x="1287" y="772"/>
                    </a:cxn>
                    <a:cxn ang="0">
                      <a:pos x="1362" y="747"/>
                    </a:cxn>
                    <a:cxn ang="0">
                      <a:pos x="1560" y="1120"/>
                    </a:cxn>
                    <a:cxn ang="0">
                      <a:pos x="1659" y="1219"/>
                    </a:cxn>
                    <a:cxn ang="0">
                      <a:pos x="1807" y="1344"/>
                    </a:cxn>
                    <a:cxn ang="0">
                      <a:pos x="1882" y="1468"/>
                    </a:cxn>
                    <a:cxn ang="0">
                      <a:pos x="1857" y="1518"/>
                    </a:cxn>
                    <a:cxn ang="0">
                      <a:pos x="1758" y="1593"/>
                    </a:cxn>
                    <a:cxn ang="0">
                      <a:pos x="1832" y="1692"/>
                    </a:cxn>
                    <a:cxn ang="0">
                      <a:pos x="1882" y="1817"/>
                    </a:cxn>
                    <a:cxn ang="0">
                      <a:pos x="1981" y="1841"/>
                    </a:cxn>
                    <a:cxn ang="0">
                      <a:pos x="2006" y="1891"/>
                    </a:cxn>
                    <a:cxn ang="0">
                      <a:pos x="2030" y="1991"/>
                    </a:cxn>
                    <a:cxn ang="0">
                      <a:pos x="1931" y="1991"/>
                    </a:cxn>
                    <a:cxn ang="0">
                      <a:pos x="1906" y="2065"/>
                    </a:cxn>
                    <a:cxn ang="0">
                      <a:pos x="1783" y="2090"/>
                    </a:cxn>
                    <a:cxn ang="0">
                      <a:pos x="1783" y="2040"/>
                    </a:cxn>
                    <a:cxn ang="0">
                      <a:pos x="1733" y="2040"/>
                    </a:cxn>
                    <a:cxn ang="0">
                      <a:pos x="1684" y="1991"/>
                    </a:cxn>
                    <a:cxn ang="0">
                      <a:pos x="1609" y="1991"/>
                    </a:cxn>
                    <a:cxn ang="0">
                      <a:pos x="1560" y="2040"/>
                    </a:cxn>
                    <a:cxn ang="0">
                      <a:pos x="1535" y="2115"/>
                    </a:cxn>
                    <a:cxn ang="0">
                      <a:pos x="1560" y="2215"/>
                    </a:cxn>
                    <a:cxn ang="0">
                      <a:pos x="1486" y="2215"/>
                    </a:cxn>
                    <a:cxn ang="0">
                      <a:pos x="1411" y="2314"/>
                    </a:cxn>
                    <a:cxn ang="0">
                      <a:pos x="1337" y="2190"/>
                    </a:cxn>
                    <a:cxn ang="0">
                      <a:pos x="1263" y="2115"/>
                    </a:cxn>
                    <a:cxn ang="0">
                      <a:pos x="1238" y="2090"/>
                    </a:cxn>
                    <a:cxn ang="0">
                      <a:pos x="1164" y="2090"/>
                    </a:cxn>
                    <a:cxn ang="0">
                      <a:pos x="1139" y="2065"/>
                    </a:cxn>
                    <a:cxn ang="0">
                      <a:pos x="1114" y="2165"/>
                    </a:cxn>
                    <a:cxn ang="0">
                      <a:pos x="866" y="2065"/>
                    </a:cxn>
                    <a:cxn ang="0">
                      <a:pos x="842" y="1941"/>
                    </a:cxn>
                    <a:cxn ang="0">
                      <a:pos x="792" y="1916"/>
                    </a:cxn>
                  </a:cxnLst>
                  <a:rect l="0" t="0" r="r" b="b"/>
                  <a:pathLst>
                    <a:path w="2030" h="2314">
                      <a:moveTo>
                        <a:pt x="743" y="1916"/>
                      </a:moveTo>
                      <a:lnTo>
                        <a:pt x="743" y="1991"/>
                      </a:lnTo>
                      <a:lnTo>
                        <a:pt x="693" y="1916"/>
                      </a:lnTo>
                      <a:lnTo>
                        <a:pt x="644" y="1767"/>
                      </a:lnTo>
                      <a:lnTo>
                        <a:pt x="569" y="1767"/>
                      </a:lnTo>
                      <a:lnTo>
                        <a:pt x="544" y="1742"/>
                      </a:lnTo>
                      <a:lnTo>
                        <a:pt x="520" y="1667"/>
                      </a:lnTo>
                      <a:lnTo>
                        <a:pt x="470" y="1543"/>
                      </a:lnTo>
                      <a:lnTo>
                        <a:pt x="445" y="1493"/>
                      </a:lnTo>
                      <a:lnTo>
                        <a:pt x="421" y="1493"/>
                      </a:lnTo>
                      <a:lnTo>
                        <a:pt x="396" y="1418"/>
                      </a:lnTo>
                      <a:lnTo>
                        <a:pt x="198" y="1195"/>
                      </a:lnTo>
                      <a:lnTo>
                        <a:pt x="198" y="1145"/>
                      </a:lnTo>
                      <a:lnTo>
                        <a:pt x="198" y="1045"/>
                      </a:lnTo>
                      <a:lnTo>
                        <a:pt x="247" y="1020"/>
                      </a:lnTo>
                      <a:lnTo>
                        <a:pt x="272" y="971"/>
                      </a:lnTo>
                      <a:lnTo>
                        <a:pt x="297" y="871"/>
                      </a:lnTo>
                      <a:lnTo>
                        <a:pt x="173" y="647"/>
                      </a:lnTo>
                      <a:lnTo>
                        <a:pt x="99" y="647"/>
                      </a:lnTo>
                      <a:lnTo>
                        <a:pt x="0" y="498"/>
                      </a:lnTo>
                      <a:lnTo>
                        <a:pt x="74" y="0"/>
                      </a:lnTo>
                      <a:lnTo>
                        <a:pt x="223" y="50"/>
                      </a:lnTo>
                      <a:lnTo>
                        <a:pt x="297" y="50"/>
                      </a:lnTo>
                      <a:lnTo>
                        <a:pt x="346" y="125"/>
                      </a:lnTo>
                      <a:lnTo>
                        <a:pt x="396" y="174"/>
                      </a:lnTo>
                      <a:lnTo>
                        <a:pt x="445" y="249"/>
                      </a:lnTo>
                      <a:lnTo>
                        <a:pt x="520" y="199"/>
                      </a:lnTo>
                      <a:lnTo>
                        <a:pt x="520" y="249"/>
                      </a:lnTo>
                      <a:lnTo>
                        <a:pt x="544" y="249"/>
                      </a:lnTo>
                      <a:lnTo>
                        <a:pt x="470" y="324"/>
                      </a:lnTo>
                      <a:lnTo>
                        <a:pt x="544" y="423"/>
                      </a:lnTo>
                      <a:lnTo>
                        <a:pt x="594" y="523"/>
                      </a:lnTo>
                      <a:lnTo>
                        <a:pt x="594" y="572"/>
                      </a:lnTo>
                      <a:lnTo>
                        <a:pt x="619" y="597"/>
                      </a:lnTo>
                      <a:lnTo>
                        <a:pt x="644" y="572"/>
                      </a:lnTo>
                      <a:lnTo>
                        <a:pt x="767" y="597"/>
                      </a:lnTo>
                      <a:lnTo>
                        <a:pt x="792" y="622"/>
                      </a:lnTo>
                      <a:lnTo>
                        <a:pt x="891" y="622"/>
                      </a:lnTo>
                      <a:lnTo>
                        <a:pt x="965" y="647"/>
                      </a:lnTo>
                      <a:lnTo>
                        <a:pt x="990" y="672"/>
                      </a:lnTo>
                      <a:lnTo>
                        <a:pt x="1040" y="622"/>
                      </a:lnTo>
                      <a:lnTo>
                        <a:pt x="1089" y="672"/>
                      </a:lnTo>
                      <a:lnTo>
                        <a:pt x="1114" y="722"/>
                      </a:lnTo>
                      <a:lnTo>
                        <a:pt x="1089" y="747"/>
                      </a:lnTo>
                      <a:lnTo>
                        <a:pt x="1139" y="747"/>
                      </a:lnTo>
                      <a:lnTo>
                        <a:pt x="1164" y="747"/>
                      </a:lnTo>
                      <a:lnTo>
                        <a:pt x="1213" y="747"/>
                      </a:lnTo>
                      <a:lnTo>
                        <a:pt x="1287" y="772"/>
                      </a:lnTo>
                      <a:lnTo>
                        <a:pt x="1312" y="672"/>
                      </a:lnTo>
                      <a:lnTo>
                        <a:pt x="1362" y="747"/>
                      </a:lnTo>
                      <a:lnTo>
                        <a:pt x="1535" y="1020"/>
                      </a:lnTo>
                      <a:lnTo>
                        <a:pt x="1560" y="1120"/>
                      </a:lnTo>
                      <a:lnTo>
                        <a:pt x="1585" y="1170"/>
                      </a:lnTo>
                      <a:lnTo>
                        <a:pt x="1659" y="1219"/>
                      </a:lnTo>
                      <a:lnTo>
                        <a:pt x="1758" y="1219"/>
                      </a:lnTo>
                      <a:lnTo>
                        <a:pt x="1807" y="1344"/>
                      </a:lnTo>
                      <a:lnTo>
                        <a:pt x="1882" y="1418"/>
                      </a:lnTo>
                      <a:lnTo>
                        <a:pt x="1882" y="1468"/>
                      </a:lnTo>
                      <a:lnTo>
                        <a:pt x="1832" y="1493"/>
                      </a:lnTo>
                      <a:lnTo>
                        <a:pt x="1857" y="1518"/>
                      </a:lnTo>
                      <a:lnTo>
                        <a:pt x="1807" y="1593"/>
                      </a:lnTo>
                      <a:lnTo>
                        <a:pt x="1758" y="1593"/>
                      </a:lnTo>
                      <a:lnTo>
                        <a:pt x="1807" y="1692"/>
                      </a:lnTo>
                      <a:lnTo>
                        <a:pt x="1832" y="1692"/>
                      </a:lnTo>
                      <a:lnTo>
                        <a:pt x="1832" y="1717"/>
                      </a:lnTo>
                      <a:lnTo>
                        <a:pt x="1882" y="1817"/>
                      </a:lnTo>
                      <a:lnTo>
                        <a:pt x="1931" y="1817"/>
                      </a:lnTo>
                      <a:lnTo>
                        <a:pt x="1981" y="1841"/>
                      </a:lnTo>
                      <a:lnTo>
                        <a:pt x="1981" y="1891"/>
                      </a:lnTo>
                      <a:lnTo>
                        <a:pt x="2006" y="1891"/>
                      </a:lnTo>
                      <a:lnTo>
                        <a:pt x="2006" y="1941"/>
                      </a:lnTo>
                      <a:lnTo>
                        <a:pt x="2030" y="1991"/>
                      </a:lnTo>
                      <a:lnTo>
                        <a:pt x="1956" y="1991"/>
                      </a:lnTo>
                      <a:lnTo>
                        <a:pt x="1931" y="1991"/>
                      </a:lnTo>
                      <a:lnTo>
                        <a:pt x="1931" y="2016"/>
                      </a:lnTo>
                      <a:lnTo>
                        <a:pt x="1906" y="2065"/>
                      </a:lnTo>
                      <a:lnTo>
                        <a:pt x="1882" y="2090"/>
                      </a:lnTo>
                      <a:lnTo>
                        <a:pt x="1783" y="2090"/>
                      </a:lnTo>
                      <a:lnTo>
                        <a:pt x="1783" y="2090"/>
                      </a:lnTo>
                      <a:lnTo>
                        <a:pt x="1783" y="2040"/>
                      </a:lnTo>
                      <a:lnTo>
                        <a:pt x="1758" y="2040"/>
                      </a:lnTo>
                      <a:lnTo>
                        <a:pt x="1733" y="2040"/>
                      </a:lnTo>
                      <a:lnTo>
                        <a:pt x="1708" y="1991"/>
                      </a:lnTo>
                      <a:lnTo>
                        <a:pt x="1684" y="1991"/>
                      </a:lnTo>
                      <a:lnTo>
                        <a:pt x="1659" y="2016"/>
                      </a:lnTo>
                      <a:lnTo>
                        <a:pt x="1609" y="1991"/>
                      </a:lnTo>
                      <a:lnTo>
                        <a:pt x="1585" y="2040"/>
                      </a:lnTo>
                      <a:lnTo>
                        <a:pt x="1560" y="2040"/>
                      </a:lnTo>
                      <a:lnTo>
                        <a:pt x="1560" y="2065"/>
                      </a:lnTo>
                      <a:lnTo>
                        <a:pt x="1535" y="2115"/>
                      </a:lnTo>
                      <a:lnTo>
                        <a:pt x="1560" y="2165"/>
                      </a:lnTo>
                      <a:lnTo>
                        <a:pt x="1560" y="2215"/>
                      </a:lnTo>
                      <a:lnTo>
                        <a:pt x="1510" y="2215"/>
                      </a:lnTo>
                      <a:lnTo>
                        <a:pt x="1486" y="2215"/>
                      </a:lnTo>
                      <a:lnTo>
                        <a:pt x="1461" y="2264"/>
                      </a:lnTo>
                      <a:lnTo>
                        <a:pt x="1411" y="2314"/>
                      </a:lnTo>
                      <a:lnTo>
                        <a:pt x="1386" y="2240"/>
                      </a:lnTo>
                      <a:lnTo>
                        <a:pt x="1337" y="2190"/>
                      </a:lnTo>
                      <a:lnTo>
                        <a:pt x="1287" y="2140"/>
                      </a:lnTo>
                      <a:lnTo>
                        <a:pt x="1263" y="2115"/>
                      </a:lnTo>
                      <a:lnTo>
                        <a:pt x="1238" y="2115"/>
                      </a:lnTo>
                      <a:lnTo>
                        <a:pt x="1238" y="2090"/>
                      </a:lnTo>
                      <a:lnTo>
                        <a:pt x="1188" y="2115"/>
                      </a:lnTo>
                      <a:lnTo>
                        <a:pt x="1164" y="2090"/>
                      </a:lnTo>
                      <a:lnTo>
                        <a:pt x="1164" y="2040"/>
                      </a:lnTo>
                      <a:lnTo>
                        <a:pt x="1139" y="2065"/>
                      </a:lnTo>
                      <a:lnTo>
                        <a:pt x="1114" y="2090"/>
                      </a:lnTo>
                      <a:lnTo>
                        <a:pt x="1114" y="2165"/>
                      </a:lnTo>
                      <a:lnTo>
                        <a:pt x="965" y="2140"/>
                      </a:lnTo>
                      <a:lnTo>
                        <a:pt x="866" y="2065"/>
                      </a:lnTo>
                      <a:lnTo>
                        <a:pt x="866" y="1991"/>
                      </a:lnTo>
                      <a:lnTo>
                        <a:pt x="842" y="1941"/>
                      </a:lnTo>
                      <a:lnTo>
                        <a:pt x="792" y="1941"/>
                      </a:lnTo>
                      <a:lnTo>
                        <a:pt x="792" y="1916"/>
                      </a:lnTo>
                      <a:lnTo>
                        <a:pt x="743" y="1916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18" name="Freeform 71">
                  <a:extLst>
                    <a:ext uri="{FF2B5EF4-FFF2-40B4-BE49-F238E27FC236}">
                      <a16:creationId xmlns:a16="http://schemas.microsoft.com/office/drawing/2014/main" id="{F51E1387-49D4-458A-BBE8-6498DBC243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04655" y="4018226"/>
                  <a:ext cx="78294" cy="80364"/>
                </a:xfrm>
                <a:custGeom>
                  <a:avLst/>
                  <a:gdLst/>
                  <a:ahLst/>
                  <a:cxnLst>
                    <a:cxn ang="0">
                      <a:pos x="49" y="175"/>
                    </a:cxn>
                    <a:cxn ang="0">
                      <a:pos x="74" y="224"/>
                    </a:cxn>
                    <a:cxn ang="0">
                      <a:pos x="173" y="175"/>
                    </a:cxn>
                    <a:cxn ang="0">
                      <a:pos x="198" y="249"/>
                    </a:cxn>
                    <a:cxn ang="0">
                      <a:pos x="198" y="175"/>
                    </a:cxn>
                    <a:cxn ang="0">
                      <a:pos x="223" y="150"/>
                    </a:cxn>
                    <a:cxn ang="0">
                      <a:pos x="247" y="125"/>
                    </a:cxn>
                    <a:cxn ang="0">
                      <a:pos x="223" y="100"/>
                    </a:cxn>
                    <a:cxn ang="0">
                      <a:pos x="198" y="125"/>
                    </a:cxn>
                    <a:cxn ang="0">
                      <a:pos x="173" y="150"/>
                    </a:cxn>
                    <a:cxn ang="0">
                      <a:pos x="99" y="75"/>
                    </a:cxn>
                    <a:cxn ang="0">
                      <a:pos x="74" y="75"/>
                    </a:cxn>
                    <a:cxn ang="0">
                      <a:pos x="25" y="0"/>
                    </a:cxn>
                    <a:cxn ang="0">
                      <a:pos x="0" y="25"/>
                    </a:cxn>
                    <a:cxn ang="0">
                      <a:pos x="0" y="75"/>
                    </a:cxn>
                    <a:cxn ang="0">
                      <a:pos x="49" y="75"/>
                    </a:cxn>
                    <a:cxn ang="0">
                      <a:pos x="74" y="100"/>
                    </a:cxn>
                    <a:cxn ang="0">
                      <a:pos x="49" y="100"/>
                    </a:cxn>
                    <a:cxn ang="0">
                      <a:pos x="0" y="100"/>
                    </a:cxn>
                    <a:cxn ang="0">
                      <a:pos x="49" y="175"/>
                    </a:cxn>
                  </a:cxnLst>
                  <a:rect l="0" t="0" r="r" b="b"/>
                  <a:pathLst>
                    <a:path w="247" h="249">
                      <a:moveTo>
                        <a:pt x="49" y="175"/>
                      </a:moveTo>
                      <a:lnTo>
                        <a:pt x="74" y="224"/>
                      </a:lnTo>
                      <a:lnTo>
                        <a:pt x="173" y="175"/>
                      </a:lnTo>
                      <a:lnTo>
                        <a:pt x="198" y="249"/>
                      </a:lnTo>
                      <a:lnTo>
                        <a:pt x="198" y="175"/>
                      </a:lnTo>
                      <a:lnTo>
                        <a:pt x="223" y="150"/>
                      </a:lnTo>
                      <a:lnTo>
                        <a:pt x="247" y="125"/>
                      </a:lnTo>
                      <a:lnTo>
                        <a:pt x="223" y="100"/>
                      </a:lnTo>
                      <a:lnTo>
                        <a:pt x="198" y="125"/>
                      </a:lnTo>
                      <a:lnTo>
                        <a:pt x="173" y="150"/>
                      </a:lnTo>
                      <a:lnTo>
                        <a:pt x="99" y="75"/>
                      </a:lnTo>
                      <a:lnTo>
                        <a:pt x="74" y="75"/>
                      </a:lnTo>
                      <a:lnTo>
                        <a:pt x="25" y="0"/>
                      </a:lnTo>
                      <a:lnTo>
                        <a:pt x="0" y="25"/>
                      </a:lnTo>
                      <a:lnTo>
                        <a:pt x="0" y="75"/>
                      </a:lnTo>
                      <a:lnTo>
                        <a:pt x="49" y="75"/>
                      </a:lnTo>
                      <a:lnTo>
                        <a:pt x="74" y="100"/>
                      </a:lnTo>
                      <a:lnTo>
                        <a:pt x="49" y="100"/>
                      </a:lnTo>
                      <a:lnTo>
                        <a:pt x="0" y="100"/>
                      </a:lnTo>
                      <a:lnTo>
                        <a:pt x="49" y="17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19" name="Freeform 72">
                  <a:extLst>
                    <a:ext uri="{FF2B5EF4-FFF2-40B4-BE49-F238E27FC236}">
                      <a16:creationId xmlns:a16="http://schemas.microsoft.com/office/drawing/2014/main" id="{B74922A6-2DF2-4337-804A-BF911479C1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04655" y="3613856"/>
                  <a:ext cx="428691" cy="651841"/>
                </a:xfrm>
                <a:custGeom>
                  <a:avLst/>
                  <a:gdLst/>
                  <a:ahLst/>
                  <a:cxnLst>
                    <a:cxn ang="0">
                      <a:pos x="842" y="1518"/>
                    </a:cxn>
                    <a:cxn ang="0">
                      <a:pos x="817" y="1568"/>
                    </a:cxn>
                    <a:cxn ang="0">
                      <a:pos x="718" y="1643"/>
                    </a:cxn>
                    <a:cxn ang="0">
                      <a:pos x="792" y="1742"/>
                    </a:cxn>
                    <a:cxn ang="0">
                      <a:pos x="842" y="1867"/>
                    </a:cxn>
                    <a:cxn ang="0">
                      <a:pos x="941" y="1891"/>
                    </a:cxn>
                    <a:cxn ang="0">
                      <a:pos x="966" y="1941"/>
                    </a:cxn>
                    <a:cxn ang="0">
                      <a:pos x="990" y="2041"/>
                    </a:cxn>
                    <a:cxn ang="0">
                      <a:pos x="1065" y="1991"/>
                    </a:cxn>
                    <a:cxn ang="0">
                      <a:pos x="1089" y="1941"/>
                    </a:cxn>
                    <a:cxn ang="0">
                      <a:pos x="1213" y="1916"/>
                    </a:cxn>
                    <a:cxn ang="0">
                      <a:pos x="1263" y="1767"/>
                    </a:cxn>
                    <a:cxn ang="0">
                      <a:pos x="1213" y="1568"/>
                    </a:cxn>
                    <a:cxn ang="0">
                      <a:pos x="1213" y="1468"/>
                    </a:cxn>
                    <a:cxn ang="0">
                      <a:pos x="1188" y="1319"/>
                    </a:cxn>
                    <a:cxn ang="0">
                      <a:pos x="1188" y="1245"/>
                    </a:cxn>
                    <a:cxn ang="0">
                      <a:pos x="1164" y="1095"/>
                    </a:cxn>
                    <a:cxn ang="0">
                      <a:pos x="1213" y="996"/>
                    </a:cxn>
                    <a:cxn ang="0">
                      <a:pos x="1164" y="871"/>
                    </a:cxn>
                    <a:cxn ang="0">
                      <a:pos x="1164" y="747"/>
                    </a:cxn>
                    <a:cxn ang="0">
                      <a:pos x="1213" y="647"/>
                    </a:cxn>
                    <a:cxn ang="0">
                      <a:pos x="1263" y="622"/>
                    </a:cxn>
                    <a:cxn ang="0">
                      <a:pos x="1312" y="672"/>
                    </a:cxn>
                    <a:cxn ang="0">
                      <a:pos x="1287" y="573"/>
                    </a:cxn>
                    <a:cxn ang="0">
                      <a:pos x="1263" y="498"/>
                    </a:cxn>
                    <a:cxn ang="0">
                      <a:pos x="1263" y="374"/>
                    </a:cxn>
                    <a:cxn ang="0">
                      <a:pos x="1312" y="199"/>
                    </a:cxn>
                    <a:cxn ang="0">
                      <a:pos x="1188" y="175"/>
                    </a:cxn>
                    <a:cxn ang="0">
                      <a:pos x="1139" y="175"/>
                    </a:cxn>
                    <a:cxn ang="0">
                      <a:pos x="1065" y="175"/>
                    </a:cxn>
                    <a:cxn ang="0">
                      <a:pos x="891" y="100"/>
                    </a:cxn>
                    <a:cxn ang="0">
                      <a:pos x="693" y="100"/>
                    </a:cxn>
                    <a:cxn ang="0">
                      <a:pos x="495" y="0"/>
                    </a:cxn>
                    <a:cxn ang="0">
                      <a:pos x="371" y="75"/>
                    </a:cxn>
                    <a:cxn ang="0">
                      <a:pos x="396" y="150"/>
                    </a:cxn>
                    <a:cxn ang="0">
                      <a:pos x="247" y="324"/>
                    </a:cxn>
                    <a:cxn ang="0">
                      <a:pos x="247" y="423"/>
                    </a:cxn>
                    <a:cxn ang="0">
                      <a:pos x="223" y="448"/>
                    </a:cxn>
                    <a:cxn ang="0">
                      <a:pos x="148" y="498"/>
                    </a:cxn>
                    <a:cxn ang="0">
                      <a:pos x="99" y="448"/>
                    </a:cxn>
                    <a:cxn ang="0">
                      <a:pos x="0" y="523"/>
                    </a:cxn>
                    <a:cxn ang="0">
                      <a:pos x="49" y="722"/>
                    </a:cxn>
                    <a:cxn ang="0">
                      <a:pos x="49" y="797"/>
                    </a:cxn>
                    <a:cxn ang="0">
                      <a:pos x="124" y="797"/>
                    </a:cxn>
                    <a:cxn ang="0">
                      <a:pos x="247" y="822"/>
                    </a:cxn>
                    <a:cxn ang="0">
                      <a:pos x="322" y="797"/>
                    </a:cxn>
                    <a:cxn ang="0">
                      <a:pos x="520" y="1170"/>
                    </a:cxn>
                    <a:cxn ang="0">
                      <a:pos x="619" y="1269"/>
                    </a:cxn>
                    <a:cxn ang="0">
                      <a:pos x="767" y="1394"/>
                    </a:cxn>
                  </a:cxnLst>
                  <a:rect l="0" t="0" r="r" b="b"/>
                  <a:pathLst>
                    <a:path w="1337" h="2041">
                      <a:moveTo>
                        <a:pt x="842" y="1468"/>
                      </a:moveTo>
                      <a:lnTo>
                        <a:pt x="842" y="1518"/>
                      </a:lnTo>
                      <a:lnTo>
                        <a:pt x="792" y="1543"/>
                      </a:lnTo>
                      <a:lnTo>
                        <a:pt x="817" y="1568"/>
                      </a:lnTo>
                      <a:lnTo>
                        <a:pt x="767" y="1643"/>
                      </a:lnTo>
                      <a:lnTo>
                        <a:pt x="718" y="1643"/>
                      </a:lnTo>
                      <a:lnTo>
                        <a:pt x="767" y="1742"/>
                      </a:lnTo>
                      <a:lnTo>
                        <a:pt x="792" y="1742"/>
                      </a:lnTo>
                      <a:lnTo>
                        <a:pt x="792" y="1767"/>
                      </a:lnTo>
                      <a:lnTo>
                        <a:pt x="842" y="1867"/>
                      </a:lnTo>
                      <a:lnTo>
                        <a:pt x="891" y="1867"/>
                      </a:lnTo>
                      <a:lnTo>
                        <a:pt x="941" y="1891"/>
                      </a:lnTo>
                      <a:lnTo>
                        <a:pt x="941" y="1941"/>
                      </a:lnTo>
                      <a:lnTo>
                        <a:pt x="966" y="1941"/>
                      </a:lnTo>
                      <a:lnTo>
                        <a:pt x="966" y="1991"/>
                      </a:lnTo>
                      <a:lnTo>
                        <a:pt x="990" y="2041"/>
                      </a:lnTo>
                      <a:lnTo>
                        <a:pt x="1040" y="2016"/>
                      </a:lnTo>
                      <a:lnTo>
                        <a:pt x="1065" y="1991"/>
                      </a:lnTo>
                      <a:lnTo>
                        <a:pt x="1065" y="1966"/>
                      </a:lnTo>
                      <a:lnTo>
                        <a:pt x="1089" y="1941"/>
                      </a:lnTo>
                      <a:lnTo>
                        <a:pt x="1164" y="1966"/>
                      </a:lnTo>
                      <a:lnTo>
                        <a:pt x="1213" y="1916"/>
                      </a:lnTo>
                      <a:lnTo>
                        <a:pt x="1213" y="1817"/>
                      </a:lnTo>
                      <a:lnTo>
                        <a:pt x="1263" y="1767"/>
                      </a:lnTo>
                      <a:lnTo>
                        <a:pt x="1287" y="1593"/>
                      </a:lnTo>
                      <a:lnTo>
                        <a:pt x="1213" y="1568"/>
                      </a:lnTo>
                      <a:lnTo>
                        <a:pt x="1263" y="1518"/>
                      </a:lnTo>
                      <a:lnTo>
                        <a:pt x="1213" y="1468"/>
                      </a:lnTo>
                      <a:lnTo>
                        <a:pt x="1238" y="1419"/>
                      </a:lnTo>
                      <a:lnTo>
                        <a:pt x="1188" y="1319"/>
                      </a:lnTo>
                      <a:lnTo>
                        <a:pt x="1213" y="1269"/>
                      </a:lnTo>
                      <a:lnTo>
                        <a:pt x="1188" y="1245"/>
                      </a:lnTo>
                      <a:lnTo>
                        <a:pt x="1188" y="1220"/>
                      </a:lnTo>
                      <a:lnTo>
                        <a:pt x="1164" y="1095"/>
                      </a:lnTo>
                      <a:lnTo>
                        <a:pt x="1188" y="1045"/>
                      </a:lnTo>
                      <a:lnTo>
                        <a:pt x="1213" y="996"/>
                      </a:lnTo>
                      <a:lnTo>
                        <a:pt x="1164" y="921"/>
                      </a:lnTo>
                      <a:lnTo>
                        <a:pt x="1164" y="871"/>
                      </a:lnTo>
                      <a:lnTo>
                        <a:pt x="1188" y="822"/>
                      </a:lnTo>
                      <a:lnTo>
                        <a:pt x="1164" y="747"/>
                      </a:lnTo>
                      <a:lnTo>
                        <a:pt x="1188" y="697"/>
                      </a:lnTo>
                      <a:lnTo>
                        <a:pt x="1213" y="647"/>
                      </a:lnTo>
                      <a:lnTo>
                        <a:pt x="1213" y="598"/>
                      </a:lnTo>
                      <a:lnTo>
                        <a:pt x="1263" y="622"/>
                      </a:lnTo>
                      <a:lnTo>
                        <a:pt x="1287" y="672"/>
                      </a:lnTo>
                      <a:lnTo>
                        <a:pt x="1312" y="672"/>
                      </a:lnTo>
                      <a:lnTo>
                        <a:pt x="1337" y="598"/>
                      </a:lnTo>
                      <a:lnTo>
                        <a:pt x="1287" y="573"/>
                      </a:lnTo>
                      <a:lnTo>
                        <a:pt x="1263" y="548"/>
                      </a:lnTo>
                      <a:lnTo>
                        <a:pt x="1263" y="498"/>
                      </a:lnTo>
                      <a:lnTo>
                        <a:pt x="1238" y="448"/>
                      </a:lnTo>
                      <a:lnTo>
                        <a:pt x="1263" y="374"/>
                      </a:lnTo>
                      <a:lnTo>
                        <a:pt x="1287" y="324"/>
                      </a:lnTo>
                      <a:lnTo>
                        <a:pt x="1312" y="199"/>
                      </a:lnTo>
                      <a:lnTo>
                        <a:pt x="1238" y="175"/>
                      </a:lnTo>
                      <a:lnTo>
                        <a:pt x="1188" y="175"/>
                      </a:lnTo>
                      <a:lnTo>
                        <a:pt x="1164" y="150"/>
                      </a:lnTo>
                      <a:lnTo>
                        <a:pt x="1139" y="175"/>
                      </a:lnTo>
                      <a:lnTo>
                        <a:pt x="1089" y="150"/>
                      </a:lnTo>
                      <a:lnTo>
                        <a:pt x="1065" y="175"/>
                      </a:lnTo>
                      <a:lnTo>
                        <a:pt x="1015" y="125"/>
                      </a:lnTo>
                      <a:lnTo>
                        <a:pt x="891" y="100"/>
                      </a:lnTo>
                      <a:lnTo>
                        <a:pt x="767" y="100"/>
                      </a:lnTo>
                      <a:lnTo>
                        <a:pt x="693" y="100"/>
                      </a:lnTo>
                      <a:lnTo>
                        <a:pt x="668" y="75"/>
                      </a:lnTo>
                      <a:lnTo>
                        <a:pt x="495" y="0"/>
                      </a:lnTo>
                      <a:lnTo>
                        <a:pt x="421" y="0"/>
                      </a:lnTo>
                      <a:lnTo>
                        <a:pt x="371" y="75"/>
                      </a:lnTo>
                      <a:lnTo>
                        <a:pt x="371" y="125"/>
                      </a:lnTo>
                      <a:lnTo>
                        <a:pt x="396" y="150"/>
                      </a:lnTo>
                      <a:lnTo>
                        <a:pt x="396" y="224"/>
                      </a:lnTo>
                      <a:lnTo>
                        <a:pt x="247" y="324"/>
                      </a:lnTo>
                      <a:lnTo>
                        <a:pt x="272" y="374"/>
                      </a:lnTo>
                      <a:lnTo>
                        <a:pt x="247" y="423"/>
                      </a:lnTo>
                      <a:lnTo>
                        <a:pt x="247" y="473"/>
                      </a:lnTo>
                      <a:lnTo>
                        <a:pt x="223" y="448"/>
                      </a:lnTo>
                      <a:lnTo>
                        <a:pt x="173" y="448"/>
                      </a:lnTo>
                      <a:lnTo>
                        <a:pt x="148" y="498"/>
                      </a:lnTo>
                      <a:lnTo>
                        <a:pt x="124" y="423"/>
                      </a:lnTo>
                      <a:lnTo>
                        <a:pt x="99" y="448"/>
                      </a:lnTo>
                      <a:lnTo>
                        <a:pt x="74" y="423"/>
                      </a:lnTo>
                      <a:lnTo>
                        <a:pt x="0" y="523"/>
                      </a:lnTo>
                      <a:lnTo>
                        <a:pt x="0" y="672"/>
                      </a:lnTo>
                      <a:lnTo>
                        <a:pt x="49" y="722"/>
                      </a:lnTo>
                      <a:lnTo>
                        <a:pt x="74" y="772"/>
                      </a:lnTo>
                      <a:lnTo>
                        <a:pt x="49" y="797"/>
                      </a:lnTo>
                      <a:lnTo>
                        <a:pt x="99" y="797"/>
                      </a:lnTo>
                      <a:lnTo>
                        <a:pt x="124" y="797"/>
                      </a:lnTo>
                      <a:lnTo>
                        <a:pt x="173" y="797"/>
                      </a:lnTo>
                      <a:lnTo>
                        <a:pt x="247" y="822"/>
                      </a:lnTo>
                      <a:lnTo>
                        <a:pt x="272" y="722"/>
                      </a:lnTo>
                      <a:lnTo>
                        <a:pt x="322" y="797"/>
                      </a:lnTo>
                      <a:lnTo>
                        <a:pt x="495" y="1070"/>
                      </a:lnTo>
                      <a:lnTo>
                        <a:pt x="520" y="1170"/>
                      </a:lnTo>
                      <a:lnTo>
                        <a:pt x="545" y="1220"/>
                      </a:lnTo>
                      <a:lnTo>
                        <a:pt x="619" y="1269"/>
                      </a:lnTo>
                      <a:lnTo>
                        <a:pt x="718" y="1269"/>
                      </a:lnTo>
                      <a:lnTo>
                        <a:pt x="767" y="1394"/>
                      </a:lnTo>
                      <a:lnTo>
                        <a:pt x="842" y="1468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20" name="Freeform 73">
                  <a:extLst>
                    <a:ext uri="{FF2B5EF4-FFF2-40B4-BE49-F238E27FC236}">
                      <a16:creationId xmlns:a16="http://schemas.microsoft.com/office/drawing/2014/main" id="{C6C98CC5-10E3-4EEE-80ED-F0368FE5EF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10244" y="4249112"/>
                  <a:ext cx="270820" cy="429883"/>
                </a:xfrm>
                <a:custGeom>
                  <a:avLst/>
                  <a:gdLst/>
                  <a:ahLst/>
                  <a:cxnLst>
                    <a:cxn ang="0">
                      <a:pos x="421" y="846"/>
                    </a:cxn>
                    <a:cxn ang="0">
                      <a:pos x="421" y="746"/>
                    </a:cxn>
                    <a:cxn ang="0">
                      <a:pos x="445" y="746"/>
                    </a:cxn>
                    <a:cxn ang="0">
                      <a:pos x="445" y="771"/>
                    </a:cxn>
                    <a:cxn ang="0">
                      <a:pos x="495" y="771"/>
                    </a:cxn>
                    <a:cxn ang="0">
                      <a:pos x="470" y="746"/>
                    </a:cxn>
                    <a:cxn ang="0">
                      <a:pos x="495" y="722"/>
                    </a:cxn>
                    <a:cxn ang="0">
                      <a:pos x="520" y="722"/>
                    </a:cxn>
                    <a:cxn ang="0">
                      <a:pos x="569" y="672"/>
                    </a:cxn>
                    <a:cxn ang="0">
                      <a:pos x="668" y="597"/>
                    </a:cxn>
                    <a:cxn ang="0">
                      <a:pos x="792" y="373"/>
                    </a:cxn>
                    <a:cxn ang="0">
                      <a:pos x="693" y="25"/>
                    </a:cxn>
                    <a:cxn ang="0">
                      <a:pos x="520" y="174"/>
                    </a:cxn>
                    <a:cxn ang="0">
                      <a:pos x="371" y="473"/>
                    </a:cxn>
                    <a:cxn ang="0">
                      <a:pos x="272" y="522"/>
                    </a:cxn>
                    <a:cxn ang="0">
                      <a:pos x="198" y="522"/>
                    </a:cxn>
                    <a:cxn ang="0">
                      <a:pos x="148" y="572"/>
                    </a:cxn>
                    <a:cxn ang="0">
                      <a:pos x="148" y="647"/>
                    </a:cxn>
                    <a:cxn ang="0">
                      <a:pos x="148" y="697"/>
                    </a:cxn>
                    <a:cxn ang="0">
                      <a:pos x="173" y="697"/>
                    </a:cxn>
                    <a:cxn ang="0">
                      <a:pos x="198" y="746"/>
                    </a:cxn>
                    <a:cxn ang="0">
                      <a:pos x="247" y="697"/>
                    </a:cxn>
                    <a:cxn ang="0">
                      <a:pos x="247" y="771"/>
                    </a:cxn>
                    <a:cxn ang="0">
                      <a:pos x="322" y="846"/>
                    </a:cxn>
                    <a:cxn ang="0">
                      <a:pos x="346" y="821"/>
                    </a:cxn>
                    <a:cxn ang="0">
                      <a:pos x="346" y="846"/>
                    </a:cxn>
                    <a:cxn ang="0">
                      <a:pos x="297" y="896"/>
                    </a:cxn>
                    <a:cxn ang="0">
                      <a:pos x="247" y="896"/>
                    </a:cxn>
                    <a:cxn ang="0">
                      <a:pos x="173" y="896"/>
                    </a:cxn>
                    <a:cxn ang="0">
                      <a:pos x="173" y="970"/>
                    </a:cxn>
                    <a:cxn ang="0">
                      <a:pos x="99" y="871"/>
                    </a:cxn>
                    <a:cxn ang="0">
                      <a:pos x="49" y="896"/>
                    </a:cxn>
                    <a:cxn ang="0">
                      <a:pos x="24" y="921"/>
                    </a:cxn>
                    <a:cxn ang="0">
                      <a:pos x="173" y="1219"/>
                    </a:cxn>
                    <a:cxn ang="0">
                      <a:pos x="223" y="1120"/>
                    </a:cxn>
                    <a:cxn ang="0">
                      <a:pos x="173" y="1145"/>
                    </a:cxn>
                    <a:cxn ang="0">
                      <a:pos x="198" y="1070"/>
                    </a:cxn>
                    <a:cxn ang="0">
                      <a:pos x="198" y="995"/>
                    </a:cxn>
                    <a:cxn ang="0">
                      <a:pos x="223" y="1070"/>
                    </a:cxn>
                    <a:cxn ang="0">
                      <a:pos x="247" y="1045"/>
                    </a:cxn>
                    <a:cxn ang="0">
                      <a:pos x="247" y="1145"/>
                    </a:cxn>
                    <a:cxn ang="0">
                      <a:pos x="272" y="1244"/>
                    </a:cxn>
                    <a:cxn ang="0">
                      <a:pos x="322" y="1294"/>
                    </a:cxn>
                    <a:cxn ang="0">
                      <a:pos x="346" y="1145"/>
                    </a:cxn>
                    <a:cxn ang="0">
                      <a:pos x="371" y="1120"/>
                    </a:cxn>
                    <a:cxn ang="0">
                      <a:pos x="396" y="1095"/>
                    </a:cxn>
                    <a:cxn ang="0">
                      <a:pos x="470" y="1045"/>
                    </a:cxn>
                    <a:cxn ang="0">
                      <a:pos x="470" y="1045"/>
                    </a:cxn>
                    <a:cxn ang="0">
                      <a:pos x="470" y="1095"/>
                    </a:cxn>
                    <a:cxn ang="0">
                      <a:pos x="495" y="1045"/>
                    </a:cxn>
                    <a:cxn ang="0">
                      <a:pos x="545" y="1020"/>
                    </a:cxn>
                    <a:cxn ang="0">
                      <a:pos x="545" y="970"/>
                    </a:cxn>
                    <a:cxn ang="0">
                      <a:pos x="495" y="896"/>
                    </a:cxn>
                    <a:cxn ang="0">
                      <a:pos x="520" y="896"/>
                    </a:cxn>
                    <a:cxn ang="0">
                      <a:pos x="470" y="871"/>
                    </a:cxn>
                    <a:cxn ang="0">
                      <a:pos x="396" y="846"/>
                    </a:cxn>
                  </a:cxnLst>
                  <a:rect l="0" t="0" r="r" b="b"/>
                  <a:pathLst>
                    <a:path w="842" h="1344">
                      <a:moveTo>
                        <a:pt x="396" y="846"/>
                      </a:moveTo>
                      <a:lnTo>
                        <a:pt x="396" y="846"/>
                      </a:lnTo>
                      <a:lnTo>
                        <a:pt x="396" y="846"/>
                      </a:lnTo>
                      <a:lnTo>
                        <a:pt x="396" y="846"/>
                      </a:lnTo>
                      <a:lnTo>
                        <a:pt x="421" y="846"/>
                      </a:lnTo>
                      <a:lnTo>
                        <a:pt x="421" y="846"/>
                      </a:lnTo>
                      <a:lnTo>
                        <a:pt x="421" y="846"/>
                      </a:lnTo>
                      <a:lnTo>
                        <a:pt x="421" y="846"/>
                      </a:lnTo>
                      <a:lnTo>
                        <a:pt x="421" y="821"/>
                      </a:lnTo>
                      <a:lnTo>
                        <a:pt x="396" y="821"/>
                      </a:lnTo>
                      <a:lnTo>
                        <a:pt x="396" y="796"/>
                      </a:lnTo>
                      <a:lnTo>
                        <a:pt x="396" y="771"/>
                      </a:lnTo>
                      <a:lnTo>
                        <a:pt x="396" y="771"/>
                      </a:lnTo>
                      <a:lnTo>
                        <a:pt x="396" y="746"/>
                      </a:lnTo>
                      <a:lnTo>
                        <a:pt x="396" y="746"/>
                      </a:lnTo>
                      <a:lnTo>
                        <a:pt x="421" y="746"/>
                      </a:lnTo>
                      <a:lnTo>
                        <a:pt x="396" y="746"/>
                      </a:lnTo>
                      <a:lnTo>
                        <a:pt x="421" y="722"/>
                      </a:lnTo>
                      <a:lnTo>
                        <a:pt x="421" y="722"/>
                      </a:lnTo>
                      <a:lnTo>
                        <a:pt x="421" y="746"/>
                      </a:lnTo>
                      <a:lnTo>
                        <a:pt x="421" y="746"/>
                      </a:lnTo>
                      <a:lnTo>
                        <a:pt x="445" y="746"/>
                      </a:lnTo>
                      <a:lnTo>
                        <a:pt x="445" y="722"/>
                      </a:lnTo>
                      <a:lnTo>
                        <a:pt x="445" y="746"/>
                      </a:lnTo>
                      <a:lnTo>
                        <a:pt x="445" y="746"/>
                      </a:lnTo>
                      <a:lnTo>
                        <a:pt x="445" y="746"/>
                      </a:lnTo>
                      <a:lnTo>
                        <a:pt x="445" y="746"/>
                      </a:lnTo>
                      <a:lnTo>
                        <a:pt x="445" y="746"/>
                      </a:lnTo>
                      <a:lnTo>
                        <a:pt x="445" y="746"/>
                      </a:lnTo>
                      <a:lnTo>
                        <a:pt x="445" y="771"/>
                      </a:lnTo>
                      <a:lnTo>
                        <a:pt x="421" y="771"/>
                      </a:lnTo>
                      <a:lnTo>
                        <a:pt x="445" y="771"/>
                      </a:lnTo>
                      <a:lnTo>
                        <a:pt x="445" y="771"/>
                      </a:lnTo>
                      <a:lnTo>
                        <a:pt x="445" y="771"/>
                      </a:lnTo>
                      <a:lnTo>
                        <a:pt x="495" y="771"/>
                      </a:lnTo>
                      <a:lnTo>
                        <a:pt x="495" y="771"/>
                      </a:lnTo>
                      <a:lnTo>
                        <a:pt x="495" y="771"/>
                      </a:lnTo>
                      <a:lnTo>
                        <a:pt x="495" y="771"/>
                      </a:lnTo>
                      <a:lnTo>
                        <a:pt x="495" y="771"/>
                      </a:lnTo>
                      <a:lnTo>
                        <a:pt x="495" y="771"/>
                      </a:lnTo>
                      <a:lnTo>
                        <a:pt x="495" y="771"/>
                      </a:lnTo>
                      <a:lnTo>
                        <a:pt x="495" y="746"/>
                      </a:lnTo>
                      <a:lnTo>
                        <a:pt x="495" y="746"/>
                      </a:lnTo>
                      <a:lnTo>
                        <a:pt x="470" y="746"/>
                      </a:lnTo>
                      <a:lnTo>
                        <a:pt x="470" y="746"/>
                      </a:lnTo>
                      <a:lnTo>
                        <a:pt x="470" y="746"/>
                      </a:lnTo>
                      <a:lnTo>
                        <a:pt x="470" y="746"/>
                      </a:lnTo>
                      <a:lnTo>
                        <a:pt x="470" y="746"/>
                      </a:lnTo>
                      <a:lnTo>
                        <a:pt x="470" y="722"/>
                      </a:lnTo>
                      <a:lnTo>
                        <a:pt x="470" y="746"/>
                      </a:lnTo>
                      <a:lnTo>
                        <a:pt x="495" y="746"/>
                      </a:lnTo>
                      <a:lnTo>
                        <a:pt x="495" y="722"/>
                      </a:lnTo>
                      <a:lnTo>
                        <a:pt x="495" y="722"/>
                      </a:lnTo>
                      <a:lnTo>
                        <a:pt x="495" y="722"/>
                      </a:lnTo>
                      <a:lnTo>
                        <a:pt x="495" y="722"/>
                      </a:lnTo>
                      <a:lnTo>
                        <a:pt x="495" y="722"/>
                      </a:lnTo>
                      <a:lnTo>
                        <a:pt x="495" y="697"/>
                      </a:lnTo>
                      <a:lnTo>
                        <a:pt x="495" y="697"/>
                      </a:lnTo>
                      <a:lnTo>
                        <a:pt x="495" y="722"/>
                      </a:lnTo>
                      <a:lnTo>
                        <a:pt x="495" y="722"/>
                      </a:lnTo>
                      <a:lnTo>
                        <a:pt x="520" y="722"/>
                      </a:lnTo>
                      <a:lnTo>
                        <a:pt x="520" y="722"/>
                      </a:lnTo>
                      <a:lnTo>
                        <a:pt x="520" y="722"/>
                      </a:lnTo>
                      <a:lnTo>
                        <a:pt x="520" y="722"/>
                      </a:lnTo>
                      <a:lnTo>
                        <a:pt x="545" y="722"/>
                      </a:lnTo>
                      <a:lnTo>
                        <a:pt x="545" y="722"/>
                      </a:lnTo>
                      <a:lnTo>
                        <a:pt x="545" y="697"/>
                      </a:lnTo>
                      <a:lnTo>
                        <a:pt x="545" y="697"/>
                      </a:lnTo>
                      <a:lnTo>
                        <a:pt x="545" y="697"/>
                      </a:lnTo>
                      <a:lnTo>
                        <a:pt x="569" y="697"/>
                      </a:lnTo>
                      <a:lnTo>
                        <a:pt x="569" y="672"/>
                      </a:lnTo>
                      <a:lnTo>
                        <a:pt x="569" y="672"/>
                      </a:lnTo>
                      <a:lnTo>
                        <a:pt x="569" y="672"/>
                      </a:lnTo>
                      <a:lnTo>
                        <a:pt x="594" y="647"/>
                      </a:lnTo>
                      <a:lnTo>
                        <a:pt x="594" y="647"/>
                      </a:lnTo>
                      <a:lnTo>
                        <a:pt x="619" y="647"/>
                      </a:lnTo>
                      <a:lnTo>
                        <a:pt x="619" y="622"/>
                      </a:lnTo>
                      <a:lnTo>
                        <a:pt x="644" y="622"/>
                      </a:lnTo>
                      <a:lnTo>
                        <a:pt x="644" y="622"/>
                      </a:lnTo>
                      <a:lnTo>
                        <a:pt x="668" y="597"/>
                      </a:lnTo>
                      <a:lnTo>
                        <a:pt x="693" y="547"/>
                      </a:lnTo>
                      <a:lnTo>
                        <a:pt x="693" y="498"/>
                      </a:lnTo>
                      <a:lnTo>
                        <a:pt x="743" y="473"/>
                      </a:lnTo>
                      <a:lnTo>
                        <a:pt x="817" y="473"/>
                      </a:lnTo>
                      <a:lnTo>
                        <a:pt x="842" y="473"/>
                      </a:lnTo>
                      <a:lnTo>
                        <a:pt x="842" y="423"/>
                      </a:lnTo>
                      <a:lnTo>
                        <a:pt x="792" y="398"/>
                      </a:lnTo>
                      <a:lnTo>
                        <a:pt x="792" y="373"/>
                      </a:lnTo>
                      <a:lnTo>
                        <a:pt x="842" y="373"/>
                      </a:lnTo>
                      <a:lnTo>
                        <a:pt x="842" y="323"/>
                      </a:lnTo>
                      <a:lnTo>
                        <a:pt x="817" y="299"/>
                      </a:lnTo>
                      <a:lnTo>
                        <a:pt x="767" y="249"/>
                      </a:lnTo>
                      <a:lnTo>
                        <a:pt x="743" y="199"/>
                      </a:lnTo>
                      <a:lnTo>
                        <a:pt x="718" y="99"/>
                      </a:lnTo>
                      <a:lnTo>
                        <a:pt x="693" y="99"/>
                      </a:lnTo>
                      <a:lnTo>
                        <a:pt x="693" y="25"/>
                      </a:lnTo>
                      <a:lnTo>
                        <a:pt x="668" y="0"/>
                      </a:lnTo>
                      <a:lnTo>
                        <a:pt x="668" y="50"/>
                      </a:lnTo>
                      <a:lnTo>
                        <a:pt x="644" y="75"/>
                      </a:lnTo>
                      <a:lnTo>
                        <a:pt x="619" y="75"/>
                      </a:lnTo>
                      <a:lnTo>
                        <a:pt x="569" y="50"/>
                      </a:lnTo>
                      <a:lnTo>
                        <a:pt x="569" y="99"/>
                      </a:lnTo>
                      <a:lnTo>
                        <a:pt x="545" y="149"/>
                      </a:lnTo>
                      <a:lnTo>
                        <a:pt x="520" y="174"/>
                      </a:lnTo>
                      <a:lnTo>
                        <a:pt x="545" y="199"/>
                      </a:lnTo>
                      <a:lnTo>
                        <a:pt x="520" y="199"/>
                      </a:lnTo>
                      <a:lnTo>
                        <a:pt x="520" y="323"/>
                      </a:lnTo>
                      <a:lnTo>
                        <a:pt x="470" y="373"/>
                      </a:lnTo>
                      <a:lnTo>
                        <a:pt x="396" y="398"/>
                      </a:lnTo>
                      <a:lnTo>
                        <a:pt x="396" y="473"/>
                      </a:lnTo>
                      <a:lnTo>
                        <a:pt x="371" y="473"/>
                      </a:lnTo>
                      <a:lnTo>
                        <a:pt x="371" y="473"/>
                      </a:lnTo>
                      <a:lnTo>
                        <a:pt x="371" y="473"/>
                      </a:lnTo>
                      <a:lnTo>
                        <a:pt x="346" y="473"/>
                      </a:lnTo>
                      <a:lnTo>
                        <a:pt x="346" y="473"/>
                      </a:lnTo>
                      <a:lnTo>
                        <a:pt x="322" y="473"/>
                      </a:lnTo>
                      <a:lnTo>
                        <a:pt x="322" y="498"/>
                      </a:lnTo>
                      <a:lnTo>
                        <a:pt x="297" y="498"/>
                      </a:lnTo>
                      <a:lnTo>
                        <a:pt x="272" y="498"/>
                      </a:lnTo>
                      <a:lnTo>
                        <a:pt x="272" y="522"/>
                      </a:lnTo>
                      <a:lnTo>
                        <a:pt x="272" y="522"/>
                      </a:lnTo>
                      <a:lnTo>
                        <a:pt x="247" y="522"/>
                      </a:lnTo>
                      <a:lnTo>
                        <a:pt x="247" y="522"/>
                      </a:lnTo>
                      <a:lnTo>
                        <a:pt x="247" y="522"/>
                      </a:lnTo>
                      <a:lnTo>
                        <a:pt x="223" y="522"/>
                      </a:lnTo>
                      <a:lnTo>
                        <a:pt x="223" y="522"/>
                      </a:lnTo>
                      <a:lnTo>
                        <a:pt x="223" y="522"/>
                      </a:lnTo>
                      <a:lnTo>
                        <a:pt x="198" y="522"/>
                      </a:lnTo>
                      <a:lnTo>
                        <a:pt x="198" y="498"/>
                      </a:lnTo>
                      <a:lnTo>
                        <a:pt x="198" y="498"/>
                      </a:lnTo>
                      <a:lnTo>
                        <a:pt x="173" y="498"/>
                      </a:lnTo>
                      <a:lnTo>
                        <a:pt x="173" y="522"/>
                      </a:lnTo>
                      <a:lnTo>
                        <a:pt x="173" y="522"/>
                      </a:lnTo>
                      <a:lnTo>
                        <a:pt x="148" y="547"/>
                      </a:lnTo>
                      <a:lnTo>
                        <a:pt x="148" y="547"/>
                      </a:lnTo>
                      <a:lnTo>
                        <a:pt x="148" y="572"/>
                      </a:lnTo>
                      <a:lnTo>
                        <a:pt x="148" y="572"/>
                      </a:lnTo>
                      <a:lnTo>
                        <a:pt x="124" y="572"/>
                      </a:lnTo>
                      <a:lnTo>
                        <a:pt x="124" y="597"/>
                      </a:lnTo>
                      <a:lnTo>
                        <a:pt x="124" y="597"/>
                      </a:lnTo>
                      <a:lnTo>
                        <a:pt x="148" y="622"/>
                      </a:lnTo>
                      <a:lnTo>
                        <a:pt x="148" y="622"/>
                      </a:lnTo>
                      <a:lnTo>
                        <a:pt x="148" y="647"/>
                      </a:lnTo>
                      <a:lnTo>
                        <a:pt x="148" y="647"/>
                      </a:lnTo>
                      <a:lnTo>
                        <a:pt x="148" y="672"/>
                      </a:lnTo>
                      <a:lnTo>
                        <a:pt x="124" y="672"/>
                      </a:lnTo>
                      <a:lnTo>
                        <a:pt x="124" y="672"/>
                      </a:lnTo>
                      <a:lnTo>
                        <a:pt x="124" y="672"/>
                      </a:lnTo>
                      <a:lnTo>
                        <a:pt x="124" y="672"/>
                      </a:lnTo>
                      <a:lnTo>
                        <a:pt x="148" y="697"/>
                      </a:lnTo>
                      <a:lnTo>
                        <a:pt x="148" y="697"/>
                      </a:lnTo>
                      <a:lnTo>
                        <a:pt x="148" y="697"/>
                      </a:lnTo>
                      <a:lnTo>
                        <a:pt x="148" y="697"/>
                      </a:lnTo>
                      <a:lnTo>
                        <a:pt x="148" y="697"/>
                      </a:lnTo>
                      <a:lnTo>
                        <a:pt x="148" y="697"/>
                      </a:lnTo>
                      <a:lnTo>
                        <a:pt x="148" y="697"/>
                      </a:lnTo>
                      <a:lnTo>
                        <a:pt x="173" y="722"/>
                      </a:lnTo>
                      <a:lnTo>
                        <a:pt x="173" y="722"/>
                      </a:lnTo>
                      <a:lnTo>
                        <a:pt x="173" y="722"/>
                      </a:lnTo>
                      <a:lnTo>
                        <a:pt x="173" y="697"/>
                      </a:lnTo>
                      <a:lnTo>
                        <a:pt x="173" y="697"/>
                      </a:lnTo>
                      <a:lnTo>
                        <a:pt x="173" y="697"/>
                      </a:lnTo>
                      <a:lnTo>
                        <a:pt x="173" y="697"/>
                      </a:lnTo>
                      <a:lnTo>
                        <a:pt x="198" y="697"/>
                      </a:lnTo>
                      <a:lnTo>
                        <a:pt x="198" y="697"/>
                      </a:lnTo>
                      <a:lnTo>
                        <a:pt x="198" y="722"/>
                      </a:lnTo>
                      <a:lnTo>
                        <a:pt x="198" y="722"/>
                      </a:lnTo>
                      <a:lnTo>
                        <a:pt x="198" y="746"/>
                      </a:lnTo>
                      <a:lnTo>
                        <a:pt x="223" y="746"/>
                      </a:lnTo>
                      <a:lnTo>
                        <a:pt x="223" y="746"/>
                      </a:lnTo>
                      <a:lnTo>
                        <a:pt x="223" y="746"/>
                      </a:lnTo>
                      <a:lnTo>
                        <a:pt x="223" y="746"/>
                      </a:lnTo>
                      <a:lnTo>
                        <a:pt x="223" y="746"/>
                      </a:lnTo>
                      <a:lnTo>
                        <a:pt x="223" y="722"/>
                      </a:lnTo>
                      <a:lnTo>
                        <a:pt x="247" y="697"/>
                      </a:lnTo>
                      <a:lnTo>
                        <a:pt x="247" y="697"/>
                      </a:lnTo>
                      <a:lnTo>
                        <a:pt x="247" y="722"/>
                      </a:lnTo>
                      <a:lnTo>
                        <a:pt x="247" y="722"/>
                      </a:lnTo>
                      <a:lnTo>
                        <a:pt x="272" y="722"/>
                      </a:lnTo>
                      <a:lnTo>
                        <a:pt x="247" y="722"/>
                      </a:lnTo>
                      <a:lnTo>
                        <a:pt x="247" y="722"/>
                      </a:lnTo>
                      <a:lnTo>
                        <a:pt x="247" y="722"/>
                      </a:lnTo>
                      <a:lnTo>
                        <a:pt x="247" y="746"/>
                      </a:lnTo>
                      <a:lnTo>
                        <a:pt x="247" y="771"/>
                      </a:lnTo>
                      <a:lnTo>
                        <a:pt x="247" y="771"/>
                      </a:lnTo>
                      <a:lnTo>
                        <a:pt x="247" y="771"/>
                      </a:lnTo>
                      <a:lnTo>
                        <a:pt x="247" y="796"/>
                      </a:lnTo>
                      <a:lnTo>
                        <a:pt x="272" y="796"/>
                      </a:lnTo>
                      <a:lnTo>
                        <a:pt x="297" y="821"/>
                      </a:lnTo>
                      <a:lnTo>
                        <a:pt x="297" y="821"/>
                      </a:lnTo>
                      <a:lnTo>
                        <a:pt x="322" y="846"/>
                      </a:lnTo>
                      <a:lnTo>
                        <a:pt x="322" y="846"/>
                      </a:lnTo>
                      <a:lnTo>
                        <a:pt x="322" y="846"/>
                      </a:lnTo>
                      <a:lnTo>
                        <a:pt x="322" y="846"/>
                      </a:lnTo>
                      <a:lnTo>
                        <a:pt x="346" y="846"/>
                      </a:lnTo>
                      <a:lnTo>
                        <a:pt x="346" y="846"/>
                      </a:lnTo>
                      <a:lnTo>
                        <a:pt x="346" y="846"/>
                      </a:lnTo>
                      <a:lnTo>
                        <a:pt x="346" y="821"/>
                      </a:lnTo>
                      <a:lnTo>
                        <a:pt x="346" y="821"/>
                      </a:lnTo>
                      <a:lnTo>
                        <a:pt x="346" y="821"/>
                      </a:lnTo>
                      <a:lnTo>
                        <a:pt x="371" y="846"/>
                      </a:lnTo>
                      <a:lnTo>
                        <a:pt x="371" y="846"/>
                      </a:lnTo>
                      <a:lnTo>
                        <a:pt x="371" y="846"/>
                      </a:lnTo>
                      <a:lnTo>
                        <a:pt x="396" y="846"/>
                      </a:lnTo>
                      <a:lnTo>
                        <a:pt x="396" y="846"/>
                      </a:lnTo>
                      <a:lnTo>
                        <a:pt x="371" y="846"/>
                      </a:lnTo>
                      <a:lnTo>
                        <a:pt x="371" y="846"/>
                      </a:lnTo>
                      <a:lnTo>
                        <a:pt x="346" y="846"/>
                      </a:lnTo>
                      <a:lnTo>
                        <a:pt x="346" y="871"/>
                      </a:lnTo>
                      <a:lnTo>
                        <a:pt x="346" y="871"/>
                      </a:lnTo>
                      <a:lnTo>
                        <a:pt x="322" y="871"/>
                      </a:lnTo>
                      <a:lnTo>
                        <a:pt x="322" y="871"/>
                      </a:lnTo>
                      <a:lnTo>
                        <a:pt x="322" y="871"/>
                      </a:lnTo>
                      <a:lnTo>
                        <a:pt x="297" y="871"/>
                      </a:lnTo>
                      <a:lnTo>
                        <a:pt x="297" y="896"/>
                      </a:lnTo>
                      <a:lnTo>
                        <a:pt x="297" y="896"/>
                      </a:lnTo>
                      <a:lnTo>
                        <a:pt x="297" y="921"/>
                      </a:lnTo>
                      <a:lnTo>
                        <a:pt x="297" y="921"/>
                      </a:lnTo>
                      <a:lnTo>
                        <a:pt x="297" y="921"/>
                      </a:lnTo>
                      <a:lnTo>
                        <a:pt x="297" y="921"/>
                      </a:lnTo>
                      <a:lnTo>
                        <a:pt x="272" y="921"/>
                      </a:lnTo>
                      <a:lnTo>
                        <a:pt x="272" y="921"/>
                      </a:lnTo>
                      <a:lnTo>
                        <a:pt x="247" y="921"/>
                      </a:lnTo>
                      <a:lnTo>
                        <a:pt x="247" y="896"/>
                      </a:lnTo>
                      <a:lnTo>
                        <a:pt x="223" y="921"/>
                      </a:lnTo>
                      <a:lnTo>
                        <a:pt x="223" y="896"/>
                      </a:lnTo>
                      <a:lnTo>
                        <a:pt x="223" y="896"/>
                      </a:lnTo>
                      <a:lnTo>
                        <a:pt x="198" y="896"/>
                      </a:lnTo>
                      <a:lnTo>
                        <a:pt x="198" y="896"/>
                      </a:lnTo>
                      <a:lnTo>
                        <a:pt x="198" y="896"/>
                      </a:lnTo>
                      <a:lnTo>
                        <a:pt x="173" y="896"/>
                      </a:lnTo>
                      <a:lnTo>
                        <a:pt x="173" y="896"/>
                      </a:lnTo>
                      <a:lnTo>
                        <a:pt x="173" y="896"/>
                      </a:lnTo>
                      <a:lnTo>
                        <a:pt x="173" y="896"/>
                      </a:lnTo>
                      <a:lnTo>
                        <a:pt x="173" y="896"/>
                      </a:lnTo>
                      <a:lnTo>
                        <a:pt x="173" y="921"/>
                      </a:lnTo>
                      <a:lnTo>
                        <a:pt x="173" y="921"/>
                      </a:lnTo>
                      <a:lnTo>
                        <a:pt x="173" y="945"/>
                      </a:lnTo>
                      <a:lnTo>
                        <a:pt x="173" y="945"/>
                      </a:lnTo>
                      <a:lnTo>
                        <a:pt x="173" y="970"/>
                      </a:lnTo>
                      <a:lnTo>
                        <a:pt x="173" y="970"/>
                      </a:lnTo>
                      <a:lnTo>
                        <a:pt x="173" y="945"/>
                      </a:lnTo>
                      <a:lnTo>
                        <a:pt x="173" y="921"/>
                      </a:lnTo>
                      <a:lnTo>
                        <a:pt x="148" y="921"/>
                      </a:lnTo>
                      <a:lnTo>
                        <a:pt x="148" y="896"/>
                      </a:lnTo>
                      <a:lnTo>
                        <a:pt x="148" y="896"/>
                      </a:lnTo>
                      <a:lnTo>
                        <a:pt x="99" y="896"/>
                      </a:lnTo>
                      <a:lnTo>
                        <a:pt x="99" y="871"/>
                      </a:lnTo>
                      <a:lnTo>
                        <a:pt x="74" y="871"/>
                      </a:lnTo>
                      <a:lnTo>
                        <a:pt x="74" y="871"/>
                      </a:lnTo>
                      <a:lnTo>
                        <a:pt x="74" y="871"/>
                      </a:lnTo>
                      <a:lnTo>
                        <a:pt x="49" y="846"/>
                      </a:lnTo>
                      <a:lnTo>
                        <a:pt x="49" y="846"/>
                      </a:lnTo>
                      <a:lnTo>
                        <a:pt x="49" y="871"/>
                      </a:lnTo>
                      <a:lnTo>
                        <a:pt x="49" y="871"/>
                      </a:lnTo>
                      <a:lnTo>
                        <a:pt x="49" y="896"/>
                      </a:lnTo>
                      <a:lnTo>
                        <a:pt x="49" y="896"/>
                      </a:lnTo>
                      <a:lnTo>
                        <a:pt x="74" y="921"/>
                      </a:lnTo>
                      <a:lnTo>
                        <a:pt x="74" y="921"/>
                      </a:lnTo>
                      <a:lnTo>
                        <a:pt x="74" y="921"/>
                      </a:lnTo>
                      <a:lnTo>
                        <a:pt x="49" y="921"/>
                      </a:lnTo>
                      <a:lnTo>
                        <a:pt x="49" y="921"/>
                      </a:lnTo>
                      <a:lnTo>
                        <a:pt x="24" y="921"/>
                      </a:lnTo>
                      <a:lnTo>
                        <a:pt x="24" y="921"/>
                      </a:lnTo>
                      <a:lnTo>
                        <a:pt x="0" y="945"/>
                      </a:lnTo>
                      <a:lnTo>
                        <a:pt x="0" y="995"/>
                      </a:lnTo>
                      <a:lnTo>
                        <a:pt x="24" y="1020"/>
                      </a:lnTo>
                      <a:lnTo>
                        <a:pt x="24" y="1120"/>
                      </a:lnTo>
                      <a:lnTo>
                        <a:pt x="49" y="1169"/>
                      </a:lnTo>
                      <a:lnTo>
                        <a:pt x="124" y="1169"/>
                      </a:lnTo>
                      <a:lnTo>
                        <a:pt x="148" y="1194"/>
                      </a:lnTo>
                      <a:lnTo>
                        <a:pt x="173" y="1219"/>
                      </a:lnTo>
                      <a:lnTo>
                        <a:pt x="173" y="1244"/>
                      </a:lnTo>
                      <a:lnTo>
                        <a:pt x="198" y="1219"/>
                      </a:lnTo>
                      <a:lnTo>
                        <a:pt x="198" y="1219"/>
                      </a:lnTo>
                      <a:lnTo>
                        <a:pt x="223" y="1219"/>
                      </a:lnTo>
                      <a:lnTo>
                        <a:pt x="223" y="1219"/>
                      </a:lnTo>
                      <a:lnTo>
                        <a:pt x="223" y="1194"/>
                      </a:lnTo>
                      <a:lnTo>
                        <a:pt x="223" y="1169"/>
                      </a:lnTo>
                      <a:lnTo>
                        <a:pt x="223" y="1120"/>
                      </a:lnTo>
                      <a:lnTo>
                        <a:pt x="223" y="1120"/>
                      </a:lnTo>
                      <a:lnTo>
                        <a:pt x="198" y="1095"/>
                      </a:lnTo>
                      <a:lnTo>
                        <a:pt x="198" y="1120"/>
                      </a:lnTo>
                      <a:lnTo>
                        <a:pt x="198" y="1120"/>
                      </a:lnTo>
                      <a:lnTo>
                        <a:pt x="198" y="1145"/>
                      </a:lnTo>
                      <a:lnTo>
                        <a:pt x="198" y="1145"/>
                      </a:lnTo>
                      <a:lnTo>
                        <a:pt x="173" y="1169"/>
                      </a:lnTo>
                      <a:lnTo>
                        <a:pt x="173" y="1145"/>
                      </a:lnTo>
                      <a:lnTo>
                        <a:pt x="173" y="1120"/>
                      </a:lnTo>
                      <a:lnTo>
                        <a:pt x="198" y="1095"/>
                      </a:lnTo>
                      <a:lnTo>
                        <a:pt x="198" y="1095"/>
                      </a:lnTo>
                      <a:lnTo>
                        <a:pt x="173" y="1095"/>
                      </a:lnTo>
                      <a:lnTo>
                        <a:pt x="173" y="1070"/>
                      </a:lnTo>
                      <a:lnTo>
                        <a:pt x="173" y="1070"/>
                      </a:lnTo>
                      <a:lnTo>
                        <a:pt x="198" y="1070"/>
                      </a:lnTo>
                      <a:lnTo>
                        <a:pt x="198" y="1070"/>
                      </a:lnTo>
                      <a:lnTo>
                        <a:pt x="198" y="1045"/>
                      </a:lnTo>
                      <a:lnTo>
                        <a:pt x="198" y="1045"/>
                      </a:lnTo>
                      <a:lnTo>
                        <a:pt x="198" y="1045"/>
                      </a:lnTo>
                      <a:lnTo>
                        <a:pt x="198" y="1045"/>
                      </a:lnTo>
                      <a:lnTo>
                        <a:pt x="198" y="1045"/>
                      </a:lnTo>
                      <a:lnTo>
                        <a:pt x="198" y="1020"/>
                      </a:lnTo>
                      <a:lnTo>
                        <a:pt x="198" y="1020"/>
                      </a:lnTo>
                      <a:lnTo>
                        <a:pt x="198" y="995"/>
                      </a:lnTo>
                      <a:lnTo>
                        <a:pt x="198" y="995"/>
                      </a:lnTo>
                      <a:lnTo>
                        <a:pt x="198" y="995"/>
                      </a:lnTo>
                      <a:lnTo>
                        <a:pt x="198" y="995"/>
                      </a:lnTo>
                      <a:lnTo>
                        <a:pt x="223" y="1020"/>
                      </a:lnTo>
                      <a:lnTo>
                        <a:pt x="223" y="1020"/>
                      </a:lnTo>
                      <a:lnTo>
                        <a:pt x="223" y="1045"/>
                      </a:lnTo>
                      <a:lnTo>
                        <a:pt x="223" y="1070"/>
                      </a:lnTo>
                      <a:lnTo>
                        <a:pt x="223" y="1070"/>
                      </a:lnTo>
                      <a:lnTo>
                        <a:pt x="223" y="1095"/>
                      </a:lnTo>
                      <a:lnTo>
                        <a:pt x="223" y="1095"/>
                      </a:lnTo>
                      <a:lnTo>
                        <a:pt x="247" y="1095"/>
                      </a:lnTo>
                      <a:lnTo>
                        <a:pt x="247" y="1070"/>
                      </a:lnTo>
                      <a:lnTo>
                        <a:pt x="223" y="1070"/>
                      </a:lnTo>
                      <a:lnTo>
                        <a:pt x="247" y="1045"/>
                      </a:lnTo>
                      <a:lnTo>
                        <a:pt x="247" y="1045"/>
                      </a:lnTo>
                      <a:lnTo>
                        <a:pt x="247" y="1045"/>
                      </a:lnTo>
                      <a:lnTo>
                        <a:pt x="247" y="1070"/>
                      </a:lnTo>
                      <a:lnTo>
                        <a:pt x="247" y="1070"/>
                      </a:lnTo>
                      <a:lnTo>
                        <a:pt x="247" y="1070"/>
                      </a:lnTo>
                      <a:lnTo>
                        <a:pt x="247" y="1095"/>
                      </a:lnTo>
                      <a:lnTo>
                        <a:pt x="247" y="1095"/>
                      </a:lnTo>
                      <a:lnTo>
                        <a:pt x="247" y="1120"/>
                      </a:lnTo>
                      <a:lnTo>
                        <a:pt x="247" y="1120"/>
                      </a:lnTo>
                      <a:lnTo>
                        <a:pt x="247" y="1145"/>
                      </a:lnTo>
                      <a:lnTo>
                        <a:pt x="247" y="1169"/>
                      </a:lnTo>
                      <a:lnTo>
                        <a:pt x="247" y="1169"/>
                      </a:lnTo>
                      <a:lnTo>
                        <a:pt x="247" y="1169"/>
                      </a:lnTo>
                      <a:lnTo>
                        <a:pt x="247" y="1194"/>
                      </a:lnTo>
                      <a:lnTo>
                        <a:pt x="247" y="1219"/>
                      </a:lnTo>
                      <a:lnTo>
                        <a:pt x="247" y="1219"/>
                      </a:lnTo>
                      <a:lnTo>
                        <a:pt x="247" y="1244"/>
                      </a:lnTo>
                      <a:lnTo>
                        <a:pt x="272" y="1244"/>
                      </a:lnTo>
                      <a:lnTo>
                        <a:pt x="272" y="1269"/>
                      </a:lnTo>
                      <a:lnTo>
                        <a:pt x="297" y="1294"/>
                      </a:lnTo>
                      <a:lnTo>
                        <a:pt x="272" y="1319"/>
                      </a:lnTo>
                      <a:lnTo>
                        <a:pt x="272" y="1319"/>
                      </a:lnTo>
                      <a:lnTo>
                        <a:pt x="272" y="1344"/>
                      </a:lnTo>
                      <a:lnTo>
                        <a:pt x="272" y="1344"/>
                      </a:lnTo>
                      <a:lnTo>
                        <a:pt x="297" y="1344"/>
                      </a:lnTo>
                      <a:lnTo>
                        <a:pt x="322" y="1294"/>
                      </a:lnTo>
                      <a:lnTo>
                        <a:pt x="322" y="1269"/>
                      </a:lnTo>
                      <a:lnTo>
                        <a:pt x="322" y="1244"/>
                      </a:lnTo>
                      <a:lnTo>
                        <a:pt x="346" y="1244"/>
                      </a:lnTo>
                      <a:lnTo>
                        <a:pt x="346" y="1244"/>
                      </a:lnTo>
                      <a:lnTo>
                        <a:pt x="346" y="1219"/>
                      </a:lnTo>
                      <a:lnTo>
                        <a:pt x="346" y="1194"/>
                      </a:lnTo>
                      <a:lnTo>
                        <a:pt x="346" y="1169"/>
                      </a:lnTo>
                      <a:lnTo>
                        <a:pt x="346" y="1145"/>
                      </a:lnTo>
                      <a:lnTo>
                        <a:pt x="346" y="1145"/>
                      </a:lnTo>
                      <a:lnTo>
                        <a:pt x="371" y="1145"/>
                      </a:lnTo>
                      <a:lnTo>
                        <a:pt x="371" y="1145"/>
                      </a:lnTo>
                      <a:lnTo>
                        <a:pt x="371" y="1145"/>
                      </a:lnTo>
                      <a:lnTo>
                        <a:pt x="371" y="1145"/>
                      </a:lnTo>
                      <a:lnTo>
                        <a:pt x="371" y="1145"/>
                      </a:lnTo>
                      <a:lnTo>
                        <a:pt x="371" y="1120"/>
                      </a:lnTo>
                      <a:lnTo>
                        <a:pt x="371" y="1120"/>
                      </a:lnTo>
                      <a:lnTo>
                        <a:pt x="371" y="1120"/>
                      </a:lnTo>
                      <a:lnTo>
                        <a:pt x="371" y="1120"/>
                      </a:lnTo>
                      <a:lnTo>
                        <a:pt x="371" y="1120"/>
                      </a:lnTo>
                      <a:lnTo>
                        <a:pt x="371" y="1120"/>
                      </a:lnTo>
                      <a:lnTo>
                        <a:pt x="371" y="1120"/>
                      </a:lnTo>
                      <a:lnTo>
                        <a:pt x="396" y="1095"/>
                      </a:lnTo>
                      <a:lnTo>
                        <a:pt x="396" y="1095"/>
                      </a:lnTo>
                      <a:lnTo>
                        <a:pt x="396" y="1095"/>
                      </a:lnTo>
                      <a:lnTo>
                        <a:pt x="421" y="1095"/>
                      </a:lnTo>
                      <a:lnTo>
                        <a:pt x="421" y="1095"/>
                      </a:lnTo>
                      <a:lnTo>
                        <a:pt x="421" y="1070"/>
                      </a:lnTo>
                      <a:lnTo>
                        <a:pt x="421" y="1070"/>
                      </a:lnTo>
                      <a:lnTo>
                        <a:pt x="421" y="1070"/>
                      </a:lnTo>
                      <a:lnTo>
                        <a:pt x="445" y="1070"/>
                      </a:lnTo>
                      <a:lnTo>
                        <a:pt x="470" y="1045"/>
                      </a:lnTo>
                      <a:lnTo>
                        <a:pt x="470" y="1045"/>
                      </a:lnTo>
                      <a:lnTo>
                        <a:pt x="470" y="1045"/>
                      </a:lnTo>
                      <a:lnTo>
                        <a:pt x="470" y="1045"/>
                      </a:lnTo>
                      <a:lnTo>
                        <a:pt x="470" y="1045"/>
                      </a:lnTo>
                      <a:lnTo>
                        <a:pt x="470" y="1045"/>
                      </a:lnTo>
                      <a:lnTo>
                        <a:pt x="495" y="1045"/>
                      </a:lnTo>
                      <a:lnTo>
                        <a:pt x="495" y="1045"/>
                      </a:lnTo>
                      <a:lnTo>
                        <a:pt x="495" y="1045"/>
                      </a:lnTo>
                      <a:lnTo>
                        <a:pt x="470" y="1045"/>
                      </a:lnTo>
                      <a:lnTo>
                        <a:pt x="470" y="1045"/>
                      </a:lnTo>
                      <a:lnTo>
                        <a:pt x="470" y="1045"/>
                      </a:lnTo>
                      <a:lnTo>
                        <a:pt x="470" y="1070"/>
                      </a:lnTo>
                      <a:lnTo>
                        <a:pt x="470" y="1070"/>
                      </a:lnTo>
                      <a:lnTo>
                        <a:pt x="470" y="1070"/>
                      </a:lnTo>
                      <a:lnTo>
                        <a:pt x="470" y="1070"/>
                      </a:lnTo>
                      <a:lnTo>
                        <a:pt x="470" y="1070"/>
                      </a:lnTo>
                      <a:lnTo>
                        <a:pt x="470" y="1095"/>
                      </a:lnTo>
                      <a:lnTo>
                        <a:pt x="470" y="1095"/>
                      </a:lnTo>
                      <a:lnTo>
                        <a:pt x="470" y="1070"/>
                      </a:lnTo>
                      <a:lnTo>
                        <a:pt x="495" y="1070"/>
                      </a:lnTo>
                      <a:lnTo>
                        <a:pt x="520" y="1070"/>
                      </a:lnTo>
                      <a:lnTo>
                        <a:pt x="520" y="1045"/>
                      </a:lnTo>
                      <a:lnTo>
                        <a:pt x="520" y="1045"/>
                      </a:lnTo>
                      <a:lnTo>
                        <a:pt x="495" y="1045"/>
                      </a:lnTo>
                      <a:lnTo>
                        <a:pt x="495" y="1045"/>
                      </a:lnTo>
                      <a:lnTo>
                        <a:pt x="520" y="1020"/>
                      </a:lnTo>
                      <a:lnTo>
                        <a:pt x="520" y="1020"/>
                      </a:lnTo>
                      <a:lnTo>
                        <a:pt x="520" y="1020"/>
                      </a:lnTo>
                      <a:lnTo>
                        <a:pt x="545" y="1020"/>
                      </a:lnTo>
                      <a:lnTo>
                        <a:pt x="545" y="1020"/>
                      </a:lnTo>
                      <a:lnTo>
                        <a:pt x="545" y="1020"/>
                      </a:lnTo>
                      <a:lnTo>
                        <a:pt x="545" y="1020"/>
                      </a:lnTo>
                      <a:lnTo>
                        <a:pt x="545" y="1020"/>
                      </a:lnTo>
                      <a:lnTo>
                        <a:pt x="569" y="1020"/>
                      </a:lnTo>
                      <a:lnTo>
                        <a:pt x="569" y="1020"/>
                      </a:lnTo>
                      <a:lnTo>
                        <a:pt x="569" y="995"/>
                      </a:lnTo>
                      <a:lnTo>
                        <a:pt x="569" y="995"/>
                      </a:lnTo>
                      <a:lnTo>
                        <a:pt x="569" y="995"/>
                      </a:lnTo>
                      <a:lnTo>
                        <a:pt x="569" y="995"/>
                      </a:lnTo>
                      <a:lnTo>
                        <a:pt x="545" y="995"/>
                      </a:lnTo>
                      <a:lnTo>
                        <a:pt x="545" y="970"/>
                      </a:lnTo>
                      <a:lnTo>
                        <a:pt x="545" y="970"/>
                      </a:lnTo>
                      <a:lnTo>
                        <a:pt x="545" y="970"/>
                      </a:lnTo>
                      <a:lnTo>
                        <a:pt x="545" y="945"/>
                      </a:lnTo>
                      <a:lnTo>
                        <a:pt x="545" y="945"/>
                      </a:lnTo>
                      <a:lnTo>
                        <a:pt x="545" y="945"/>
                      </a:lnTo>
                      <a:lnTo>
                        <a:pt x="520" y="921"/>
                      </a:lnTo>
                      <a:lnTo>
                        <a:pt x="520" y="921"/>
                      </a:lnTo>
                      <a:lnTo>
                        <a:pt x="495" y="896"/>
                      </a:lnTo>
                      <a:lnTo>
                        <a:pt x="495" y="896"/>
                      </a:lnTo>
                      <a:lnTo>
                        <a:pt x="470" y="896"/>
                      </a:lnTo>
                      <a:lnTo>
                        <a:pt x="470" y="896"/>
                      </a:lnTo>
                      <a:lnTo>
                        <a:pt x="470" y="896"/>
                      </a:lnTo>
                      <a:lnTo>
                        <a:pt x="495" y="896"/>
                      </a:lnTo>
                      <a:lnTo>
                        <a:pt x="520" y="896"/>
                      </a:lnTo>
                      <a:lnTo>
                        <a:pt x="520" y="896"/>
                      </a:lnTo>
                      <a:lnTo>
                        <a:pt x="520" y="896"/>
                      </a:lnTo>
                      <a:lnTo>
                        <a:pt x="520" y="896"/>
                      </a:lnTo>
                      <a:lnTo>
                        <a:pt x="520" y="896"/>
                      </a:lnTo>
                      <a:lnTo>
                        <a:pt x="495" y="896"/>
                      </a:lnTo>
                      <a:lnTo>
                        <a:pt x="495" y="871"/>
                      </a:lnTo>
                      <a:lnTo>
                        <a:pt x="495" y="871"/>
                      </a:lnTo>
                      <a:lnTo>
                        <a:pt x="495" y="871"/>
                      </a:lnTo>
                      <a:lnTo>
                        <a:pt x="470" y="871"/>
                      </a:lnTo>
                      <a:lnTo>
                        <a:pt x="470" y="871"/>
                      </a:lnTo>
                      <a:lnTo>
                        <a:pt x="445" y="871"/>
                      </a:lnTo>
                      <a:lnTo>
                        <a:pt x="445" y="846"/>
                      </a:lnTo>
                      <a:lnTo>
                        <a:pt x="445" y="846"/>
                      </a:lnTo>
                      <a:lnTo>
                        <a:pt x="445" y="846"/>
                      </a:lnTo>
                      <a:lnTo>
                        <a:pt x="445" y="846"/>
                      </a:lnTo>
                      <a:lnTo>
                        <a:pt x="421" y="846"/>
                      </a:lnTo>
                      <a:lnTo>
                        <a:pt x="421" y="846"/>
                      </a:lnTo>
                      <a:lnTo>
                        <a:pt x="396" y="846"/>
                      </a:lnTo>
                      <a:lnTo>
                        <a:pt x="396" y="846"/>
                      </a:lnTo>
                      <a:lnTo>
                        <a:pt x="396" y="846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21" name="Freeform 74">
                  <a:extLst>
                    <a:ext uri="{FF2B5EF4-FFF2-40B4-BE49-F238E27FC236}">
                      <a16:creationId xmlns:a16="http://schemas.microsoft.com/office/drawing/2014/main" id="{B5163354-4041-4A7E-B551-AD7FD9FEC4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61698" y="4504236"/>
                  <a:ext cx="70593" cy="47198"/>
                </a:xfrm>
                <a:custGeom>
                  <a:avLst/>
                  <a:gdLst/>
                  <a:ahLst/>
                  <a:cxnLst>
                    <a:cxn ang="0">
                      <a:pos x="75" y="0"/>
                    </a:cxn>
                    <a:cxn ang="0">
                      <a:pos x="99" y="25"/>
                    </a:cxn>
                    <a:cxn ang="0">
                      <a:pos x="99" y="50"/>
                    </a:cxn>
                    <a:cxn ang="0">
                      <a:pos x="99" y="50"/>
                    </a:cxn>
                    <a:cxn ang="0">
                      <a:pos x="75" y="75"/>
                    </a:cxn>
                    <a:cxn ang="0">
                      <a:pos x="99" y="75"/>
                    </a:cxn>
                    <a:cxn ang="0">
                      <a:pos x="124" y="75"/>
                    </a:cxn>
                    <a:cxn ang="0">
                      <a:pos x="149" y="100"/>
                    </a:cxn>
                    <a:cxn ang="0">
                      <a:pos x="149" y="100"/>
                    </a:cxn>
                    <a:cxn ang="0">
                      <a:pos x="149" y="75"/>
                    </a:cxn>
                    <a:cxn ang="0">
                      <a:pos x="223" y="75"/>
                    </a:cxn>
                    <a:cxn ang="0">
                      <a:pos x="198" y="100"/>
                    </a:cxn>
                    <a:cxn ang="0">
                      <a:pos x="198" y="100"/>
                    </a:cxn>
                    <a:cxn ang="0">
                      <a:pos x="174" y="125"/>
                    </a:cxn>
                    <a:cxn ang="0">
                      <a:pos x="149" y="125"/>
                    </a:cxn>
                    <a:cxn ang="0">
                      <a:pos x="149" y="149"/>
                    </a:cxn>
                    <a:cxn ang="0">
                      <a:pos x="124" y="149"/>
                    </a:cxn>
                    <a:cxn ang="0">
                      <a:pos x="99" y="125"/>
                    </a:cxn>
                    <a:cxn ang="0">
                      <a:pos x="99" y="100"/>
                    </a:cxn>
                    <a:cxn ang="0">
                      <a:pos x="75" y="75"/>
                    </a:cxn>
                    <a:cxn ang="0">
                      <a:pos x="50" y="75"/>
                    </a:cxn>
                    <a:cxn ang="0">
                      <a:pos x="50" y="75"/>
                    </a:cxn>
                    <a:cxn ang="0">
                      <a:pos x="50" y="50"/>
                    </a:cxn>
                    <a:cxn ang="0">
                      <a:pos x="75" y="50"/>
                    </a:cxn>
                    <a:cxn ang="0">
                      <a:pos x="50" y="50"/>
                    </a:cxn>
                    <a:cxn ang="0">
                      <a:pos x="25" y="25"/>
                    </a:cxn>
                    <a:cxn ang="0">
                      <a:pos x="25" y="50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0" y="5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50" y="0"/>
                    </a:cxn>
                    <a:cxn ang="0">
                      <a:pos x="50" y="25"/>
                    </a:cxn>
                  </a:cxnLst>
                  <a:rect l="0" t="0" r="r" b="b"/>
                  <a:pathLst>
                    <a:path w="223" h="149">
                      <a:moveTo>
                        <a:pt x="50" y="25"/>
                      </a:moveTo>
                      <a:lnTo>
                        <a:pt x="75" y="0"/>
                      </a:lnTo>
                      <a:lnTo>
                        <a:pt x="75" y="25"/>
                      </a:lnTo>
                      <a:lnTo>
                        <a:pt x="99" y="25"/>
                      </a:lnTo>
                      <a:lnTo>
                        <a:pt x="99" y="25"/>
                      </a:lnTo>
                      <a:lnTo>
                        <a:pt x="99" y="50"/>
                      </a:lnTo>
                      <a:lnTo>
                        <a:pt x="99" y="50"/>
                      </a:lnTo>
                      <a:lnTo>
                        <a:pt x="99" y="50"/>
                      </a:lnTo>
                      <a:lnTo>
                        <a:pt x="99" y="50"/>
                      </a:lnTo>
                      <a:lnTo>
                        <a:pt x="75" y="75"/>
                      </a:lnTo>
                      <a:lnTo>
                        <a:pt x="99" y="75"/>
                      </a:lnTo>
                      <a:lnTo>
                        <a:pt x="99" y="75"/>
                      </a:lnTo>
                      <a:lnTo>
                        <a:pt x="124" y="75"/>
                      </a:lnTo>
                      <a:lnTo>
                        <a:pt x="124" y="75"/>
                      </a:lnTo>
                      <a:lnTo>
                        <a:pt x="124" y="100"/>
                      </a:lnTo>
                      <a:lnTo>
                        <a:pt x="149" y="100"/>
                      </a:lnTo>
                      <a:lnTo>
                        <a:pt x="149" y="100"/>
                      </a:lnTo>
                      <a:lnTo>
                        <a:pt x="149" y="100"/>
                      </a:lnTo>
                      <a:lnTo>
                        <a:pt x="149" y="75"/>
                      </a:lnTo>
                      <a:lnTo>
                        <a:pt x="149" y="75"/>
                      </a:lnTo>
                      <a:lnTo>
                        <a:pt x="174" y="75"/>
                      </a:lnTo>
                      <a:lnTo>
                        <a:pt x="223" y="75"/>
                      </a:lnTo>
                      <a:lnTo>
                        <a:pt x="223" y="75"/>
                      </a:lnTo>
                      <a:lnTo>
                        <a:pt x="198" y="100"/>
                      </a:lnTo>
                      <a:lnTo>
                        <a:pt x="198" y="100"/>
                      </a:lnTo>
                      <a:lnTo>
                        <a:pt x="198" y="100"/>
                      </a:lnTo>
                      <a:lnTo>
                        <a:pt x="174" y="100"/>
                      </a:lnTo>
                      <a:lnTo>
                        <a:pt x="174" y="125"/>
                      </a:lnTo>
                      <a:lnTo>
                        <a:pt x="174" y="125"/>
                      </a:lnTo>
                      <a:lnTo>
                        <a:pt x="149" y="125"/>
                      </a:lnTo>
                      <a:lnTo>
                        <a:pt x="149" y="125"/>
                      </a:lnTo>
                      <a:lnTo>
                        <a:pt x="149" y="149"/>
                      </a:lnTo>
                      <a:lnTo>
                        <a:pt x="149" y="149"/>
                      </a:lnTo>
                      <a:lnTo>
                        <a:pt x="124" y="149"/>
                      </a:lnTo>
                      <a:lnTo>
                        <a:pt x="124" y="125"/>
                      </a:lnTo>
                      <a:lnTo>
                        <a:pt x="99" y="125"/>
                      </a:lnTo>
                      <a:lnTo>
                        <a:pt x="99" y="125"/>
                      </a:lnTo>
                      <a:lnTo>
                        <a:pt x="99" y="100"/>
                      </a:lnTo>
                      <a:lnTo>
                        <a:pt x="75" y="100"/>
                      </a:lnTo>
                      <a:lnTo>
                        <a:pt x="75" y="75"/>
                      </a:lnTo>
                      <a:lnTo>
                        <a:pt x="50" y="75"/>
                      </a:lnTo>
                      <a:lnTo>
                        <a:pt x="50" y="75"/>
                      </a:lnTo>
                      <a:lnTo>
                        <a:pt x="50" y="75"/>
                      </a:lnTo>
                      <a:lnTo>
                        <a:pt x="50" y="75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75" y="50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50" y="25"/>
                      </a:lnTo>
                      <a:lnTo>
                        <a:pt x="25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25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22" name="Freeform 75">
                  <a:extLst>
                    <a:ext uri="{FF2B5EF4-FFF2-40B4-BE49-F238E27FC236}">
                      <a16:creationId xmlns:a16="http://schemas.microsoft.com/office/drawing/2014/main" id="{A97E54A1-6879-43FA-92F0-CCF3EA6785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92501" y="4487654"/>
                  <a:ext cx="32089" cy="3954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0" y="100"/>
                    </a:cxn>
                    <a:cxn ang="0">
                      <a:pos x="0" y="100"/>
                    </a:cxn>
                    <a:cxn ang="0">
                      <a:pos x="25" y="125"/>
                    </a:cxn>
                    <a:cxn ang="0">
                      <a:pos x="25" y="125"/>
                    </a:cxn>
                    <a:cxn ang="0">
                      <a:pos x="25" y="125"/>
                    </a:cxn>
                    <a:cxn ang="0">
                      <a:pos x="50" y="125"/>
                    </a:cxn>
                    <a:cxn ang="0">
                      <a:pos x="75" y="125"/>
                    </a:cxn>
                    <a:cxn ang="0">
                      <a:pos x="75" y="125"/>
                    </a:cxn>
                    <a:cxn ang="0">
                      <a:pos x="99" y="100"/>
                    </a:cxn>
                    <a:cxn ang="0">
                      <a:pos x="99" y="100"/>
                    </a:cxn>
                    <a:cxn ang="0">
                      <a:pos x="99" y="100"/>
                    </a:cxn>
                    <a:cxn ang="0">
                      <a:pos x="99" y="75"/>
                    </a:cxn>
                    <a:cxn ang="0">
                      <a:pos x="75" y="75"/>
                    </a:cxn>
                    <a:cxn ang="0">
                      <a:pos x="75" y="75"/>
                    </a:cxn>
                    <a:cxn ang="0">
                      <a:pos x="50" y="75"/>
                    </a:cxn>
                    <a:cxn ang="0">
                      <a:pos x="50" y="75"/>
                    </a:cxn>
                    <a:cxn ang="0">
                      <a:pos x="50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75" y="50"/>
                    </a:cxn>
                    <a:cxn ang="0">
                      <a:pos x="25" y="25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99" h="125">
                      <a:moveTo>
                        <a:pt x="0" y="25"/>
                      </a:moveTo>
                      <a:lnTo>
                        <a:pt x="0" y="25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25" y="125"/>
                      </a:lnTo>
                      <a:lnTo>
                        <a:pt x="25" y="125"/>
                      </a:lnTo>
                      <a:lnTo>
                        <a:pt x="25" y="125"/>
                      </a:lnTo>
                      <a:lnTo>
                        <a:pt x="50" y="125"/>
                      </a:lnTo>
                      <a:lnTo>
                        <a:pt x="75" y="125"/>
                      </a:lnTo>
                      <a:lnTo>
                        <a:pt x="75" y="125"/>
                      </a:lnTo>
                      <a:lnTo>
                        <a:pt x="99" y="100"/>
                      </a:lnTo>
                      <a:lnTo>
                        <a:pt x="99" y="100"/>
                      </a:lnTo>
                      <a:lnTo>
                        <a:pt x="99" y="100"/>
                      </a:lnTo>
                      <a:lnTo>
                        <a:pt x="99" y="75"/>
                      </a:lnTo>
                      <a:lnTo>
                        <a:pt x="75" y="75"/>
                      </a:lnTo>
                      <a:lnTo>
                        <a:pt x="75" y="75"/>
                      </a:lnTo>
                      <a:lnTo>
                        <a:pt x="50" y="75"/>
                      </a:lnTo>
                      <a:lnTo>
                        <a:pt x="50" y="75"/>
                      </a:lnTo>
                      <a:lnTo>
                        <a:pt x="50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25" y="25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23" name="Freeform 76">
                  <a:extLst>
                    <a:ext uri="{FF2B5EF4-FFF2-40B4-BE49-F238E27FC236}">
                      <a16:creationId xmlns:a16="http://schemas.microsoft.com/office/drawing/2014/main" id="{205F9356-939E-4A62-99BD-A87A6508A4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65435" y="4480000"/>
                  <a:ext cx="24386" cy="47198"/>
                </a:xfrm>
                <a:custGeom>
                  <a:avLst/>
                  <a:gdLst/>
                  <a:ahLst/>
                  <a:cxnLst>
                    <a:cxn ang="0">
                      <a:pos x="74" y="124"/>
                    </a:cxn>
                    <a:cxn ang="0">
                      <a:pos x="74" y="124"/>
                    </a:cxn>
                    <a:cxn ang="0">
                      <a:pos x="74" y="149"/>
                    </a:cxn>
                    <a:cxn ang="0">
                      <a:pos x="74" y="149"/>
                    </a:cxn>
                    <a:cxn ang="0">
                      <a:pos x="50" y="149"/>
                    </a:cxn>
                    <a:cxn ang="0">
                      <a:pos x="50" y="124"/>
                    </a:cxn>
                    <a:cxn ang="0">
                      <a:pos x="50" y="124"/>
                    </a:cxn>
                    <a:cxn ang="0">
                      <a:pos x="50" y="124"/>
                    </a:cxn>
                    <a:cxn ang="0">
                      <a:pos x="25" y="124"/>
                    </a:cxn>
                    <a:cxn ang="0">
                      <a:pos x="25" y="99"/>
                    </a:cxn>
                    <a:cxn ang="0">
                      <a:pos x="0" y="74"/>
                    </a:cxn>
                    <a:cxn ang="0">
                      <a:pos x="0" y="49"/>
                    </a:cxn>
                    <a:cxn ang="0">
                      <a:pos x="0" y="24"/>
                    </a:cxn>
                    <a:cxn ang="0">
                      <a:pos x="0" y="24"/>
                    </a:cxn>
                    <a:cxn ang="0">
                      <a:pos x="0" y="24"/>
                    </a:cxn>
                    <a:cxn ang="0">
                      <a:pos x="0" y="24"/>
                    </a:cxn>
                    <a:cxn ang="0">
                      <a:pos x="0" y="0"/>
                    </a:cxn>
                    <a:cxn ang="0">
                      <a:pos x="0" y="24"/>
                    </a:cxn>
                    <a:cxn ang="0">
                      <a:pos x="0" y="24"/>
                    </a:cxn>
                    <a:cxn ang="0">
                      <a:pos x="25" y="24"/>
                    </a:cxn>
                    <a:cxn ang="0">
                      <a:pos x="25" y="49"/>
                    </a:cxn>
                    <a:cxn ang="0">
                      <a:pos x="25" y="24"/>
                    </a:cxn>
                    <a:cxn ang="0">
                      <a:pos x="50" y="49"/>
                    </a:cxn>
                    <a:cxn ang="0">
                      <a:pos x="50" y="49"/>
                    </a:cxn>
                    <a:cxn ang="0">
                      <a:pos x="50" y="49"/>
                    </a:cxn>
                    <a:cxn ang="0">
                      <a:pos x="50" y="49"/>
                    </a:cxn>
                    <a:cxn ang="0">
                      <a:pos x="50" y="49"/>
                    </a:cxn>
                    <a:cxn ang="0">
                      <a:pos x="50" y="49"/>
                    </a:cxn>
                    <a:cxn ang="0">
                      <a:pos x="50" y="74"/>
                    </a:cxn>
                    <a:cxn ang="0">
                      <a:pos x="50" y="74"/>
                    </a:cxn>
                    <a:cxn ang="0">
                      <a:pos x="50" y="74"/>
                    </a:cxn>
                    <a:cxn ang="0">
                      <a:pos x="50" y="74"/>
                    </a:cxn>
                    <a:cxn ang="0">
                      <a:pos x="50" y="74"/>
                    </a:cxn>
                    <a:cxn ang="0">
                      <a:pos x="74" y="74"/>
                    </a:cxn>
                    <a:cxn ang="0">
                      <a:pos x="74" y="74"/>
                    </a:cxn>
                    <a:cxn ang="0">
                      <a:pos x="74" y="99"/>
                    </a:cxn>
                    <a:cxn ang="0">
                      <a:pos x="74" y="99"/>
                    </a:cxn>
                    <a:cxn ang="0">
                      <a:pos x="74" y="124"/>
                    </a:cxn>
                    <a:cxn ang="0">
                      <a:pos x="74" y="124"/>
                    </a:cxn>
                    <a:cxn ang="0">
                      <a:pos x="74" y="124"/>
                    </a:cxn>
                  </a:cxnLst>
                  <a:rect l="0" t="0" r="r" b="b"/>
                  <a:pathLst>
                    <a:path w="74" h="149">
                      <a:moveTo>
                        <a:pt x="74" y="124"/>
                      </a:moveTo>
                      <a:lnTo>
                        <a:pt x="74" y="124"/>
                      </a:lnTo>
                      <a:lnTo>
                        <a:pt x="74" y="149"/>
                      </a:lnTo>
                      <a:lnTo>
                        <a:pt x="74" y="149"/>
                      </a:lnTo>
                      <a:lnTo>
                        <a:pt x="50" y="149"/>
                      </a:lnTo>
                      <a:lnTo>
                        <a:pt x="50" y="124"/>
                      </a:lnTo>
                      <a:lnTo>
                        <a:pt x="50" y="124"/>
                      </a:lnTo>
                      <a:lnTo>
                        <a:pt x="50" y="124"/>
                      </a:lnTo>
                      <a:lnTo>
                        <a:pt x="25" y="124"/>
                      </a:lnTo>
                      <a:lnTo>
                        <a:pt x="25" y="99"/>
                      </a:lnTo>
                      <a:lnTo>
                        <a:pt x="0" y="74"/>
                      </a:lnTo>
                      <a:lnTo>
                        <a:pt x="0" y="49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0" y="0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25" y="24"/>
                      </a:lnTo>
                      <a:lnTo>
                        <a:pt x="25" y="49"/>
                      </a:lnTo>
                      <a:lnTo>
                        <a:pt x="25" y="24"/>
                      </a:lnTo>
                      <a:lnTo>
                        <a:pt x="50" y="49"/>
                      </a:lnTo>
                      <a:lnTo>
                        <a:pt x="50" y="49"/>
                      </a:lnTo>
                      <a:lnTo>
                        <a:pt x="50" y="49"/>
                      </a:lnTo>
                      <a:lnTo>
                        <a:pt x="50" y="49"/>
                      </a:lnTo>
                      <a:lnTo>
                        <a:pt x="50" y="49"/>
                      </a:lnTo>
                      <a:lnTo>
                        <a:pt x="50" y="49"/>
                      </a:lnTo>
                      <a:lnTo>
                        <a:pt x="50" y="74"/>
                      </a:lnTo>
                      <a:lnTo>
                        <a:pt x="50" y="74"/>
                      </a:lnTo>
                      <a:lnTo>
                        <a:pt x="50" y="74"/>
                      </a:lnTo>
                      <a:lnTo>
                        <a:pt x="50" y="74"/>
                      </a:lnTo>
                      <a:lnTo>
                        <a:pt x="50" y="74"/>
                      </a:lnTo>
                      <a:lnTo>
                        <a:pt x="74" y="74"/>
                      </a:lnTo>
                      <a:lnTo>
                        <a:pt x="74" y="74"/>
                      </a:lnTo>
                      <a:lnTo>
                        <a:pt x="74" y="99"/>
                      </a:lnTo>
                      <a:lnTo>
                        <a:pt x="74" y="99"/>
                      </a:lnTo>
                      <a:lnTo>
                        <a:pt x="74" y="124"/>
                      </a:lnTo>
                      <a:lnTo>
                        <a:pt x="74" y="124"/>
                      </a:lnTo>
                      <a:lnTo>
                        <a:pt x="74" y="12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24" name="Freeform 77">
                  <a:extLst>
                    <a:ext uri="{FF2B5EF4-FFF2-40B4-BE49-F238E27FC236}">
                      <a16:creationId xmlns:a16="http://schemas.microsoft.com/office/drawing/2014/main" id="{D1284D2F-6155-4387-A08A-85E674CD16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50032" y="4487654"/>
                  <a:ext cx="47489" cy="48473"/>
                </a:xfrm>
                <a:custGeom>
                  <a:avLst/>
                  <a:gdLst/>
                  <a:ahLst/>
                  <a:cxnLst>
                    <a:cxn ang="0">
                      <a:pos x="49" y="75"/>
                    </a:cxn>
                    <a:cxn ang="0">
                      <a:pos x="49" y="75"/>
                    </a:cxn>
                    <a:cxn ang="0">
                      <a:pos x="49" y="75"/>
                    </a:cxn>
                    <a:cxn ang="0">
                      <a:pos x="49" y="75"/>
                    </a:cxn>
                    <a:cxn ang="0">
                      <a:pos x="49" y="100"/>
                    </a:cxn>
                    <a:cxn ang="0">
                      <a:pos x="49" y="100"/>
                    </a:cxn>
                    <a:cxn ang="0">
                      <a:pos x="49" y="125"/>
                    </a:cxn>
                    <a:cxn ang="0">
                      <a:pos x="49" y="125"/>
                    </a:cxn>
                    <a:cxn ang="0">
                      <a:pos x="74" y="125"/>
                    </a:cxn>
                    <a:cxn ang="0">
                      <a:pos x="74" y="125"/>
                    </a:cxn>
                    <a:cxn ang="0">
                      <a:pos x="99" y="150"/>
                    </a:cxn>
                    <a:cxn ang="0">
                      <a:pos x="123" y="150"/>
                    </a:cxn>
                    <a:cxn ang="0">
                      <a:pos x="123" y="150"/>
                    </a:cxn>
                    <a:cxn ang="0">
                      <a:pos x="123" y="150"/>
                    </a:cxn>
                    <a:cxn ang="0">
                      <a:pos x="148" y="150"/>
                    </a:cxn>
                    <a:cxn ang="0">
                      <a:pos x="148" y="150"/>
                    </a:cxn>
                    <a:cxn ang="0">
                      <a:pos x="148" y="150"/>
                    </a:cxn>
                    <a:cxn ang="0">
                      <a:pos x="148" y="150"/>
                    </a:cxn>
                    <a:cxn ang="0">
                      <a:pos x="148" y="125"/>
                    </a:cxn>
                    <a:cxn ang="0">
                      <a:pos x="148" y="125"/>
                    </a:cxn>
                    <a:cxn ang="0">
                      <a:pos x="148" y="125"/>
                    </a:cxn>
                    <a:cxn ang="0">
                      <a:pos x="123" y="125"/>
                    </a:cxn>
                    <a:cxn ang="0">
                      <a:pos x="123" y="125"/>
                    </a:cxn>
                    <a:cxn ang="0">
                      <a:pos x="99" y="125"/>
                    </a:cxn>
                    <a:cxn ang="0">
                      <a:pos x="99" y="125"/>
                    </a:cxn>
                    <a:cxn ang="0">
                      <a:pos x="74" y="100"/>
                    </a:cxn>
                    <a:cxn ang="0">
                      <a:pos x="74" y="100"/>
                    </a:cxn>
                    <a:cxn ang="0">
                      <a:pos x="49" y="75"/>
                    </a:cxn>
                    <a:cxn ang="0">
                      <a:pos x="24" y="0"/>
                    </a:cxn>
                    <a:cxn ang="0">
                      <a:pos x="24" y="0"/>
                    </a:cxn>
                    <a:cxn ang="0">
                      <a:pos x="24" y="0"/>
                    </a:cxn>
                    <a:cxn ang="0">
                      <a:pos x="24" y="25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50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75"/>
                    </a:cxn>
                    <a:cxn ang="0">
                      <a:pos x="49" y="75"/>
                    </a:cxn>
                    <a:cxn ang="0">
                      <a:pos x="49" y="75"/>
                    </a:cxn>
                  </a:cxnLst>
                  <a:rect l="0" t="0" r="r" b="b"/>
                  <a:pathLst>
                    <a:path w="148" h="150">
                      <a:moveTo>
                        <a:pt x="49" y="75"/>
                      </a:moveTo>
                      <a:lnTo>
                        <a:pt x="49" y="75"/>
                      </a:lnTo>
                      <a:lnTo>
                        <a:pt x="49" y="75"/>
                      </a:lnTo>
                      <a:lnTo>
                        <a:pt x="49" y="75"/>
                      </a:lnTo>
                      <a:lnTo>
                        <a:pt x="49" y="100"/>
                      </a:lnTo>
                      <a:lnTo>
                        <a:pt x="49" y="100"/>
                      </a:lnTo>
                      <a:lnTo>
                        <a:pt x="49" y="125"/>
                      </a:lnTo>
                      <a:lnTo>
                        <a:pt x="49" y="125"/>
                      </a:lnTo>
                      <a:lnTo>
                        <a:pt x="74" y="125"/>
                      </a:lnTo>
                      <a:lnTo>
                        <a:pt x="74" y="125"/>
                      </a:lnTo>
                      <a:lnTo>
                        <a:pt x="99" y="150"/>
                      </a:lnTo>
                      <a:lnTo>
                        <a:pt x="123" y="150"/>
                      </a:lnTo>
                      <a:lnTo>
                        <a:pt x="123" y="150"/>
                      </a:lnTo>
                      <a:lnTo>
                        <a:pt x="123" y="150"/>
                      </a:lnTo>
                      <a:lnTo>
                        <a:pt x="148" y="150"/>
                      </a:lnTo>
                      <a:lnTo>
                        <a:pt x="148" y="150"/>
                      </a:lnTo>
                      <a:lnTo>
                        <a:pt x="148" y="150"/>
                      </a:lnTo>
                      <a:lnTo>
                        <a:pt x="148" y="150"/>
                      </a:lnTo>
                      <a:lnTo>
                        <a:pt x="148" y="125"/>
                      </a:lnTo>
                      <a:lnTo>
                        <a:pt x="148" y="125"/>
                      </a:lnTo>
                      <a:lnTo>
                        <a:pt x="148" y="125"/>
                      </a:lnTo>
                      <a:lnTo>
                        <a:pt x="123" y="125"/>
                      </a:lnTo>
                      <a:lnTo>
                        <a:pt x="123" y="125"/>
                      </a:lnTo>
                      <a:lnTo>
                        <a:pt x="99" y="125"/>
                      </a:lnTo>
                      <a:lnTo>
                        <a:pt x="99" y="125"/>
                      </a:lnTo>
                      <a:lnTo>
                        <a:pt x="74" y="100"/>
                      </a:lnTo>
                      <a:lnTo>
                        <a:pt x="74" y="100"/>
                      </a:lnTo>
                      <a:lnTo>
                        <a:pt x="49" y="75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4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50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4" y="75"/>
                      </a:lnTo>
                      <a:lnTo>
                        <a:pt x="49" y="75"/>
                      </a:lnTo>
                      <a:lnTo>
                        <a:pt x="49" y="7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25" name="Freeform 78">
                  <a:extLst>
                    <a:ext uri="{FF2B5EF4-FFF2-40B4-BE49-F238E27FC236}">
                      <a16:creationId xmlns:a16="http://schemas.microsoft.com/office/drawing/2014/main" id="{A25EED8D-9348-4375-9AA0-9418B9F430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01486" y="4448109"/>
                  <a:ext cx="23103" cy="39545"/>
                </a:xfrm>
                <a:custGeom>
                  <a:avLst/>
                  <a:gdLst/>
                  <a:ahLst/>
                  <a:cxnLst>
                    <a:cxn ang="0">
                      <a:pos x="25" y="100"/>
                    </a:cxn>
                    <a:cxn ang="0">
                      <a:pos x="50" y="100"/>
                    </a:cxn>
                    <a:cxn ang="0">
                      <a:pos x="50" y="75"/>
                    </a:cxn>
                    <a:cxn ang="0">
                      <a:pos x="50" y="75"/>
                    </a:cxn>
                    <a:cxn ang="0">
                      <a:pos x="50" y="75"/>
                    </a:cxn>
                    <a:cxn ang="0">
                      <a:pos x="50" y="50"/>
                    </a:cxn>
                    <a:cxn ang="0">
                      <a:pos x="50" y="50"/>
                    </a:cxn>
                    <a:cxn ang="0">
                      <a:pos x="50" y="50"/>
                    </a:cxn>
                    <a:cxn ang="0">
                      <a:pos x="50" y="50"/>
                    </a:cxn>
                    <a:cxn ang="0">
                      <a:pos x="74" y="50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50" y="0"/>
                    </a:cxn>
                    <a:cxn ang="0">
                      <a:pos x="50" y="25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25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0" y="100"/>
                    </a:cxn>
                    <a:cxn ang="0">
                      <a:pos x="25" y="100"/>
                    </a:cxn>
                    <a:cxn ang="0">
                      <a:pos x="25" y="100"/>
                    </a:cxn>
                    <a:cxn ang="0">
                      <a:pos x="25" y="100"/>
                    </a:cxn>
                    <a:cxn ang="0">
                      <a:pos x="25" y="124"/>
                    </a:cxn>
                    <a:cxn ang="0">
                      <a:pos x="25" y="124"/>
                    </a:cxn>
                    <a:cxn ang="0">
                      <a:pos x="25" y="100"/>
                    </a:cxn>
                    <a:cxn ang="0">
                      <a:pos x="25" y="100"/>
                    </a:cxn>
                    <a:cxn ang="0">
                      <a:pos x="25" y="100"/>
                    </a:cxn>
                  </a:cxnLst>
                  <a:rect l="0" t="0" r="r" b="b"/>
                  <a:pathLst>
                    <a:path w="74" h="124">
                      <a:moveTo>
                        <a:pt x="25" y="100"/>
                      </a:moveTo>
                      <a:lnTo>
                        <a:pt x="50" y="100"/>
                      </a:lnTo>
                      <a:lnTo>
                        <a:pt x="50" y="75"/>
                      </a:lnTo>
                      <a:lnTo>
                        <a:pt x="50" y="75"/>
                      </a:lnTo>
                      <a:lnTo>
                        <a:pt x="50" y="75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74" y="50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50" y="0"/>
                      </a:lnTo>
                      <a:lnTo>
                        <a:pt x="50" y="25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5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100"/>
                      </a:lnTo>
                      <a:lnTo>
                        <a:pt x="25" y="100"/>
                      </a:lnTo>
                      <a:lnTo>
                        <a:pt x="25" y="100"/>
                      </a:lnTo>
                      <a:lnTo>
                        <a:pt x="25" y="100"/>
                      </a:lnTo>
                      <a:lnTo>
                        <a:pt x="25" y="124"/>
                      </a:lnTo>
                      <a:lnTo>
                        <a:pt x="25" y="124"/>
                      </a:lnTo>
                      <a:lnTo>
                        <a:pt x="25" y="100"/>
                      </a:lnTo>
                      <a:lnTo>
                        <a:pt x="25" y="100"/>
                      </a:lnTo>
                      <a:lnTo>
                        <a:pt x="25" y="10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26" name="Freeform 79">
                  <a:extLst>
                    <a:ext uri="{FF2B5EF4-FFF2-40B4-BE49-F238E27FC236}">
                      <a16:creationId xmlns:a16="http://schemas.microsoft.com/office/drawing/2014/main" id="{F9E58273-DF5A-4A84-B832-7AE6F31263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77099" y="4575671"/>
                  <a:ext cx="24386" cy="39545"/>
                </a:xfrm>
                <a:custGeom>
                  <a:avLst/>
                  <a:gdLst/>
                  <a:ahLst/>
                  <a:cxnLst>
                    <a:cxn ang="0">
                      <a:pos x="49" y="125"/>
                    </a:cxn>
                    <a:cxn ang="0">
                      <a:pos x="49" y="100"/>
                    </a:cxn>
                    <a:cxn ang="0">
                      <a:pos x="49" y="75"/>
                    </a:cxn>
                    <a:cxn ang="0">
                      <a:pos x="74" y="50"/>
                    </a:cxn>
                    <a:cxn ang="0">
                      <a:pos x="74" y="50"/>
                    </a:cxn>
                    <a:cxn ang="0">
                      <a:pos x="74" y="50"/>
                    </a:cxn>
                    <a:cxn ang="0">
                      <a:pos x="74" y="25"/>
                    </a:cxn>
                    <a:cxn ang="0">
                      <a:pos x="74" y="0"/>
                    </a:cxn>
                    <a:cxn ang="0">
                      <a:pos x="49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0" y="75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25" y="100"/>
                    </a:cxn>
                    <a:cxn ang="0">
                      <a:pos x="0" y="100"/>
                    </a:cxn>
                    <a:cxn ang="0">
                      <a:pos x="25" y="100"/>
                    </a:cxn>
                    <a:cxn ang="0">
                      <a:pos x="25" y="125"/>
                    </a:cxn>
                    <a:cxn ang="0">
                      <a:pos x="25" y="100"/>
                    </a:cxn>
                    <a:cxn ang="0">
                      <a:pos x="49" y="125"/>
                    </a:cxn>
                    <a:cxn ang="0">
                      <a:pos x="49" y="125"/>
                    </a:cxn>
                  </a:cxnLst>
                  <a:rect l="0" t="0" r="r" b="b"/>
                  <a:pathLst>
                    <a:path w="74" h="125">
                      <a:moveTo>
                        <a:pt x="49" y="125"/>
                      </a:moveTo>
                      <a:lnTo>
                        <a:pt x="49" y="100"/>
                      </a:lnTo>
                      <a:lnTo>
                        <a:pt x="49" y="75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25"/>
                      </a:lnTo>
                      <a:lnTo>
                        <a:pt x="74" y="0"/>
                      </a:lnTo>
                      <a:lnTo>
                        <a:pt x="49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0" y="75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5" y="100"/>
                      </a:lnTo>
                      <a:lnTo>
                        <a:pt x="0" y="100"/>
                      </a:lnTo>
                      <a:lnTo>
                        <a:pt x="25" y="100"/>
                      </a:lnTo>
                      <a:lnTo>
                        <a:pt x="25" y="125"/>
                      </a:lnTo>
                      <a:lnTo>
                        <a:pt x="25" y="100"/>
                      </a:lnTo>
                      <a:lnTo>
                        <a:pt x="49" y="125"/>
                      </a:lnTo>
                      <a:lnTo>
                        <a:pt x="49" y="1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27" name="Freeform 80">
                  <a:extLst>
                    <a:ext uri="{FF2B5EF4-FFF2-40B4-BE49-F238E27FC236}">
                      <a16:creationId xmlns:a16="http://schemas.microsoft.com/office/drawing/2014/main" id="{CDA962FE-8A66-4E74-B86B-DC90AE26D6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41274" y="4416218"/>
                  <a:ext cx="30804" cy="24237"/>
                </a:xfrm>
                <a:custGeom>
                  <a:avLst/>
                  <a:gdLst/>
                  <a:ahLst/>
                  <a:cxnLst>
                    <a:cxn ang="0">
                      <a:pos x="99" y="0"/>
                    </a:cxn>
                    <a:cxn ang="0">
                      <a:pos x="74" y="0"/>
                    </a:cxn>
                    <a:cxn ang="0">
                      <a:pos x="25" y="25"/>
                    </a:cxn>
                    <a:cxn ang="0">
                      <a:pos x="25" y="50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49" y="50"/>
                    </a:cxn>
                    <a:cxn ang="0">
                      <a:pos x="49" y="50"/>
                    </a:cxn>
                    <a:cxn ang="0">
                      <a:pos x="74" y="25"/>
                    </a:cxn>
                    <a:cxn ang="0">
                      <a:pos x="99" y="25"/>
                    </a:cxn>
                    <a:cxn ang="0">
                      <a:pos x="99" y="0"/>
                    </a:cxn>
                  </a:cxnLst>
                  <a:rect l="0" t="0" r="r" b="b"/>
                  <a:pathLst>
                    <a:path w="99" h="75">
                      <a:moveTo>
                        <a:pt x="99" y="0"/>
                      </a:moveTo>
                      <a:lnTo>
                        <a:pt x="74" y="0"/>
                      </a:lnTo>
                      <a:lnTo>
                        <a:pt x="25" y="25"/>
                      </a:lnTo>
                      <a:lnTo>
                        <a:pt x="25" y="50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49" y="50"/>
                      </a:lnTo>
                      <a:lnTo>
                        <a:pt x="49" y="50"/>
                      </a:lnTo>
                      <a:lnTo>
                        <a:pt x="74" y="25"/>
                      </a:lnTo>
                      <a:lnTo>
                        <a:pt x="99" y="25"/>
                      </a:lnTo>
                      <a:lnTo>
                        <a:pt x="99" y="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28" name="Freeform 81">
                  <a:extLst>
                    <a:ext uri="{FF2B5EF4-FFF2-40B4-BE49-F238E27FC236}">
                      <a16:creationId xmlns:a16="http://schemas.microsoft.com/office/drawing/2014/main" id="{C730A8F4-3CE1-448F-BCDD-FCAD3C5884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52712" y="4622869"/>
                  <a:ext cx="32089" cy="15308"/>
                </a:xfrm>
                <a:custGeom>
                  <a:avLst/>
                  <a:gdLst/>
                  <a:ahLst/>
                  <a:cxnLst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50" y="50"/>
                    </a:cxn>
                    <a:cxn ang="0">
                      <a:pos x="50" y="50"/>
                    </a:cxn>
                    <a:cxn ang="0">
                      <a:pos x="50" y="50"/>
                    </a:cxn>
                    <a:cxn ang="0">
                      <a:pos x="75" y="50"/>
                    </a:cxn>
                    <a:cxn ang="0">
                      <a:pos x="75" y="25"/>
                    </a:cxn>
                    <a:cxn ang="0">
                      <a:pos x="50" y="25"/>
                    </a:cxn>
                    <a:cxn ang="0">
                      <a:pos x="75" y="25"/>
                    </a:cxn>
                    <a:cxn ang="0">
                      <a:pos x="100" y="0"/>
                    </a:cxn>
                    <a:cxn ang="0">
                      <a:pos x="100" y="0"/>
                    </a:cxn>
                    <a:cxn ang="0">
                      <a:pos x="100" y="0"/>
                    </a:cxn>
                    <a:cxn ang="0">
                      <a:pos x="100" y="0"/>
                    </a:cxn>
                    <a:cxn ang="0">
                      <a:pos x="75" y="0"/>
                    </a:cxn>
                    <a:cxn ang="0">
                      <a:pos x="75" y="0"/>
                    </a:cxn>
                    <a:cxn ang="0">
                      <a:pos x="75" y="0"/>
                    </a:cxn>
                    <a:cxn ang="0">
                      <a:pos x="50" y="0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</a:cxnLst>
                  <a:rect l="0" t="0" r="r" b="b"/>
                  <a:pathLst>
                    <a:path w="100" h="50">
                      <a:moveTo>
                        <a:pt x="25" y="50"/>
                      </a:moveTo>
                      <a:lnTo>
                        <a:pt x="25" y="50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50" y="50"/>
                      </a:lnTo>
                      <a:lnTo>
                        <a:pt x="75" y="50"/>
                      </a:lnTo>
                      <a:lnTo>
                        <a:pt x="75" y="25"/>
                      </a:lnTo>
                      <a:lnTo>
                        <a:pt x="50" y="25"/>
                      </a:lnTo>
                      <a:lnTo>
                        <a:pt x="75" y="25"/>
                      </a:lnTo>
                      <a:lnTo>
                        <a:pt x="100" y="0"/>
                      </a:lnTo>
                      <a:lnTo>
                        <a:pt x="100" y="0"/>
                      </a:lnTo>
                      <a:lnTo>
                        <a:pt x="100" y="0"/>
                      </a:lnTo>
                      <a:lnTo>
                        <a:pt x="100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50" y="0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29" name="Freeform 82">
                  <a:extLst>
                    <a:ext uri="{FF2B5EF4-FFF2-40B4-BE49-F238E27FC236}">
                      <a16:creationId xmlns:a16="http://schemas.microsoft.com/office/drawing/2014/main" id="{1896B54E-8140-4AB7-9AE6-F954B80B3D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37311" y="4607562"/>
                  <a:ext cx="24386" cy="22961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0" y="49"/>
                    </a:cxn>
                    <a:cxn ang="0">
                      <a:pos x="25" y="49"/>
                    </a:cxn>
                    <a:cxn ang="0">
                      <a:pos x="25" y="49"/>
                    </a:cxn>
                    <a:cxn ang="0">
                      <a:pos x="25" y="49"/>
                    </a:cxn>
                    <a:cxn ang="0">
                      <a:pos x="25" y="49"/>
                    </a:cxn>
                    <a:cxn ang="0">
                      <a:pos x="25" y="49"/>
                    </a:cxn>
                    <a:cxn ang="0">
                      <a:pos x="49" y="49"/>
                    </a:cxn>
                    <a:cxn ang="0">
                      <a:pos x="49" y="49"/>
                    </a:cxn>
                    <a:cxn ang="0">
                      <a:pos x="49" y="49"/>
                    </a:cxn>
                    <a:cxn ang="0">
                      <a:pos x="25" y="25"/>
                    </a:cxn>
                    <a:cxn ang="0">
                      <a:pos x="49" y="25"/>
                    </a:cxn>
                    <a:cxn ang="0">
                      <a:pos x="49" y="25"/>
                    </a:cxn>
                    <a:cxn ang="0">
                      <a:pos x="49" y="25"/>
                    </a:cxn>
                    <a:cxn ang="0">
                      <a:pos x="49" y="25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49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49"/>
                    </a:cxn>
                    <a:cxn ang="0">
                      <a:pos x="0" y="49"/>
                    </a:cxn>
                    <a:cxn ang="0">
                      <a:pos x="0" y="49"/>
                    </a:cxn>
                    <a:cxn ang="0">
                      <a:pos x="0" y="49"/>
                    </a:cxn>
                    <a:cxn ang="0">
                      <a:pos x="0" y="74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74" h="74">
                      <a:moveTo>
                        <a:pt x="0" y="49"/>
                      </a:moveTo>
                      <a:lnTo>
                        <a:pt x="0" y="49"/>
                      </a:lnTo>
                      <a:lnTo>
                        <a:pt x="25" y="49"/>
                      </a:lnTo>
                      <a:lnTo>
                        <a:pt x="25" y="49"/>
                      </a:lnTo>
                      <a:lnTo>
                        <a:pt x="25" y="49"/>
                      </a:lnTo>
                      <a:lnTo>
                        <a:pt x="25" y="49"/>
                      </a:lnTo>
                      <a:lnTo>
                        <a:pt x="25" y="49"/>
                      </a:lnTo>
                      <a:lnTo>
                        <a:pt x="49" y="49"/>
                      </a:lnTo>
                      <a:lnTo>
                        <a:pt x="49" y="49"/>
                      </a:lnTo>
                      <a:lnTo>
                        <a:pt x="49" y="49"/>
                      </a:lnTo>
                      <a:lnTo>
                        <a:pt x="25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49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49"/>
                      </a:lnTo>
                      <a:lnTo>
                        <a:pt x="0" y="49"/>
                      </a:lnTo>
                      <a:lnTo>
                        <a:pt x="0" y="49"/>
                      </a:lnTo>
                      <a:lnTo>
                        <a:pt x="0" y="49"/>
                      </a:lnTo>
                      <a:lnTo>
                        <a:pt x="0" y="74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30" name="Freeform 83">
                  <a:extLst>
                    <a:ext uri="{FF2B5EF4-FFF2-40B4-BE49-F238E27FC236}">
                      <a16:creationId xmlns:a16="http://schemas.microsoft.com/office/drawing/2014/main" id="{801BB129-1364-468E-B979-D47445DDBF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4589" y="4504236"/>
                  <a:ext cx="16685" cy="15308"/>
                </a:xfrm>
                <a:custGeom>
                  <a:avLst/>
                  <a:gdLst/>
                  <a:ahLst/>
                  <a:cxnLst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50" y="25"/>
                    </a:cxn>
                    <a:cxn ang="0">
                      <a:pos x="50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</a:cxnLst>
                  <a:rect l="0" t="0" r="r" b="b"/>
                  <a:pathLst>
                    <a:path w="50" h="50">
                      <a:moveTo>
                        <a:pt x="25" y="0"/>
                      </a:moveTo>
                      <a:lnTo>
                        <a:pt x="25" y="0"/>
                      </a:lnTo>
                      <a:lnTo>
                        <a:pt x="50" y="25"/>
                      </a:lnTo>
                      <a:lnTo>
                        <a:pt x="50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31" name="Freeform 84">
                  <a:extLst>
                    <a:ext uri="{FF2B5EF4-FFF2-40B4-BE49-F238E27FC236}">
                      <a16:creationId xmlns:a16="http://schemas.microsoft.com/office/drawing/2014/main" id="{4BB761D6-6BB2-460F-B70A-AE4797D38E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42331" y="4495306"/>
                  <a:ext cx="15402" cy="24237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75"/>
                    </a:cxn>
                    <a:cxn ang="0">
                      <a:pos x="25" y="7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49" y="50"/>
                    </a:cxn>
                    <a:cxn ang="0">
                      <a:pos x="49" y="25"/>
                    </a:cxn>
                    <a:cxn ang="0">
                      <a:pos x="25" y="25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9" h="75">
                      <a:moveTo>
                        <a:pt x="0" y="25"/>
                      </a:move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49" y="50"/>
                      </a:lnTo>
                      <a:lnTo>
                        <a:pt x="49" y="25"/>
                      </a:lnTo>
                      <a:lnTo>
                        <a:pt x="25" y="25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32" name="Freeform 85">
                  <a:extLst>
                    <a:ext uri="{FF2B5EF4-FFF2-40B4-BE49-F238E27FC236}">
                      <a16:creationId xmlns:a16="http://schemas.microsoft.com/office/drawing/2014/main" id="{212232C3-0EA2-4061-B4F8-ABC5A21120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37311" y="4495306"/>
                  <a:ext cx="24386" cy="16583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25"/>
                    </a:cxn>
                    <a:cxn ang="0">
                      <a:pos x="49" y="25"/>
                    </a:cxn>
                    <a:cxn ang="0">
                      <a:pos x="49" y="25"/>
                    </a:cxn>
                    <a:cxn ang="0">
                      <a:pos x="49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25"/>
                    </a:cxn>
                    <a:cxn ang="0">
                      <a:pos x="74" y="50"/>
                    </a:cxn>
                    <a:cxn ang="0">
                      <a:pos x="74" y="50"/>
                    </a:cxn>
                    <a:cxn ang="0">
                      <a:pos x="74" y="50"/>
                    </a:cxn>
                    <a:cxn ang="0">
                      <a:pos x="49" y="50"/>
                    </a:cxn>
                    <a:cxn ang="0">
                      <a:pos x="49" y="50"/>
                    </a:cxn>
                    <a:cxn ang="0">
                      <a:pos x="49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74" h="50">
                      <a:moveTo>
                        <a:pt x="0" y="25"/>
                      </a:move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25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49" y="50"/>
                      </a:lnTo>
                      <a:lnTo>
                        <a:pt x="49" y="50"/>
                      </a:lnTo>
                      <a:lnTo>
                        <a:pt x="49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33" name="Freeform 86">
                  <a:extLst>
                    <a:ext uri="{FF2B5EF4-FFF2-40B4-BE49-F238E27FC236}">
                      <a16:creationId xmlns:a16="http://schemas.microsoft.com/office/drawing/2014/main" id="{6DFD6800-4ABA-443B-A1C3-92CBB5F3BD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97522" y="4511890"/>
                  <a:ext cx="7701" cy="15308"/>
                </a:xfrm>
                <a:custGeom>
                  <a:avLst/>
                  <a:gdLst/>
                  <a:ahLst/>
                  <a:cxnLst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0" y="5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25" y="0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25" y="25"/>
                    </a:cxn>
                  </a:cxnLst>
                  <a:rect l="0" t="0" r="r" b="b"/>
                  <a:pathLst>
                    <a:path w="25" h="50">
                      <a:moveTo>
                        <a:pt x="25" y="25"/>
                      </a:move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0" y="5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5" y="0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34" name="Freeform 87">
                  <a:extLst>
                    <a:ext uri="{FF2B5EF4-FFF2-40B4-BE49-F238E27FC236}">
                      <a16:creationId xmlns:a16="http://schemas.microsoft.com/office/drawing/2014/main" id="{07F0EC62-1535-4E43-AD4E-B9FB6D068D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48976" y="4480000"/>
                  <a:ext cx="15402" cy="15308"/>
                </a:xfrm>
                <a:custGeom>
                  <a:avLst/>
                  <a:gdLst/>
                  <a:ahLst/>
                  <a:cxnLst>
                    <a:cxn ang="0">
                      <a:pos x="24" y="24"/>
                    </a:cxn>
                    <a:cxn ang="0">
                      <a:pos x="24" y="24"/>
                    </a:cxn>
                    <a:cxn ang="0">
                      <a:pos x="24" y="24"/>
                    </a:cxn>
                    <a:cxn ang="0">
                      <a:pos x="24" y="0"/>
                    </a:cxn>
                    <a:cxn ang="0">
                      <a:pos x="24" y="0"/>
                    </a:cxn>
                    <a:cxn ang="0">
                      <a:pos x="24" y="0"/>
                    </a:cxn>
                    <a:cxn ang="0">
                      <a:pos x="24" y="0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49" y="24"/>
                    </a:cxn>
                    <a:cxn ang="0">
                      <a:pos x="24" y="24"/>
                    </a:cxn>
                    <a:cxn ang="0">
                      <a:pos x="24" y="24"/>
                    </a:cxn>
                    <a:cxn ang="0">
                      <a:pos x="24" y="49"/>
                    </a:cxn>
                    <a:cxn ang="0">
                      <a:pos x="24" y="49"/>
                    </a:cxn>
                    <a:cxn ang="0">
                      <a:pos x="24" y="49"/>
                    </a:cxn>
                    <a:cxn ang="0">
                      <a:pos x="0" y="49"/>
                    </a:cxn>
                    <a:cxn ang="0">
                      <a:pos x="24" y="49"/>
                    </a:cxn>
                    <a:cxn ang="0">
                      <a:pos x="24" y="24"/>
                    </a:cxn>
                  </a:cxnLst>
                  <a:rect l="0" t="0" r="r" b="b"/>
                  <a:pathLst>
                    <a:path w="49" h="49">
                      <a:moveTo>
                        <a:pt x="24" y="24"/>
                      </a:moveTo>
                      <a:lnTo>
                        <a:pt x="24" y="24"/>
                      </a:lnTo>
                      <a:lnTo>
                        <a:pt x="24" y="24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24"/>
                      </a:lnTo>
                      <a:lnTo>
                        <a:pt x="24" y="24"/>
                      </a:lnTo>
                      <a:lnTo>
                        <a:pt x="24" y="24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0" y="49"/>
                      </a:lnTo>
                      <a:lnTo>
                        <a:pt x="24" y="49"/>
                      </a:lnTo>
                      <a:lnTo>
                        <a:pt x="24" y="2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35" name="Freeform 88">
                  <a:extLst>
                    <a:ext uri="{FF2B5EF4-FFF2-40B4-BE49-F238E27FC236}">
                      <a16:creationId xmlns:a16="http://schemas.microsoft.com/office/drawing/2014/main" id="{0EFE53DB-F45E-4B81-9874-FE96A08626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32290" y="4519544"/>
                  <a:ext cx="16685" cy="16583"/>
                </a:xfrm>
                <a:custGeom>
                  <a:avLst/>
                  <a:gdLst/>
                  <a:ahLst/>
                  <a:cxnLst>
                    <a:cxn ang="0">
                      <a:pos x="25" y="25"/>
                    </a:cxn>
                    <a:cxn ang="0">
                      <a:pos x="25" y="0"/>
                    </a:cxn>
                    <a:cxn ang="0">
                      <a:pos x="50" y="0"/>
                    </a:cxn>
                    <a:cxn ang="0">
                      <a:pos x="50" y="25"/>
                    </a:cxn>
                    <a:cxn ang="0">
                      <a:pos x="50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25"/>
                    </a:cxn>
                    <a:cxn ang="0">
                      <a:pos x="25" y="25"/>
                    </a:cxn>
                  </a:cxnLst>
                  <a:rect l="0" t="0" r="r" b="b"/>
                  <a:pathLst>
                    <a:path w="50" h="50">
                      <a:moveTo>
                        <a:pt x="25" y="25"/>
                      </a:moveTo>
                      <a:lnTo>
                        <a:pt x="25" y="0"/>
                      </a:lnTo>
                      <a:lnTo>
                        <a:pt x="50" y="0"/>
                      </a:lnTo>
                      <a:lnTo>
                        <a:pt x="50" y="25"/>
                      </a:lnTo>
                      <a:lnTo>
                        <a:pt x="50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25"/>
                      </a:lnTo>
                      <a:lnTo>
                        <a:pt x="25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36" name="Freeform 89">
                  <a:extLst>
                    <a:ext uri="{FF2B5EF4-FFF2-40B4-BE49-F238E27FC236}">
                      <a16:creationId xmlns:a16="http://schemas.microsoft.com/office/drawing/2014/main" id="{6967D1B4-8E7F-4D17-9604-2CE1E78C94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64378" y="4487654"/>
                  <a:ext cx="7701" cy="16583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25" h="50">
                      <a:moveTo>
                        <a:pt x="0" y="25"/>
                      </a:moveTo>
                      <a:lnTo>
                        <a:pt x="0" y="25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37" name="Freeform 90">
                  <a:extLst>
                    <a:ext uri="{FF2B5EF4-FFF2-40B4-BE49-F238E27FC236}">
                      <a16:creationId xmlns:a16="http://schemas.microsoft.com/office/drawing/2014/main" id="{AD7206B2-8F0F-43E2-9456-693C3A8FD2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4589" y="4551434"/>
                  <a:ext cx="16685" cy="7654"/>
                </a:xfrm>
                <a:custGeom>
                  <a:avLst/>
                  <a:gdLst/>
                  <a:ahLst/>
                  <a:cxnLst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50" y="0"/>
                    </a:cxn>
                    <a:cxn ang="0">
                      <a:pos x="50" y="0"/>
                    </a:cxn>
                    <a:cxn ang="0">
                      <a:pos x="50" y="0"/>
                    </a:cxn>
                    <a:cxn ang="0">
                      <a:pos x="50" y="0"/>
                    </a:cxn>
                    <a:cxn ang="0">
                      <a:pos x="25" y="0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25" y="0"/>
                    </a:cxn>
                  </a:cxnLst>
                  <a:rect l="0" t="0" r="r" b="b"/>
                  <a:pathLst>
                    <a:path w="50" h="25">
                      <a:moveTo>
                        <a:pt x="25" y="0"/>
                      </a:move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25" y="0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38" name="Freeform 91">
                  <a:extLst>
                    <a:ext uri="{FF2B5EF4-FFF2-40B4-BE49-F238E27FC236}">
                      <a16:creationId xmlns:a16="http://schemas.microsoft.com/office/drawing/2014/main" id="{9C4FB282-F91C-4CD4-943B-B8280091AC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56676" y="4504236"/>
                  <a:ext cx="7701" cy="15308"/>
                </a:xfrm>
                <a:custGeom>
                  <a:avLst/>
                  <a:gdLst/>
                  <a:ahLst/>
                  <a:cxnLst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25"/>
                    </a:cxn>
                    <a:cxn ang="0">
                      <a:pos x="25" y="25"/>
                    </a:cxn>
                    <a:cxn ang="0">
                      <a:pos x="0" y="25"/>
                    </a:cxn>
                    <a:cxn ang="0">
                      <a:pos x="25" y="25"/>
                    </a:cxn>
                    <a:cxn ang="0">
                      <a:pos x="25" y="50"/>
                    </a:cxn>
                    <a:cxn ang="0">
                      <a:pos x="25" y="50"/>
                    </a:cxn>
                    <a:cxn ang="0">
                      <a:pos x="0" y="50"/>
                    </a:cxn>
                    <a:cxn ang="0">
                      <a:pos x="0" y="50"/>
                    </a:cxn>
                    <a:cxn ang="0">
                      <a:pos x="0" y="25"/>
                    </a:cxn>
                    <a:cxn ang="0">
                      <a:pos x="0" y="25"/>
                    </a:cxn>
                    <a:cxn ang="0">
                      <a:pos x="0" y="0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25" y="0"/>
                    </a:cxn>
                  </a:cxnLst>
                  <a:rect l="0" t="0" r="r" b="b"/>
                  <a:pathLst>
                    <a:path w="25" h="50">
                      <a:moveTo>
                        <a:pt x="25" y="0"/>
                      </a:moveTo>
                      <a:lnTo>
                        <a:pt x="25" y="0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0" y="25"/>
                      </a:lnTo>
                      <a:lnTo>
                        <a:pt x="25" y="25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  <p:sp>
              <p:nvSpPr>
                <p:cNvPr id="339" name="Freeform 92">
                  <a:extLst>
                    <a:ext uri="{FF2B5EF4-FFF2-40B4-BE49-F238E27FC236}">
                      <a16:creationId xmlns:a16="http://schemas.microsoft.com/office/drawing/2014/main" id="{F9C492A3-8CBB-471D-9382-9C1B565C45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69398" y="4495306"/>
                  <a:ext cx="7701" cy="7654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0" y="24"/>
                    </a:cxn>
                    <a:cxn ang="0">
                      <a:pos x="0" y="24"/>
                    </a:cxn>
                    <a:cxn ang="0">
                      <a:pos x="25" y="24"/>
                    </a:cxn>
                    <a:cxn ang="0">
                      <a:pos x="25" y="24"/>
                    </a:cxn>
                    <a:cxn ang="0">
                      <a:pos x="25" y="24"/>
                    </a:cxn>
                    <a:cxn ang="0">
                      <a:pos x="25" y="24"/>
                    </a:cxn>
                    <a:cxn ang="0">
                      <a:pos x="25" y="0"/>
                    </a:cxn>
                    <a:cxn ang="0">
                      <a:pos x="25" y="0"/>
                    </a:cxn>
                    <a:cxn ang="0">
                      <a:pos x="0" y="0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25" h="24">
                      <a:moveTo>
                        <a:pt x="0" y="24"/>
                      </a:move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25" y="24"/>
                      </a:lnTo>
                      <a:lnTo>
                        <a:pt x="25" y="24"/>
                      </a:lnTo>
                      <a:lnTo>
                        <a:pt x="25" y="24"/>
                      </a:lnTo>
                      <a:lnTo>
                        <a:pt x="25" y="24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685800">
                    <a:defRPr/>
                  </a:pPr>
                  <a:endParaRPr lang="sv-SE" sz="1500" b="1">
                    <a:solidFill>
                      <a:srgbClr val="000000"/>
                    </a:solidFill>
                    <a:latin typeface="Garamond"/>
                  </a:endParaRPr>
                </a:p>
              </p:txBody>
            </p:sp>
          </p:grpSp>
          <p:sp>
            <p:nvSpPr>
              <p:cNvPr id="254" name="Freeform: Shape 17">
                <a:extLst>
                  <a:ext uri="{FF2B5EF4-FFF2-40B4-BE49-F238E27FC236}">
                    <a16:creationId xmlns:a16="http://schemas.microsoft.com/office/drawing/2014/main" id="{306D1F72-D7E2-4644-86FA-909E6314A8DA}"/>
                  </a:ext>
                </a:extLst>
              </p:cNvPr>
              <p:cNvSpPr/>
              <p:nvPr/>
            </p:nvSpPr>
            <p:spPr>
              <a:xfrm flipH="1" flipV="1">
                <a:off x="3187916" y="3589877"/>
                <a:ext cx="456058" cy="431977"/>
              </a:xfrm>
              <a:custGeom>
                <a:avLst/>
                <a:gdLst>
                  <a:gd name="connsiteX0" fmla="*/ 276330 w 381204"/>
                  <a:gd name="connsiteY0" fmla="*/ 378137 h 378137"/>
                  <a:gd name="connsiteX1" fmla="*/ 82287 w 381204"/>
                  <a:gd name="connsiteY1" fmla="*/ 304578 h 378137"/>
                  <a:gd name="connsiteX2" fmla="*/ 31101 w 381204"/>
                  <a:gd name="connsiteY2" fmla="*/ 164727 h 378137"/>
                  <a:gd name="connsiteX3" fmla="*/ 0 w 381204"/>
                  <a:gd name="connsiteY3" fmla="*/ 100164 h 378137"/>
                  <a:gd name="connsiteX4" fmla="*/ 204216 w 381204"/>
                  <a:gd name="connsiteY4" fmla="*/ 177580 h 378137"/>
                  <a:gd name="connsiteX5" fmla="*/ 305444 w 381204"/>
                  <a:gd name="connsiteY5" fmla="*/ 0 h 378137"/>
                  <a:gd name="connsiteX6" fmla="*/ 324990 w 381204"/>
                  <a:gd name="connsiteY6" fmla="*/ 40575 h 378137"/>
                  <a:gd name="connsiteX7" fmla="*/ 381204 w 381204"/>
                  <a:gd name="connsiteY7" fmla="*/ 194161 h 378137"/>
                  <a:gd name="connsiteX8" fmla="*/ 276330 w 381204"/>
                  <a:gd name="connsiteY8" fmla="*/ 378137 h 378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1204" h="378137">
                    <a:moveTo>
                      <a:pt x="276330" y="378137"/>
                    </a:moveTo>
                    <a:lnTo>
                      <a:pt x="82287" y="304578"/>
                    </a:lnTo>
                    <a:lnTo>
                      <a:pt x="31101" y="164727"/>
                    </a:lnTo>
                    <a:lnTo>
                      <a:pt x="0" y="100164"/>
                    </a:lnTo>
                    <a:lnTo>
                      <a:pt x="204216" y="177580"/>
                    </a:lnTo>
                    <a:lnTo>
                      <a:pt x="305444" y="0"/>
                    </a:lnTo>
                    <a:lnTo>
                      <a:pt x="324990" y="40575"/>
                    </a:lnTo>
                    <a:lnTo>
                      <a:pt x="381204" y="194161"/>
                    </a:lnTo>
                    <a:lnTo>
                      <a:pt x="276330" y="378137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685800">
                  <a:defRPr/>
                </a:pPr>
                <a:endParaRPr lang="sv-SE" sz="1500" b="1">
                  <a:solidFill>
                    <a:srgbClr val="000000"/>
                  </a:solidFill>
                  <a:latin typeface="Garamond"/>
                </a:endParaRPr>
              </a:p>
            </p:txBody>
          </p:sp>
        </p:grpSp>
        <p:sp>
          <p:nvSpPr>
            <p:cNvPr id="340" name="Ellips 339">
              <a:extLst>
                <a:ext uri="{FF2B5EF4-FFF2-40B4-BE49-F238E27FC236}">
                  <a16:creationId xmlns:a16="http://schemas.microsoft.com/office/drawing/2014/main" id="{D90CB3A8-6221-4EA9-A904-7EB307CEA3F2}"/>
                </a:ext>
              </a:extLst>
            </p:cNvPr>
            <p:cNvSpPr/>
            <p:nvPr/>
          </p:nvSpPr>
          <p:spPr>
            <a:xfrm>
              <a:off x="6323899" y="2180521"/>
              <a:ext cx="729000" cy="4050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3500" tIns="13500" rIns="13500" bIns="13500" rtlCol="0" anchor="ctr"/>
            <a:lstStyle/>
            <a:p>
              <a:pPr algn="ctr" defTabSz="685800">
                <a:defRPr/>
              </a:pPr>
              <a:r>
                <a:rPr lang="sv-SE" sz="750">
                  <a:solidFill>
                    <a:srgbClr val="44546A">
                      <a:lumMod val="75000"/>
                    </a:srgbClr>
                  </a:solidFill>
                  <a:latin typeface="Calibri" panose="020F0502020204030204"/>
                </a:rPr>
                <a:t>Förebygga sjukdom</a:t>
              </a:r>
            </a:p>
          </p:txBody>
        </p:sp>
        <p:sp>
          <p:nvSpPr>
            <p:cNvPr id="341" name="Ellips 340">
              <a:extLst>
                <a:ext uri="{FF2B5EF4-FFF2-40B4-BE49-F238E27FC236}">
                  <a16:creationId xmlns:a16="http://schemas.microsoft.com/office/drawing/2014/main" id="{20B78904-8475-4E7C-85BD-10D425C24F30}"/>
                </a:ext>
              </a:extLst>
            </p:cNvPr>
            <p:cNvSpPr/>
            <p:nvPr/>
          </p:nvSpPr>
          <p:spPr>
            <a:xfrm>
              <a:off x="5591331" y="2508972"/>
              <a:ext cx="729000" cy="4050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3500" tIns="13500" rIns="13500" bIns="13500" rtlCol="0" anchor="ctr"/>
            <a:lstStyle/>
            <a:p>
              <a:pPr algn="ctr" defTabSz="685800">
                <a:defRPr/>
              </a:pPr>
              <a:r>
                <a:rPr lang="sv-SE" sz="750">
                  <a:solidFill>
                    <a:srgbClr val="44546A">
                      <a:lumMod val="75000"/>
                    </a:srgbClr>
                  </a:solidFill>
                  <a:latin typeface="Calibri" panose="020F0502020204030204"/>
                </a:rPr>
                <a:t>Egen vård åter till vardagen</a:t>
              </a:r>
            </a:p>
          </p:txBody>
        </p:sp>
        <p:sp>
          <p:nvSpPr>
            <p:cNvPr id="342" name="Ellips 341">
              <a:extLst>
                <a:ext uri="{FF2B5EF4-FFF2-40B4-BE49-F238E27FC236}">
                  <a16:creationId xmlns:a16="http://schemas.microsoft.com/office/drawing/2014/main" id="{58AB6F87-6279-48CB-942A-93CE8E0C32F5}"/>
                </a:ext>
              </a:extLst>
            </p:cNvPr>
            <p:cNvSpPr/>
            <p:nvPr/>
          </p:nvSpPr>
          <p:spPr>
            <a:xfrm>
              <a:off x="5322579" y="3462097"/>
              <a:ext cx="729000" cy="4050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3500" tIns="13500" rIns="13500" bIns="13500" rtlCol="0" anchor="ctr"/>
            <a:lstStyle/>
            <a:p>
              <a:pPr algn="ctr" defTabSz="685800">
                <a:defRPr/>
              </a:pPr>
              <a:r>
                <a:rPr lang="sv-SE" sz="750">
                  <a:solidFill>
                    <a:srgbClr val="44546A">
                      <a:lumMod val="75000"/>
                    </a:srgbClr>
                  </a:solidFill>
                  <a:latin typeface="Calibri" panose="020F0502020204030204"/>
                </a:rPr>
                <a:t>Kontinuitet för mitt tillstånd</a:t>
              </a:r>
            </a:p>
          </p:txBody>
        </p:sp>
        <p:sp>
          <p:nvSpPr>
            <p:cNvPr id="343" name="textruta 342">
              <a:extLst>
                <a:ext uri="{FF2B5EF4-FFF2-40B4-BE49-F238E27FC236}">
                  <a16:creationId xmlns:a16="http://schemas.microsoft.com/office/drawing/2014/main" id="{E27D00E4-6BA3-45DD-B600-27BF952BD56C}"/>
                </a:ext>
              </a:extLst>
            </p:cNvPr>
            <p:cNvSpPr txBox="1"/>
            <p:nvPr/>
          </p:nvSpPr>
          <p:spPr>
            <a:xfrm rot="15848368">
              <a:off x="4934997" y="3489560"/>
              <a:ext cx="45236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sv-SE" sz="900" b="1" dirty="0">
                  <a:solidFill>
                    <a:srgbClr val="44546A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Säker</a:t>
              </a:r>
            </a:p>
          </p:txBody>
        </p:sp>
        <p:sp>
          <p:nvSpPr>
            <p:cNvPr id="344" name="textruta 343">
              <a:extLst>
                <a:ext uri="{FF2B5EF4-FFF2-40B4-BE49-F238E27FC236}">
                  <a16:creationId xmlns:a16="http://schemas.microsoft.com/office/drawing/2014/main" id="{96983E41-984B-4777-A6B6-8DB7FF79CF62}"/>
                </a:ext>
              </a:extLst>
            </p:cNvPr>
            <p:cNvSpPr txBox="1"/>
            <p:nvPr/>
          </p:nvSpPr>
          <p:spPr>
            <a:xfrm rot="17333096">
              <a:off x="4817154" y="2770646"/>
              <a:ext cx="96853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sv-SE" sz="900" b="1">
                  <a:solidFill>
                    <a:srgbClr val="44546A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Individanpassad</a:t>
              </a:r>
            </a:p>
          </p:txBody>
        </p:sp>
        <p:sp>
          <p:nvSpPr>
            <p:cNvPr id="345" name="textruta 344">
              <a:extLst>
                <a:ext uri="{FF2B5EF4-FFF2-40B4-BE49-F238E27FC236}">
                  <a16:creationId xmlns:a16="http://schemas.microsoft.com/office/drawing/2014/main" id="{D518EFFE-28D3-452E-A63F-665A7D94D159}"/>
                </a:ext>
              </a:extLst>
            </p:cNvPr>
            <p:cNvSpPr txBox="1"/>
            <p:nvPr/>
          </p:nvSpPr>
          <p:spPr>
            <a:xfrm rot="20808158">
              <a:off x="5788885" y="1960298"/>
              <a:ext cx="102784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sv-SE" sz="900" b="1">
                  <a:solidFill>
                    <a:srgbClr val="44546A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Kunskapsbaserad</a:t>
              </a:r>
            </a:p>
          </p:txBody>
        </p:sp>
        <p:sp>
          <p:nvSpPr>
            <p:cNvPr id="346" name="textruta 345">
              <a:extLst>
                <a:ext uri="{FF2B5EF4-FFF2-40B4-BE49-F238E27FC236}">
                  <a16:creationId xmlns:a16="http://schemas.microsoft.com/office/drawing/2014/main" id="{24EF20BF-19B9-42D4-844C-6765B586F956}"/>
                </a:ext>
              </a:extLst>
            </p:cNvPr>
            <p:cNvSpPr txBox="1"/>
            <p:nvPr/>
          </p:nvSpPr>
          <p:spPr>
            <a:xfrm rot="3674348">
              <a:off x="7787605" y="2732807"/>
              <a:ext cx="670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sv-SE" sz="900" b="1">
                  <a:solidFill>
                    <a:srgbClr val="44546A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Tillgänglig</a:t>
              </a:r>
            </a:p>
          </p:txBody>
        </p:sp>
        <p:sp>
          <p:nvSpPr>
            <p:cNvPr id="347" name="textruta 346">
              <a:extLst>
                <a:ext uri="{FF2B5EF4-FFF2-40B4-BE49-F238E27FC236}">
                  <a16:creationId xmlns:a16="http://schemas.microsoft.com/office/drawing/2014/main" id="{5A5B7CA6-716C-4ADE-8D00-7E0C442E54F6}"/>
                </a:ext>
              </a:extLst>
            </p:cNvPr>
            <p:cNvSpPr txBox="1"/>
            <p:nvPr/>
          </p:nvSpPr>
          <p:spPr>
            <a:xfrm rot="1478238">
              <a:off x="6997975" y="1984899"/>
              <a:ext cx="48923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sv-SE" sz="900" b="1">
                  <a:solidFill>
                    <a:srgbClr val="44546A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Jämlik</a:t>
              </a:r>
            </a:p>
          </p:txBody>
        </p:sp>
        <p:sp>
          <p:nvSpPr>
            <p:cNvPr id="348" name="textruta 347">
              <a:extLst>
                <a:ext uri="{FF2B5EF4-FFF2-40B4-BE49-F238E27FC236}">
                  <a16:creationId xmlns:a16="http://schemas.microsoft.com/office/drawing/2014/main" id="{2984BF42-1A72-4F48-95E8-9687008B76C0}"/>
                </a:ext>
              </a:extLst>
            </p:cNvPr>
            <p:cNvSpPr txBox="1"/>
            <p:nvPr/>
          </p:nvSpPr>
          <p:spPr>
            <a:xfrm rot="5696123">
              <a:off x="7996684" y="3392377"/>
              <a:ext cx="5517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sv-SE" sz="900" b="1">
                  <a:solidFill>
                    <a:srgbClr val="44546A">
                      <a:lumMod val="60000"/>
                      <a:lumOff val="40000"/>
                    </a:srgbClr>
                  </a:solidFill>
                  <a:latin typeface="Calibri" panose="020F0502020204030204"/>
                </a:rPr>
                <a:t>Effektiv</a:t>
              </a:r>
            </a:p>
          </p:txBody>
        </p:sp>
        <p:sp>
          <p:nvSpPr>
            <p:cNvPr id="349" name="Ellips 348">
              <a:extLst>
                <a:ext uri="{FF2B5EF4-FFF2-40B4-BE49-F238E27FC236}">
                  <a16:creationId xmlns:a16="http://schemas.microsoft.com/office/drawing/2014/main" id="{0A44548F-7974-4ECF-9121-31853DAF96DA}"/>
                </a:ext>
              </a:extLst>
            </p:cNvPr>
            <p:cNvSpPr/>
            <p:nvPr/>
          </p:nvSpPr>
          <p:spPr>
            <a:xfrm>
              <a:off x="7033794" y="2511962"/>
              <a:ext cx="729000" cy="4050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3500" tIns="13500" rIns="13500" bIns="13500" rtlCol="0" anchor="ctr"/>
            <a:lstStyle/>
            <a:p>
              <a:pPr algn="ctr" defTabSz="685800">
                <a:defRPr/>
              </a:pPr>
              <a:r>
                <a:rPr lang="sv-SE" sz="750">
                  <a:solidFill>
                    <a:srgbClr val="44546A">
                      <a:lumMod val="75000"/>
                    </a:srgbClr>
                  </a:solidFill>
                  <a:latin typeface="Calibri" panose="020F0502020204030204"/>
                </a:rPr>
                <a:t>Få tillgång till vård</a:t>
              </a:r>
            </a:p>
          </p:txBody>
        </p:sp>
        <p:sp>
          <p:nvSpPr>
            <p:cNvPr id="350" name="Ellips 349">
              <a:extLst>
                <a:ext uri="{FF2B5EF4-FFF2-40B4-BE49-F238E27FC236}">
                  <a16:creationId xmlns:a16="http://schemas.microsoft.com/office/drawing/2014/main" id="{775E01B6-EACE-4D6B-B6EA-7E4EF388A246}"/>
                </a:ext>
              </a:extLst>
            </p:cNvPr>
            <p:cNvSpPr/>
            <p:nvPr/>
          </p:nvSpPr>
          <p:spPr>
            <a:xfrm>
              <a:off x="7176260" y="3898993"/>
              <a:ext cx="729000" cy="4050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3500" tIns="13500" rIns="13500" bIns="13500" rtlCol="0" anchor="ctr"/>
            <a:lstStyle/>
            <a:p>
              <a:pPr algn="ctr" defTabSz="685800">
                <a:defRPr/>
              </a:pPr>
              <a:r>
                <a:rPr lang="sv-SE" sz="750">
                  <a:solidFill>
                    <a:srgbClr val="44546A">
                      <a:lumMod val="75000"/>
                    </a:srgbClr>
                  </a:solidFill>
                  <a:latin typeface="Calibri" panose="020F0502020204030204"/>
                </a:rPr>
                <a:t>Öka min kunskap och förmåga</a:t>
              </a:r>
            </a:p>
          </p:txBody>
        </p:sp>
        <p:sp>
          <p:nvSpPr>
            <p:cNvPr id="351" name="Ellips 350">
              <a:extLst>
                <a:ext uri="{FF2B5EF4-FFF2-40B4-BE49-F238E27FC236}">
                  <a16:creationId xmlns:a16="http://schemas.microsoft.com/office/drawing/2014/main" id="{7CABD21B-2569-4560-9C6C-D295331733C3}"/>
                </a:ext>
              </a:extLst>
            </p:cNvPr>
            <p:cNvSpPr/>
            <p:nvPr/>
          </p:nvSpPr>
          <p:spPr>
            <a:xfrm>
              <a:off x="7337894" y="3465992"/>
              <a:ext cx="729000" cy="4050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3500" tIns="13500" rIns="13500" bIns="13500" rtlCol="0" anchor="ctr"/>
            <a:lstStyle/>
            <a:p>
              <a:pPr algn="ctr" defTabSz="685800">
                <a:defRPr/>
              </a:pPr>
              <a:r>
                <a:rPr lang="sv-SE" sz="750">
                  <a:solidFill>
                    <a:srgbClr val="44546A">
                      <a:lumMod val="75000"/>
                    </a:srgbClr>
                  </a:solidFill>
                  <a:latin typeface="Calibri" panose="020F0502020204030204"/>
                </a:rPr>
                <a:t>Diagnos</a:t>
              </a:r>
            </a:p>
          </p:txBody>
        </p:sp>
        <p:sp>
          <p:nvSpPr>
            <p:cNvPr id="352" name="Ellips 351">
              <a:extLst>
                <a:ext uri="{FF2B5EF4-FFF2-40B4-BE49-F238E27FC236}">
                  <a16:creationId xmlns:a16="http://schemas.microsoft.com/office/drawing/2014/main" id="{B67DE815-AF9B-4CCD-8DEC-9FB9EC8C9F58}"/>
                </a:ext>
              </a:extLst>
            </p:cNvPr>
            <p:cNvSpPr/>
            <p:nvPr/>
          </p:nvSpPr>
          <p:spPr>
            <a:xfrm>
              <a:off x="5447840" y="3933901"/>
              <a:ext cx="729000" cy="4050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3500" tIns="13500" rIns="13500" bIns="13500" rtlCol="0" anchor="ctr"/>
            <a:lstStyle/>
            <a:p>
              <a:pPr algn="ctr" defTabSz="685800">
                <a:defRPr/>
              </a:pPr>
              <a:r>
                <a:rPr lang="sv-SE" sz="750">
                  <a:solidFill>
                    <a:srgbClr val="44546A">
                      <a:lumMod val="75000"/>
                    </a:srgbClr>
                  </a:solidFill>
                  <a:latin typeface="Calibri" panose="020F0502020204030204"/>
                </a:rPr>
                <a:t>Behandling</a:t>
              </a:r>
            </a:p>
          </p:txBody>
        </p:sp>
        <p:sp>
          <p:nvSpPr>
            <p:cNvPr id="353" name="Ellips 352">
              <a:extLst>
                <a:ext uri="{FF2B5EF4-FFF2-40B4-BE49-F238E27FC236}">
                  <a16:creationId xmlns:a16="http://schemas.microsoft.com/office/drawing/2014/main" id="{38C6B745-7279-45DC-9F81-16E8168807C3}"/>
                </a:ext>
              </a:extLst>
            </p:cNvPr>
            <p:cNvSpPr/>
            <p:nvPr/>
          </p:nvSpPr>
          <p:spPr>
            <a:xfrm>
              <a:off x="7266344" y="2977744"/>
              <a:ext cx="729000" cy="4050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3500" tIns="13500" rIns="13500" bIns="13500" rtlCol="0" anchor="ctr"/>
            <a:lstStyle/>
            <a:p>
              <a:pPr algn="ctr" defTabSz="685800">
                <a:defRPr/>
              </a:pPr>
              <a:r>
                <a:rPr lang="sv-SE" sz="750">
                  <a:solidFill>
                    <a:srgbClr val="44546A">
                      <a:lumMod val="75000"/>
                    </a:srgbClr>
                  </a:solidFill>
                  <a:latin typeface="Calibri" panose="020F0502020204030204"/>
                </a:rPr>
                <a:t>Tidig upptäckt</a:t>
              </a:r>
            </a:p>
          </p:txBody>
        </p:sp>
        <p:sp>
          <p:nvSpPr>
            <p:cNvPr id="354" name="Ellips 353">
              <a:extLst>
                <a:ext uri="{FF2B5EF4-FFF2-40B4-BE49-F238E27FC236}">
                  <a16:creationId xmlns:a16="http://schemas.microsoft.com/office/drawing/2014/main" id="{6BEB6B38-1671-47A5-8A5B-05A1D7E4079C}"/>
                </a:ext>
              </a:extLst>
            </p:cNvPr>
            <p:cNvSpPr/>
            <p:nvPr/>
          </p:nvSpPr>
          <p:spPr>
            <a:xfrm>
              <a:off x="5327012" y="2984919"/>
              <a:ext cx="729000" cy="4050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13500" rtlCol="0" anchor="ctr"/>
            <a:lstStyle/>
            <a:p>
              <a:pPr algn="ctr" defTabSz="685800">
                <a:defRPr/>
              </a:pPr>
              <a:r>
                <a:rPr lang="sv-SE" sz="750">
                  <a:solidFill>
                    <a:srgbClr val="44546A">
                      <a:lumMod val="75000"/>
                    </a:srgbClr>
                  </a:solidFill>
                  <a:latin typeface="Calibri" panose="020F0502020204030204"/>
                </a:rPr>
                <a:t>Stöd till anhöriga och närstående</a:t>
              </a:r>
            </a:p>
          </p:txBody>
        </p:sp>
        <p:sp>
          <p:nvSpPr>
            <p:cNvPr id="355" name="Rektangel: rundade hörn 354">
              <a:extLst>
                <a:ext uri="{FF2B5EF4-FFF2-40B4-BE49-F238E27FC236}">
                  <a16:creationId xmlns:a16="http://schemas.microsoft.com/office/drawing/2014/main" id="{162A0EB9-7886-4AFA-9498-44859B93E988}"/>
                </a:ext>
              </a:extLst>
            </p:cNvPr>
            <p:cNvSpPr/>
            <p:nvPr/>
          </p:nvSpPr>
          <p:spPr>
            <a:xfrm>
              <a:off x="6070790" y="4257600"/>
              <a:ext cx="1286315" cy="446858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r>
                <a:rPr lang="sv-SE" sz="900" b="1" dirty="0">
                  <a:solidFill>
                    <a:prstClr val="white"/>
                  </a:solidFill>
                  <a:latin typeface="Calibri" panose="020F0502020204030204"/>
                </a:rPr>
                <a:t>Personcentrerade och sammanhållna vårdförlopp</a:t>
              </a:r>
            </a:p>
          </p:txBody>
        </p:sp>
        <p:sp>
          <p:nvSpPr>
            <p:cNvPr id="128" name="textruta 127">
              <a:extLst>
                <a:ext uri="{FF2B5EF4-FFF2-40B4-BE49-F238E27FC236}">
                  <a16:creationId xmlns:a16="http://schemas.microsoft.com/office/drawing/2014/main" id="{9669889B-17BE-49FE-9B62-475A2D410528}"/>
                </a:ext>
              </a:extLst>
            </p:cNvPr>
            <p:cNvSpPr txBox="1"/>
            <p:nvPr/>
          </p:nvSpPr>
          <p:spPr>
            <a:xfrm rot="19912175">
              <a:off x="6991277" y="4698160"/>
              <a:ext cx="94929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sv-SE" sz="900" b="1" err="1">
                  <a:solidFill>
                    <a:prstClr val="white"/>
                  </a:solidFill>
                  <a:latin typeface="Calibri" panose="020F0502020204030204"/>
                </a:rPr>
                <a:t>Patientkontrakt</a:t>
              </a:r>
              <a:endParaRPr lang="sv-SE" sz="900" b="1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29" name="textruta 128">
              <a:extLst>
                <a:ext uri="{FF2B5EF4-FFF2-40B4-BE49-F238E27FC236}">
                  <a16:creationId xmlns:a16="http://schemas.microsoft.com/office/drawing/2014/main" id="{AB815E17-8E18-4456-A9B7-B3F557765890}"/>
                </a:ext>
              </a:extLst>
            </p:cNvPr>
            <p:cNvSpPr txBox="1"/>
            <p:nvPr/>
          </p:nvSpPr>
          <p:spPr>
            <a:xfrm rot="1823094">
              <a:off x="5349335" y="4664296"/>
              <a:ext cx="107914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sv-SE" sz="900" b="1" dirty="0">
                  <a:solidFill>
                    <a:prstClr val="white"/>
                  </a:solidFill>
                  <a:latin typeface="Calibri" panose="020F0502020204030204"/>
                </a:rPr>
                <a:t>Patientdelaktighet</a:t>
              </a:r>
            </a:p>
          </p:txBody>
        </p:sp>
      </p:grpSp>
      <p:sp>
        <p:nvSpPr>
          <p:cNvPr id="125" name="textruta 124"/>
          <p:cNvSpPr txBox="1"/>
          <p:nvPr/>
        </p:nvSpPr>
        <p:spPr>
          <a:xfrm>
            <a:off x="4670698" y="5549263"/>
            <a:ext cx="3408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sv-S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Illustration från Nationellt system för kunskapsstyrning</a:t>
            </a:r>
            <a:endParaRPr lang="sv-SE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03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utmärker vårdförloppen?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6F135-657B-459D-A2F2-DD3CD5B3894D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972000" y="2564904"/>
            <a:ext cx="7272338" cy="2664000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Handlar om kroniska och allvarliga sjukdomstillstånd.</a:t>
            </a:r>
          </a:p>
          <a:p>
            <a:r>
              <a:rPr lang="sv-SE" dirty="0" smtClean="0"/>
              <a:t>Ska kunna innefatta fler specialiteter.</a:t>
            </a:r>
          </a:p>
          <a:p>
            <a:r>
              <a:rPr lang="sv-SE" dirty="0" smtClean="0"/>
              <a:t>Ska kunna starta i primärvården.</a:t>
            </a:r>
          </a:p>
          <a:p>
            <a:r>
              <a:rPr lang="sv-SE" dirty="0" smtClean="0"/>
              <a:t>Främjar hälsa i hela förloppet.</a:t>
            </a:r>
          </a:p>
          <a:p>
            <a:r>
              <a:rPr lang="sv-SE" dirty="0" smtClean="0"/>
              <a:t>Utgår från tillförlitliga och aktuella kunskapsstöd.</a:t>
            </a:r>
          </a:p>
          <a:p>
            <a:r>
              <a:rPr lang="sv-SE" dirty="0" smtClean="0"/>
              <a:t>Fungerar i digitala vårdstöd.</a:t>
            </a:r>
          </a:p>
          <a:p>
            <a:r>
              <a:rPr lang="sv-SE" dirty="0" smtClean="0"/>
              <a:t>Tydliggör patientens åtgärder/ansvar.</a:t>
            </a:r>
          </a:p>
          <a:p>
            <a:r>
              <a:rPr lang="sv-SE" dirty="0"/>
              <a:t>Helhetsorienterad professionell vård utan onödig </a:t>
            </a:r>
            <a:r>
              <a:rPr lang="sv-SE" dirty="0" smtClean="0"/>
              <a:t>väntan.</a:t>
            </a:r>
            <a:endParaRPr lang="sv-SE" dirty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16328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/>
        </p:nvSpPr>
        <p:spPr>
          <a:xfrm>
            <a:off x="2673840" y="2961196"/>
            <a:ext cx="2567594" cy="131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spcAft>
                <a:spcPts val="900"/>
              </a:spcAft>
              <a:defRPr/>
            </a:pPr>
            <a:r>
              <a:rPr lang="sv-SE" sz="1200" b="1" dirty="0">
                <a:solidFill>
                  <a:srgbClr val="000000"/>
                </a:solidFill>
                <a:latin typeface="Calibri" panose="020F0502020204030204"/>
              </a:rPr>
              <a:t>Vårdpersonal</a:t>
            </a:r>
            <a:r>
              <a:rPr lang="sv-SE" sz="1200" dirty="0">
                <a:solidFill>
                  <a:srgbClr val="000000"/>
                </a:solidFill>
                <a:latin typeface="Calibri" panose="020F0502020204030204"/>
              </a:rPr>
              <a:t> </a:t>
            </a:r>
          </a:p>
          <a:p>
            <a:pPr marL="673894" defTabSz="685800">
              <a:spcAft>
                <a:spcPts val="900"/>
              </a:spcAft>
              <a:defRPr/>
            </a:pPr>
            <a:r>
              <a:rPr lang="sv-SE" sz="1200" dirty="0">
                <a:solidFill>
                  <a:srgbClr val="000000"/>
                </a:solidFill>
                <a:latin typeface="Calibri" panose="020F0502020204030204"/>
              </a:rPr>
              <a:t>– tydligt och enkelt att veta vad som ska göras och när (hur saker ska göras återfinns i vårdprogrammen)</a:t>
            </a:r>
          </a:p>
        </p:txBody>
      </p:sp>
      <p:sp>
        <p:nvSpPr>
          <p:cNvPr id="14" name="Rektangel 13"/>
          <p:cNvSpPr/>
          <p:nvPr/>
        </p:nvSpPr>
        <p:spPr>
          <a:xfrm>
            <a:off x="687567" y="2967293"/>
            <a:ext cx="1976996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spcAft>
                <a:spcPts val="900"/>
              </a:spcAft>
              <a:defRPr/>
            </a:pPr>
            <a:r>
              <a:rPr lang="sv-SE" sz="1200" b="1" dirty="0">
                <a:solidFill>
                  <a:srgbClr val="000000"/>
                </a:solidFill>
                <a:latin typeface="Calibri" panose="020F0502020204030204"/>
              </a:rPr>
              <a:t>Patienterna</a:t>
            </a:r>
            <a:r>
              <a:rPr lang="sv-SE" sz="1200" dirty="0">
                <a:solidFill>
                  <a:srgbClr val="000000"/>
                </a:solidFill>
                <a:latin typeface="Calibri" panose="020F0502020204030204"/>
              </a:rPr>
              <a:t> </a:t>
            </a:r>
          </a:p>
          <a:p>
            <a:pPr marL="601266" defTabSz="685800">
              <a:spcAft>
                <a:spcPts val="1800"/>
              </a:spcAft>
              <a:defRPr/>
            </a:pPr>
            <a:r>
              <a:rPr lang="sv-SE" sz="1200" dirty="0">
                <a:solidFill>
                  <a:srgbClr val="000000"/>
                </a:solidFill>
                <a:latin typeface="Calibri" panose="020F0502020204030204"/>
              </a:rPr>
              <a:t>– så säker, delaktig och bra vård som möjligt</a:t>
            </a:r>
          </a:p>
        </p:txBody>
      </p:sp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56E2D783-D7AD-45C1-86B6-2FC35A95126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56E2D783-D7AD-45C1-86B6-2FC35A9512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8D01E008-BBD9-458E-A1D7-A1D60B3594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857250"/>
            <a:ext cx="119063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 defTabSz="685800">
              <a:defRPr/>
            </a:pPr>
            <a:endParaRPr lang="sv-SE" sz="2100">
              <a:solidFill>
                <a:srgbClr val="FFFFFF"/>
              </a:solidFill>
              <a:latin typeface="Calibri Light" panose="020F0302020204030204" pitchFamily="34" charset="0"/>
              <a:sym typeface="Calibri Light" panose="020F030202020403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FFA5CDC-5724-410C-BB52-CB485B95F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567" y="1819527"/>
            <a:ext cx="6858000" cy="457345"/>
          </a:xfrm>
        </p:spPr>
        <p:txBody>
          <a:bodyPr>
            <a:noAutofit/>
          </a:bodyPr>
          <a:lstStyle/>
          <a:p>
            <a:r>
              <a:rPr lang="sv-SE" sz="3600" dirty="0" smtClean="0"/>
              <a:t>Vad innebär det för patient </a:t>
            </a:r>
            <a:br>
              <a:rPr lang="sv-SE" sz="3600" dirty="0" smtClean="0"/>
            </a:br>
            <a:r>
              <a:rPr lang="sv-SE" sz="3600" dirty="0" smtClean="0"/>
              <a:t>och profession?</a:t>
            </a:r>
            <a:endParaRPr lang="sv-SE" sz="3600" dirty="0"/>
          </a:p>
        </p:txBody>
      </p:sp>
      <p:sp>
        <p:nvSpPr>
          <p:cNvPr id="9" name="format_text_box_9">
            <a:extLst>
              <a:ext uri="{FF2B5EF4-FFF2-40B4-BE49-F238E27FC236}">
                <a16:creationId xmlns:a16="http://schemas.microsoft.com/office/drawing/2014/main" id="{95B7C5C7-87DE-4CDF-856F-4F0980162A00}"/>
              </a:ext>
            </a:extLst>
          </p:cNvPr>
          <p:cNvSpPr txBox="1"/>
          <p:nvPr/>
        </p:nvSpPr>
        <p:spPr>
          <a:xfrm>
            <a:off x="690856" y="4481009"/>
            <a:ext cx="4576402" cy="1520929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/>
          <a:p>
            <a:pPr defTabSz="685800">
              <a:spcAft>
                <a:spcPts val="750"/>
              </a:spcAft>
              <a:defRPr/>
            </a:pPr>
            <a:r>
              <a:rPr lang="sv-SE" sz="1350" b="1" dirty="0">
                <a:solidFill>
                  <a:srgbClr val="000000"/>
                </a:solidFill>
                <a:latin typeface="Calibri" panose="020F0502020204030204"/>
              </a:rPr>
              <a:t>Bättre användning av våra gemensamma ekonomiska resurser</a:t>
            </a:r>
          </a:p>
          <a:p>
            <a:pPr marL="673894" lvl="1" defTabSz="685800">
              <a:spcAft>
                <a:spcPts val="750"/>
              </a:spcAft>
              <a:defRPr/>
            </a:pPr>
            <a:r>
              <a:rPr lang="sv-SE" sz="1200" dirty="0">
                <a:solidFill>
                  <a:srgbClr val="000000"/>
                </a:solidFill>
                <a:latin typeface="Calibri" panose="020F0502020204030204"/>
              </a:rPr>
              <a:t>– Vårdförloppen fokuserar på de åtgärder som ger vårdens medarbetare bättre förutsättningar för att bedriva en god vård och främjar kostnadseffektivitet</a:t>
            </a:r>
          </a:p>
          <a:p>
            <a:pPr marL="673894" lvl="1" defTabSz="685800">
              <a:spcAft>
                <a:spcPts val="750"/>
              </a:spcAft>
              <a:defRPr/>
            </a:pPr>
            <a:r>
              <a:rPr lang="sv-SE" sz="1200" dirty="0">
                <a:solidFill>
                  <a:srgbClr val="000000"/>
                </a:solidFill>
                <a:latin typeface="Calibri" panose="020F0502020204030204"/>
              </a:rPr>
              <a:t>– Ekonomiskt stöd till regionerna för att skapa förutsättningar för ett hållbart införande av förloppen och det lokala kunskapsstyrningsarbetet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942D6C40-9EE4-478F-929E-A48E6CADE6DF}"/>
              </a:ext>
            </a:extLst>
          </p:cNvPr>
          <p:cNvSpPr/>
          <p:nvPr/>
        </p:nvSpPr>
        <p:spPr>
          <a:xfrm>
            <a:off x="5498429" y="2420888"/>
            <a:ext cx="3420618" cy="1274817"/>
          </a:xfrm>
          <a:prstGeom prst="wedgeRectCallou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>
              <a:spcAft>
                <a:spcPts val="900"/>
              </a:spcAft>
              <a:defRPr/>
            </a:pPr>
            <a:r>
              <a:rPr lang="sv-SE" sz="1200" dirty="0">
                <a:solidFill>
                  <a:srgbClr val="000000"/>
                </a:solidFill>
                <a:latin typeface="Calibri" panose="020F0502020204030204"/>
              </a:rPr>
              <a:t>”Vi tror ofta att vi följer riktlinjer och rekommendationer, kartläggningar visar att vi inte alltid gör det. Där kan vårdförloppen vara till hjälp”</a:t>
            </a:r>
          </a:p>
          <a:p>
            <a:pPr defTabSz="685800">
              <a:spcAft>
                <a:spcPts val="900"/>
              </a:spcAft>
              <a:defRPr/>
            </a:pPr>
            <a:r>
              <a:rPr lang="sv-SE" sz="1200" dirty="0">
                <a:solidFill>
                  <a:srgbClr val="000000"/>
                </a:solidFill>
                <a:latin typeface="Calibri" panose="020F0502020204030204"/>
              </a:rPr>
              <a:t>“Vårdförloppen kan sätta fingret på där det finns kompetensbrister i landet”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F22E75-A2A4-4FC5-9077-3C7FB5FC93E0}"/>
              </a:ext>
            </a:extLst>
          </p:cNvPr>
          <p:cNvSpPr/>
          <p:nvPr/>
        </p:nvSpPr>
        <p:spPr>
          <a:xfrm>
            <a:off x="5796136" y="3900409"/>
            <a:ext cx="26231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sv-SE" sz="1200" i="1" dirty="0">
                <a:solidFill>
                  <a:srgbClr val="000000"/>
                </a:solidFill>
                <a:latin typeface="Calibri" panose="020F0502020204030204"/>
              </a:rPr>
              <a:t>– Cecilia </a:t>
            </a:r>
            <a:r>
              <a:rPr lang="sv-SE" sz="1200" i="1" dirty="0" err="1">
                <a:solidFill>
                  <a:srgbClr val="000000"/>
                </a:solidFill>
                <a:latin typeface="Calibri" panose="020F0502020204030204"/>
              </a:rPr>
              <a:t>Carlens</a:t>
            </a:r>
            <a:r>
              <a:rPr lang="sv-SE" sz="1200" i="1" dirty="0">
                <a:solidFill>
                  <a:srgbClr val="000000"/>
                </a:solidFill>
                <a:latin typeface="Calibri" panose="020F0502020204030204"/>
              </a:rPr>
              <a:t>, ordförande </a:t>
            </a:r>
          </a:p>
          <a:p>
            <a:pPr defTabSz="685800">
              <a:defRPr/>
            </a:pPr>
            <a:r>
              <a:rPr lang="sv-SE" sz="1200" i="1" dirty="0">
                <a:solidFill>
                  <a:srgbClr val="000000"/>
                </a:solidFill>
                <a:latin typeface="Calibri" panose="020F0502020204030204"/>
              </a:rPr>
              <a:t>NAG Vårdförlopp Reumatoid </a:t>
            </a:r>
            <a:r>
              <a:rPr lang="sv-SE" sz="1200" i="1" dirty="0" err="1">
                <a:solidFill>
                  <a:srgbClr val="000000"/>
                </a:solidFill>
                <a:latin typeface="Calibri" panose="020F0502020204030204"/>
              </a:rPr>
              <a:t>Artit</a:t>
            </a:r>
            <a:endParaRPr lang="sv-SE" sz="1200" i="1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8456216E-E629-4A0E-85BF-9F50E6467093}"/>
              </a:ext>
            </a:extLst>
          </p:cNvPr>
          <p:cNvSpPr/>
          <p:nvPr/>
        </p:nvSpPr>
        <p:spPr>
          <a:xfrm>
            <a:off x="5498430" y="4683923"/>
            <a:ext cx="3420617" cy="533999"/>
          </a:xfrm>
          <a:prstGeom prst="wedgeRectCallou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>
              <a:spcAft>
                <a:spcPts val="900"/>
              </a:spcAft>
              <a:defRPr/>
            </a:pPr>
            <a:r>
              <a:rPr lang="sv-SE" sz="1200" dirty="0">
                <a:solidFill>
                  <a:srgbClr val="000000"/>
                </a:solidFill>
                <a:latin typeface="Calibri" panose="020F0502020204030204"/>
              </a:rPr>
              <a:t>”På många sjukhus finns inte infektionsläkare och vi vill att det ska fungera bra där också”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0E6765-8355-4472-A766-74F4AB64812A}"/>
              </a:ext>
            </a:extLst>
          </p:cNvPr>
          <p:cNvSpPr/>
          <p:nvPr/>
        </p:nvSpPr>
        <p:spPr>
          <a:xfrm>
            <a:off x="5821101" y="5507634"/>
            <a:ext cx="26231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sv-SE" sz="1200" i="1" dirty="0">
                <a:solidFill>
                  <a:srgbClr val="000000"/>
                </a:solidFill>
                <a:latin typeface="Calibri" panose="020F0502020204030204"/>
              </a:rPr>
              <a:t>– Kristoffer </a:t>
            </a:r>
            <a:r>
              <a:rPr lang="sv-SE" sz="1200" i="1" dirty="0" err="1">
                <a:solidFill>
                  <a:srgbClr val="000000"/>
                </a:solidFill>
                <a:latin typeface="Calibri" panose="020F0502020204030204"/>
              </a:rPr>
              <a:t>Strålin</a:t>
            </a:r>
            <a:r>
              <a:rPr lang="sv-SE" sz="1200" i="1" dirty="0">
                <a:solidFill>
                  <a:srgbClr val="000000"/>
                </a:solidFill>
                <a:latin typeface="Calibri" panose="020F0502020204030204"/>
              </a:rPr>
              <a:t>, ordförande </a:t>
            </a:r>
          </a:p>
          <a:p>
            <a:pPr defTabSz="685800">
              <a:defRPr/>
            </a:pPr>
            <a:r>
              <a:rPr lang="sv-SE" sz="1200" i="1" dirty="0">
                <a:solidFill>
                  <a:srgbClr val="000000"/>
                </a:solidFill>
                <a:latin typeface="Calibri" panose="020F0502020204030204"/>
              </a:rPr>
              <a:t>NAG Vårdförlopp sepsis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7D9CEAE4-2630-4603-898B-AC08DD044B9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90856" y="4712643"/>
            <a:ext cx="496079" cy="496079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4B428BAC-5846-488D-B9CC-03892DBD7B0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00642" y="3249497"/>
            <a:ext cx="557802" cy="557802"/>
          </a:xfrm>
          <a:prstGeom prst="rect">
            <a:avLst/>
          </a:prstGeom>
        </p:spPr>
      </p:pic>
      <p:sp>
        <p:nvSpPr>
          <p:cNvPr id="18" name="format_text_box_9">
            <a:extLst>
              <a:ext uri="{FF2B5EF4-FFF2-40B4-BE49-F238E27FC236}">
                <a16:creationId xmlns:a16="http://schemas.microsoft.com/office/drawing/2014/main" id="{A5DA7C21-847D-4D72-8236-5533086386E0}"/>
              </a:ext>
            </a:extLst>
          </p:cNvPr>
          <p:cNvSpPr txBox="1"/>
          <p:nvPr/>
        </p:nvSpPr>
        <p:spPr>
          <a:xfrm>
            <a:off x="687567" y="2451675"/>
            <a:ext cx="4698704" cy="207749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/>
          <a:p>
            <a:pPr defTabSz="685800">
              <a:spcAft>
                <a:spcPts val="1800"/>
              </a:spcAft>
              <a:defRPr/>
            </a:pPr>
            <a:r>
              <a:rPr lang="sv-SE" sz="1350" b="1" dirty="0">
                <a:solidFill>
                  <a:srgbClr val="000000"/>
                </a:solidFill>
                <a:latin typeface="Calibri" panose="020F0502020204030204"/>
              </a:rPr>
              <a:t>Varför behövs personcentrerade och sammanhållna vårdförlopp?</a:t>
            </a:r>
          </a:p>
        </p:txBody>
      </p:sp>
      <p:pic>
        <p:nvPicPr>
          <p:cNvPr id="20" name="Picture 19" descr="A close up of a logo&#10;&#10;Description automatically generated">
            <a:extLst>
              <a:ext uri="{FF2B5EF4-FFF2-40B4-BE49-F238E27FC236}">
                <a16:creationId xmlns:a16="http://schemas.microsoft.com/office/drawing/2014/main" id="{B90933BE-A99E-4CC7-90B7-56FD6CA0F6B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563" y="3197627"/>
            <a:ext cx="724775" cy="72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33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2963" y="1277509"/>
            <a:ext cx="7272000" cy="648000"/>
          </a:xfrm>
        </p:spPr>
        <p:txBody>
          <a:bodyPr>
            <a:normAutofit/>
          </a:bodyPr>
          <a:lstStyle/>
          <a:p>
            <a:r>
              <a:rPr lang="sv-SE" dirty="0" smtClean="0"/>
              <a:t>Flödesschema med åtgärder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05B8-278E-40A1-BF9F-30A35497A689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graphicFrame>
        <p:nvGraphicFramePr>
          <p:cNvPr id="7" name="Table 12">
            <a:extLst>
              <a:ext uri="{FF2B5EF4-FFF2-40B4-BE49-F238E27FC236}">
                <a16:creationId xmlns:a16="http://schemas.microsoft.com/office/drawing/2014/main" id="{19AE3F2D-2FC0-49B4-961A-E78884B98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5479"/>
              </p:ext>
            </p:extLst>
          </p:nvPr>
        </p:nvGraphicFramePr>
        <p:xfrm>
          <a:off x="4586643" y="2204864"/>
          <a:ext cx="3945797" cy="3575753"/>
        </p:xfrm>
        <a:graphic>
          <a:graphicData uri="http://schemas.openxmlformats.org/drawingml/2006/table">
            <a:tbl>
              <a:tblPr firstRow="1" firstCol="1" bandRow="1"/>
              <a:tblGrid>
                <a:gridCol w="2713142">
                  <a:extLst>
                    <a:ext uri="{9D8B030D-6E8A-4147-A177-3AD203B41FA5}">
                      <a16:colId xmlns:a16="http://schemas.microsoft.com/office/drawing/2014/main" val="3246437259"/>
                    </a:ext>
                  </a:extLst>
                </a:gridCol>
                <a:gridCol w="1232655">
                  <a:extLst>
                    <a:ext uri="{9D8B030D-6E8A-4147-A177-3AD203B41FA5}">
                      <a16:colId xmlns:a16="http://schemas.microsoft.com/office/drawing/2014/main" val="2460376834"/>
                    </a:ext>
                  </a:extLst>
                </a:gridCol>
              </a:tblGrid>
              <a:tr h="6323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Hälso- och sjukvårdens åtgärder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85" marR="40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Patientens åtgärder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Beskrivning av ett urval av de åtgärder som patienten efter förmåga kan och bör göra före/under/efter blocket.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85" marR="40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0192547"/>
                  </a:ext>
                </a:extLst>
              </a:tr>
              <a:tr h="2943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Behandlingsblock: Behandling (K)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Dialog med patient om diagnos, prognos och behandlingsalternativ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Utför/mät/skatta följande: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DAS28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CDAI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Arbetsförmågebedömning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VAS smärta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VAS trötthet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HAQ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Åtgärder: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Inklusion</a:t>
                      </a: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 SRQ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Utforma behandlingsmål tillsammans med patienten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Val och start av behandling (enligt SRFs behandlingsriktlinjer)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Överväg vaccinationer (enligt SRFs riktlinjer)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Överväg TB screening/hepatitscreening (enligt SRFs riktlinjer)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Överväg osteoporosprofylax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Information till patienter om deltagande i tillgängliga forskningsstudier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Tydliggöra planering och kontaktvägar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798" marR="247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Delta i beslut om behandling.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Kontakta vården: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-vid ihållande försämring som varar mer än en vecka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-vid misstänkt läkemedelsbiverkan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-vid nytillkommen annan sjukdom som kan påverka behandlingen.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Genomför kontrollprovtagning utifrån läkemedelsbehandling.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Genomför vaccinationer.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Genomför omställning till hälsosamma levnadsvanor, exempelvis rökavvänjning och fysisk aktivitet.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sv-SE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Reflektera över given information kring diagnos och behandling.</a:t>
                      </a:r>
                      <a:endParaRPr lang="sv-S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98" marR="247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72626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42CB4048-3C3B-4AC9-B2B8-41F352AACE86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71"/>
          <a:stretch/>
        </p:blipFill>
        <p:spPr bwMode="auto">
          <a:xfrm>
            <a:off x="1044000" y="2131200"/>
            <a:ext cx="3073054" cy="364941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1659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Vårdförlopp 2020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AE00-15DE-48CB-AF99-931F193E017E}" type="datetime1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Personcentrerade och sammanhållna vårdförlopp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971550" y="2276872"/>
            <a:ext cx="7272338" cy="3672408"/>
          </a:xfrm>
        </p:spPr>
        <p:txBody>
          <a:bodyPr>
            <a:normAutofit fontScale="70000" lnSpcReduction="20000"/>
          </a:bodyPr>
          <a:lstStyle/>
          <a:p>
            <a:pPr marL="0" indent="0" fontAlgn="t">
              <a:buNone/>
              <a:tabLst>
                <a:tab pos="3695700" algn="l"/>
                <a:tab pos="5919788" algn="l"/>
              </a:tabLst>
            </a:pPr>
            <a:r>
              <a:rPr lang="sv-SE" b="1" dirty="0">
                <a:solidFill>
                  <a:srgbClr val="C00000"/>
                </a:solidFill>
              </a:rPr>
              <a:t>Beslutades i </a:t>
            </a:r>
            <a:r>
              <a:rPr lang="sv-SE" b="1" dirty="0" smtClean="0">
                <a:solidFill>
                  <a:srgbClr val="C00000"/>
                </a:solidFill>
              </a:rPr>
              <a:t>SKS* </a:t>
            </a:r>
            <a:r>
              <a:rPr lang="sv-SE" b="1" dirty="0">
                <a:solidFill>
                  <a:srgbClr val="C00000"/>
                </a:solidFill>
              </a:rPr>
              <a:t>15 </a:t>
            </a:r>
            <a:r>
              <a:rPr lang="sv-SE" b="1" dirty="0" smtClean="0">
                <a:solidFill>
                  <a:srgbClr val="C00000"/>
                </a:solidFill>
              </a:rPr>
              <a:t>maj– införs hösten 2020</a:t>
            </a:r>
            <a:endParaRPr lang="sv-SE" b="1" dirty="0">
              <a:solidFill>
                <a:srgbClr val="C00000"/>
              </a:solidFill>
            </a:endParaRPr>
          </a:p>
          <a:p>
            <a:pPr marL="257175" indent="-257175" fontAlgn="t">
              <a:tabLst>
                <a:tab pos="3695700" algn="l"/>
                <a:tab pos="5919788" algn="l"/>
              </a:tabLst>
            </a:pPr>
            <a:r>
              <a:rPr lang="sv-SE" dirty="0"/>
              <a:t>Höftledsartros </a:t>
            </a:r>
            <a:r>
              <a:rPr lang="sv-SE" dirty="0" smtClean="0"/>
              <a:t>– primärvård</a:t>
            </a:r>
            <a:endParaRPr lang="sv-SE" dirty="0"/>
          </a:p>
          <a:p>
            <a:pPr marL="257175" indent="-257175" fontAlgn="t">
              <a:tabLst>
                <a:tab pos="3695700" algn="l"/>
                <a:tab pos="5919788" algn="l"/>
              </a:tabLst>
            </a:pPr>
            <a:r>
              <a:rPr lang="sv-SE" dirty="0" err="1"/>
              <a:t>Reumatoid</a:t>
            </a:r>
            <a:r>
              <a:rPr lang="sv-SE" dirty="0"/>
              <a:t> artrit</a:t>
            </a:r>
          </a:p>
          <a:p>
            <a:pPr marL="257175" indent="-257175" fontAlgn="t">
              <a:tabLst>
                <a:tab pos="3695700" algn="l"/>
                <a:tab pos="5919788" algn="l"/>
              </a:tabLst>
            </a:pPr>
            <a:r>
              <a:rPr lang="sv-SE" dirty="0"/>
              <a:t>Stroke och TIA</a:t>
            </a:r>
          </a:p>
          <a:p>
            <a:pPr marL="0" indent="0" fontAlgn="t">
              <a:buNone/>
              <a:tabLst>
                <a:tab pos="3695700" algn="l"/>
                <a:tab pos="5919788" algn="l"/>
              </a:tabLst>
            </a:pPr>
            <a:endParaRPr lang="sv-SE" b="1" dirty="0" smtClean="0"/>
          </a:p>
          <a:p>
            <a:pPr marL="0" indent="0" fontAlgn="t">
              <a:buNone/>
              <a:tabLst>
                <a:tab pos="3695700" algn="l"/>
                <a:tab pos="5919788" algn="l"/>
              </a:tabLst>
            </a:pPr>
            <a:r>
              <a:rPr lang="sv-SE" b="1" smtClean="0">
                <a:solidFill>
                  <a:srgbClr val="C00000"/>
                </a:solidFill>
              </a:rPr>
              <a:t>Beslutades i SKS</a:t>
            </a:r>
            <a:r>
              <a:rPr lang="sv-SE" b="1" dirty="0" smtClean="0">
                <a:solidFill>
                  <a:srgbClr val="C00000"/>
                </a:solidFill>
              </a:rPr>
              <a:t>* </a:t>
            </a:r>
            <a:r>
              <a:rPr lang="sv-SE" b="1" dirty="0">
                <a:solidFill>
                  <a:srgbClr val="C00000"/>
                </a:solidFill>
              </a:rPr>
              <a:t>25 </a:t>
            </a:r>
            <a:r>
              <a:rPr lang="sv-SE" b="1" dirty="0" smtClean="0">
                <a:solidFill>
                  <a:srgbClr val="C00000"/>
                </a:solidFill>
              </a:rPr>
              <a:t>september – införs våren 2021</a:t>
            </a:r>
            <a:endParaRPr lang="sv-SE" b="1" dirty="0">
              <a:solidFill>
                <a:srgbClr val="C00000"/>
              </a:solidFill>
            </a:endParaRPr>
          </a:p>
          <a:p>
            <a:pPr marL="257175" indent="-257175" fontAlgn="t">
              <a:tabLst>
                <a:tab pos="3695700" algn="l"/>
                <a:tab pos="5919788" algn="l"/>
              </a:tabLst>
            </a:pPr>
            <a:r>
              <a:rPr lang="sv-SE" dirty="0"/>
              <a:t>Kroniskt obstruktiv lungsjukdom (KOL)</a:t>
            </a:r>
          </a:p>
          <a:p>
            <a:pPr marL="257175" indent="-257175" fontAlgn="t">
              <a:tabLst>
                <a:tab pos="3695700" algn="l"/>
                <a:tab pos="5919788" algn="l"/>
              </a:tabLst>
            </a:pPr>
            <a:r>
              <a:rPr lang="sv-SE" dirty="0"/>
              <a:t>Kritisk </a:t>
            </a:r>
            <a:r>
              <a:rPr lang="sv-SE" dirty="0" err="1"/>
              <a:t>benischemi</a:t>
            </a:r>
            <a:endParaRPr lang="sv-SE" dirty="0"/>
          </a:p>
          <a:p>
            <a:pPr marL="257175" indent="-257175" fontAlgn="t">
              <a:tabLst>
                <a:tab pos="3695700" algn="l"/>
                <a:tab pos="5919788" algn="l"/>
              </a:tabLst>
            </a:pPr>
            <a:r>
              <a:rPr lang="sv-SE" dirty="0"/>
              <a:t>Schizofreni – förstagångsinsjuknande</a:t>
            </a:r>
          </a:p>
          <a:p>
            <a:pPr marL="0" indent="0" fontAlgn="t">
              <a:buNone/>
              <a:tabLst>
                <a:tab pos="3695700" algn="l"/>
                <a:tab pos="5919788" algn="l"/>
              </a:tabLst>
            </a:pPr>
            <a:endParaRPr lang="sv-SE" b="1" dirty="0" smtClean="0"/>
          </a:p>
          <a:p>
            <a:pPr marL="0" indent="0" fontAlgn="t">
              <a:buNone/>
              <a:tabLst>
                <a:tab pos="3695700" algn="l"/>
                <a:tab pos="5919788" algn="l"/>
              </a:tabLst>
            </a:pPr>
            <a:r>
              <a:rPr lang="sv-SE" b="1" dirty="0" smtClean="0">
                <a:solidFill>
                  <a:srgbClr val="C00000"/>
                </a:solidFill>
              </a:rPr>
              <a:t>Remiss i september – november</a:t>
            </a:r>
            <a:endParaRPr lang="sv-SE" b="1" dirty="0">
              <a:solidFill>
                <a:srgbClr val="C00000"/>
              </a:solidFill>
            </a:endParaRPr>
          </a:p>
          <a:p>
            <a:pPr marL="257175" indent="-257175" fontAlgn="t">
              <a:tabLst>
                <a:tab pos="3695700" algn="l"/>
                <a:tab pos="5919788" algn="l"/>
              </a:tabLst>
            </a:pPr>
            <a:r>
              <a:rPr lang="sv-SE" dirty="0"/>
              <a:t>Hjärtsvikt</a:t>
            </a:r>
          </a:p>
          <a:p>
            <a:pPr marL="257175" indent="-257175" fontAlgn="t">
              <a:tabLst>
                <a:tab pos="3695700" algn="l"/>
                <a:tab pos="5919788" algn="l"/>
              </a:tabLst>
            </a:pPr>
            <a:r>
              <a:rPr lang="sv-SE" dirty="0"/>
              <a:t>Kognitiv svikt vid demens </a:t>
            </a:r>
          </a:p>
          <a:p>
            <a:pPr marL="257175" indent="-257175" fontAlgn="t">
              <a:tabLst>
                <a:tab pos="3695700" algn="l"/>
                <a:tab pos="5919788" algn="l"/>
              </a:tabLst>
            </a:pPr>
            <a:r>
              <a:rPr lang="sv-SE" dirty="0"/>
              <a:t>Osteoporos </a:t>
            </a:r>
          </a:p>
          <a:p>
            <a:pPr marL="257175" indent="-257175" fontAlgn="t">
              <a:tabLst>
                <a:tab pos="3695700" algn="l"/>
                <a:tab pos="5919788" algn="l"/>
              </a:tabLst>
            </a:pPr>
            <a:r>
              <a:rPr lang="sv-SE" dirty="0"/>
              <a:t>Rehabilitering (generisk modell) </a:t>
            </a:r>
            <a:endParaRPr lang="sv-SE" dirty="0" smtClean="0"/>
          </a:p>
          <a:p>
            <a:pPr marL="257175" indent="-257175" fontAlgn="t">
              <a:tabLst>
                <a:tab pos="3695700" algn="l"/>
                <a:tab pos="5919788" algn="l"/>
              </a:tabLst>
            </a:pPr>
            <a:endParaRPr lang="sv-SE" dirty="0"/>
          </a:p>
          <a:p>
            <a:pPr marL="0" indent="0" fontAlgn="t">
              <a:buNone/>
              <a:tabLst>
                <a:tab pos="3695700" algn="l"/>
                <a:tab pos="5919788" algn="l"/>
              </a:tabLst>
            </a:pPr>
            <a:r>
              <a:rPr lang="sv-SE" sz="1300" dirty="0" smtClean="0"/>
              <a:t>*Styrgrupp för kunskapsstyrning i samverkan</a:t>
            </a:r>
            <a:endParaRPr lang="sv-SE" sz="1300" dirty="0"/>
          </a:p>
        </p:txBody>
      </p:sp>
    </p:spTree>
    <p:extLst>
      <p:ext uri="{BB962C8B-B14F-4D97-AF65-F5344CB8AC3E}">
        <p14:creationId xmlns:p14="http://schemas.microsoft.com/office/powerpoint/2010/main" val="404466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GuHaQop1qsyPzAiz6a25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JnIiB_kZHlsr6661thSA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Jönköping</Template>
  <TotalTime>1959</TotalTime>
  <Words>1912</Words>
  <Application>Microsoft Office PowerPoint</Application>
  <PresentationFormat>Bildspel på skärmen (4:3)</PresentationFormat>
  <Paragraphs>307</Paragraphs>
  <Slides>22</Slides>
  <Notes>17</Notes>
  <HiddenSlides>0</HiddenSlides>
  <MMClips>0</MMClips>
  <ScaleCrop>false</ScaleCrop>
  <HeadingPairs>
    <vt:vector size="8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Garamond</vt:lpstr>
      <vt:lpstr>Symbol</vt:lpstr>
      <vt:lpstr>Times New Roman</vt:lpstr>
      <vt:lpstr>Wingdings</vt:lpstr>
      <vt:lpstr>Office-tema</vt:lpstr>
      <vt:lpstr>think-cell Slide</vt:lpstr>
      <vt:lpstr>Personcentrerade och sammanhållna vårdförlopp</vt:lpstr>
      <vt:lpstr>Överenskommelse mellan staten  och SKR om fler vårdförlopp</vt:lpstr>
      <vt:lpstr>Processorientering för SVF och PSVF</vt:lpstr>
      <vt:lpstr>Varför behövs vårdförloppen?</vt:lpstr>
      <vt:lpstr>Syftet är att öka  jämlikhet, effektivitet och kvalitet  i vården genom personcentrerade  och sammanhållna vårdförlopp  Vår framgång räknas  i liv och jämlik hälsa</vt:lpstr>
      <vt:lpstr>Vad utmärker vårdförloppen?</vt:lpstr>
      <vt:lpstr>Vad innebär det för patient  och profession?</vt:lpstr>
      <vt:lpstr>Flödesschema med åtgärder</vt:lpstr>
      <vt:lpstr>Vårdförlopp 2020</vt:lpstr>
      <vt:lpstr>Vårdförlopp 2021</vt:lpstr>
      <vt:lpstr>Så här inför vi vårdförloppen  i Jönköpings län</vt:lpstr>
      <vt:lpstr>Projektorganisation</vt:lpstr>
      <vt:lpstr>Arbetsutskott (AU) – stöd</vt:lpstr>
      <vt:lpstr>Oktober – januari 2021</vt:lpstr>
      <vt:lpstr>Stroke och TIA</vt:lpstr>
      <vt:lpstr>Oktober – januari 2021</vt:lpstr>
      <vt:lpstr>Reumatoid artrit</vt:lpstr>
      <vt:lpstr>Oktober – januari 2021</vt:lpstr>
      <vt:lpstr>Höftledsartros (primärvård)</vt:lpstr>
      <vt:lpstr>Införandemodell</vt:lpstr>
      <vt:lpstr>Ett stöd i vardagen</vt:lpstr>
      <vt:lpstr>Tack!</vt:lpstr>
    </vt:vector>
  </TitlesOfParts>
  <Company>Region Jönköpings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Personcentrerade och sammanhållna vårdförlopp - PSVF</dc:title>
  <dc:creator>Sandqvist Marita</dc:creator>
  <cp:lastModifiedBy>Halvardsson Frida</cp:lastModifiedBy>
  <cp:revision>76</cp:revision>
  <cp:lastPrinted>2020-09-17T05:43:13Z</cp:lastPrinted>
  <dcterms:created xsi:type="dcterms:W3CDTF">2020-09-14T14:24:01Z</dcterms:created>
  <dcterms:modified xsi:type="dcterms:W3CDTF">2020-09-28T14:54:24Z</dcterms:modified>
</cp:coreProperties>
</file>