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sldIdLst>
    <p:sldId id="258" r:id="rId2"/>
    <p:sldId id="259" r:id="rId3"/>
  </p:sldIdLst>
  <p:sldSz cx="10691813" cy="7559675"/>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8" d="100"/>
          <a:sy n="78" d="100"/>
        </p:scale>
        <p:origin x="1254" y="9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69E57BE-6F8E-41A8-AAB0-3D37B669DA70}" type="datetimeFigureOut">
              <a:rPr lang="sv-SE" smtClean="0"/>
              <a:t>2024-03-01</a:t>
            </a:fld>
            <a:endParaRPr lang="sv-SE"/>
          </a:p>
        </p:txBody>
      </p:sp>
      <p:sp>
        <p:nvSpPr>
          <p:cNvPr id="4" name="Platshållare för bildobjekt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0691813" cy="7559675"/>
          </a:xfrm>
          <a:prstGeom prst="rect">
            <a:avLst/>
          </a:prstGeom>
          <a:effectLst/>
        </p:spPr>
      </p:pic>
      <p:sp>
        <p:nvSpPr>
          <p:cNvPr id="2" name="Rubrik 1"/>
          <p:cNvSpPr>
            <a:spLocks noGrp="1"/>
          </p:cNvSpPr>
          <p:nvPr>
            <p:ph type="ctrTitle" hasCustomPrompt="1"/>
          </p:nvPr>
        </p:nvSpPr>
        <p:spPr>
          <a:xfrm>
            <a:off x="1894219" y="1190500"/>
            <a:ext cx="6945469" cy="3571500"/>
          </a:xfrm>
        </p:spPr>
        <p:txBody>
          <a:bodyPr anchor="ctr">
            <a:noAutofit/>
          </a:bodyPr>
          <a:lstStyle>
            <a:lvl1pPr algn="ctr">
              <a:lnSpc>
                <a:spcPct val="100000"/>
              </a:lnSpc>
              <a:defRPr sz="5291"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894219" y="4762000"/>
            <a:ext cx="6945469" cy="1587333"/>
          </a:xfrm>
          <a:prstGeom prst="rect">
            <a:avLst/>
          </a:prstGeom>
        </p:spPr>
        <p:txBody>
          <a:bodyPr anchor="t">
            <a:noAutofit/>
          </a:bodyPr>
          <a:lstStyle>
            <a:lvl1pPr marL="0" indent="0" algn="ctr">
              <a:lnSpc>
                <a:spcPct val="100000"/>
              </a:lnSpc>
              <a:buNone/>
              <a:defRPr sz="2425" b="1" cap="none" baseline="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55391" y="6853788"/>
            <a:ext cx="1207187" cy="380008"/>
          </a:xfrm>
          <a:prstGeom prst="rect">
            <a:avLst/>
          </a:prstGeom>
        </p:spPr>
      </p:pic>
    </p:spTree>
    <p:extLst>
      <p:ext uri="{BB962C8B-B14F-4D97-AF65-F5344CB8AC3E}">
        <p14:creationId xmlns:p14="http://schemas.microsoft.com/office/powerpoint/2010/main" val="2830810446"/>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0691813" cy="7559675"/>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368873" y="5933173"/>
            <a:ext cx="1975399" cy="621832"/>
          </a:xfrm>
          <a:prstGeom prst="rect">
            <a:avLst/>
          </a:prstGeom>
        </p:spPr>
      </p:pic>
      <p:sp>
        <p:nvSpPr>
          <p:cNvPr id="5" name="textruta 4"/>
          <p:cNvSpPr txBox="1"/>
          <p:nvPr userDrawn="1"/>
        </p:nvSpPr>
        <p:spPr>
          <a:xfrm>
            <a:off x="2984339" y="3670821"/>
            <a:ext cx="4735547" cy="465512"/>
          </a:xfrm>
          <a:prstGeom prst="rect">
            <a:avLst/>
          </a:prstGeom>
          <a:noFill/>
        </p:spPr>
        <p:txBody>
          <a:bodyPr wrap="square" rtlCol="0">
            <a:spAutoFit/>
          </a:bodyPr>
          <a:lstStyle/>
          <a:p>
            <a:pPr algn="ctr"/>
            <a:r>
              <a:rPr lang="sv-SE" sz="2425" b="1" dirty="0">
                <a:solidFill>
                  <a:schemeClr val="bg1"/>
                </a:solidFill>
              </a:rPr>
              <a:t>Region Jönköpings</a:t>
            </a:r>
            <a:r>
              <a:rPr lang="sv-SE" sz="2425" b="1" baseline="0" dirty="0">
                <a:solidFill>
                  <a:schemeClr val="bg1"/>
                </a:solidFill>
              </a:rPr>
              <a:t> län</a:t>
            </a:r>
            <a:endParaRPr lang="sv-SE" sz="2425" b="1" dirty="0">
              <a:solidFill>
                <a:schemeClr val="bg1"/>
              </a:solidFill>
            </a:endParaRPr>
          </a:p>
        </p:txBody>
      </p:sp>
      <p:sp>
        <p:nvSpPr>
          <p:cNvPr id="22" name="textruta 21"/>
          <p:cNvSpPr txBox="1"/>
          <p:nvPr userDrawn="1"/>
        </p:nvSpPr>
        <p:spPr>
          <a:xfrm>
            <a:off x="2986398" y="4113037"/>
            <a:ext cx="4735547" cy="431657"/>
          </a:xfrm>
          <a:prstGeom prst="rect">
            <a:avLst/>
          </a:prstGeom>
          <a:noFill/>
        </p:spPr>
        <p:txBody>
          <a:bodyPr wrap="square" rtlCol="0">
            <a:spAutoFit/>
          </a:bodyPr>
          <a:lstStyle/>
          <a:p>
            <a:pPr algn="ctr"/>
            <a:r>
              <a:rPr lang="sv-SE" sz="2205"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381" y="2222864"/>
            <a:ext cx="3277048" cy="1401063"/>
          </a:xfrm>
          <a:prstGeom prst="rect">
            <a:avLst/>
          </a:prstGeom>
        </p:spPr>
      </p:pic>
    </p:spTree>
    <p:extLst>
      <p:ext uri="{BB962C8B-B14F-4D97-AF65-F5344CB8AC3E}">
        <p14:creationId xmlns:p14="http://schemas.microsoft.com/office/powerpoint/2010/main" val="3132208637"/>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452954" y="2179468"/>
            <a:ext cx="3800571" cy="839463"/>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84"/>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84"/>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84"/>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84"/>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2984339" y="3670821"/>
            <a:ext cx="4735547" cy="465512"/>
          </a:xfrm>
          <a:prstGeom prst="rect">
            <a:avLst/>
          </a:prstGeom>
          <a:noFill/>
        </p:spPr>
        <p:txBody>
          <a:bodyPr wrap="square" rtlCol="0">
            <a:spAutoFit/>
          </a:bodyPr>
          <a:lstStyle/>
          <a:p>
            <a:pPr algn="ctr"/>
            <a:r>
              <a:rPr lang="sv-SE" sz="2425" b="1" dirty="0">
                <a:solidFill>
                  <a:srgbClr val="B1063A"/>
                </a:solidFill>
              </a:rPr>
              <a:t>Region Jönköpings</a:t>
            </a:r>
            <a:r>
              <a:rPr lang="sv-SE" sz="2425" b="1" baseline="0" dirty="0">
                <a:solidFill>
                  <a:srgbClr val="B1063A"/>
                </a:solidFill>
              </a:rPr>
              <a:t> län</a:t>
            </a:r>
            <a:endParaRPr lang="sv-SE" sz="2425" b="1" dirty="0">
              <a:solidFill>
                <a:srgbClr val="B1063A"/>
              </a:solidFill>
            </a:endParaRPr>
          </a:p>
        </p:txBody>
      </p:sp>
      <p:sp>
        <p:nvSpPr>
          <p:cNvPr id="22" name="textruta 21"/>
          <p:cNvSpPr txBox="1"/>
          <p:nvPr userDrawn="1"/>
        </p:nvSpPr>
        <p:spPr>
          <a:xfrm>
            <a:off x="2986398" y="4113037"/>
            <a:ext cx="4735547" cy="431657"/>
          </a:xfrm>
          <a:prstGeom prst="rect">
            <a:avLst/>
          </a:prstGeom>
          <a:noFill/>
        </p:spPr>
        <p:txBody>
          <a:bodyPr wrap="square" rtlCol="0">
            <a:spAutoFit/>
          </a:bodyPr>
          <a:lstStyle/>
          <a:p>
            <a:pPr algn="ctr"/>
            <a:r>
              <a:rPr lang="sv-SE" sz="2205"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95724" y="5876891"/>
            <a:ext cx="1912777" cy="597967"/>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13589" y="2232530"/>
            <a:ext cx="3277048" cy="1401063"/>
          </a:xfrm>
          <a:prstGeom prst="rect">
            <a:avLst/>
          </a:prstGeom>
        </p:spPr>
      </p:pic>
    </p:spTree>
    <p:extLst>
      <p:ext uri="{BB962C8B-B14F-4D97-AF65-F5344CB8AC3E}">
        <p14:creationId xmlns:p14="http://schemas.microsoft.com/office/powerpoint/2010/main" val="3172410743"/>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093316" y="-13090"/>
            <a:ext cx="5598497" cy="7579311"/>
          </a:xfrm>
          <a:prstGeom prst="rect">
            <a:avLst/>
          </a:prstGeom>
          <a:noFill/>
          <a:effectLst/>
        </p:spPr>
      </p:pic>
      <p:sp>
        <p:nvSpPr>
          <p:cNvPr id="2" name="Rubrik 1"/>
          <p:cNvSpPr>
            <a:spLocks noGrp="1"/>
          </p:cNvSpPr>
          <p:nvPr>
            <p:ph type="ctrTitle" hasCustomPrompt="1"/>
          </p:nvPr>
        </p:nvSpPr>
        <p:spPr>
          <a:xfrm>
            <a:off x="1894219" y="1190500"/>
            <a:ext cx="6945469" cy="3571500"/>
          </a:xfrm>
        </p:spPr>
        <p:txBody>
          <a:bodyPr anchor="ctr">
            <a:noAutofit/>
          </a:bodyPr>
          <a:lstStyle>
            <a:lvl1pPr algn="ctr">
              <a:lnSpc>
                <a:spcPct val="100000"/>
              </a:lnSpc>
              <a:defRPr sz="5291"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1894219" y="4762000"/>
            <a:ext cx="6945469" cy="1587333"/>
          </a:xfrm>
          <a:prstGeom prst="rect">
            <a:avLst/>
          </a:prstGeom>
        </p:spPr>
        <p:txBody>
          <a:bodyPr anchor="t">
            <a:noAutofit/>
          </a:bodyPr>
          <a:lstStyle>
            <a:lvl1pPr marL="0" indent="0" algn="ctr">
              <a:lnSpc>
                <a:spcPct val="100000"/>
              </a:lnSpc>
              <a:buNone/>
              <a:defRPr sz="2425" b="1" cap="none" baseline="0">
                <a:solidFill>
                  <a:srgbClr val="B1063A"/>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55391" y="6853788"/>
            <a:ext cx="1207187" cy="380008"/>
          </a:xfrm>
          <a:prstGeom prst="rect">
            <a:avLst/>
          </a:prstGeom>
        </p:spPr>
      </p:pic>
    </p:spTree>
    <p:extLst>
      <p:ext uri="{BB962C8B-B14F-4D97-AF65-F5344CB8AC3E}">
        <p14:creationId xmlns:p14="http://schemas.microsoft.com/office/powerpoint/2010/main" val="3815700743"/>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093316" y="0"/>
            <a:ext cx="5598497" cy="7559675"/>
          </a:xfrm>
          <a:prstGeom prst="rect">
            <a:avLst/>
          </a:prstGeom>
          <a:noFill/>
        </p:spPr>
      </p:pic>
      <p:sp>
        <p:nvSpPr>
          <p:cNvPr id="2" name="Rubrik 1"/>
          <p:cNvSpPr>
            <a:spLocks noGrp="1"/>
          </p:cNvSpPr>
          <p:nvPr>
            <p:ph type="title" hasCustomPrompt="1"/>
          </p:nvPr>
        </p:nvSpPr>
        <p:spPr>
          <a:xfrm>
            <a:off x="1894219" y="575677"/>
            <a:ext cx="6945469" cy="5952500"/>
          </a:xfrm>
        </p:spPr>
        <p:txBody>
          <a:bodyPr anchor="ctr">
            <a:noAutofit/>
          </a:bodyPr>
          <a:lstStyle>
            <a:lvl1pPr algn="ctr">
              <a:lnSpc>
                <a:spcPct val="100000"/>
              </a:lnSpc>
              <a:defRPr sz="4409"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55391" y="6853788"/>
            <a:ext cx="1207187" cy="380008"/>
          </a:xfrm>
          <a:prstGeom prst="rect">
            <a:avLst/>
          </a:prstGeom>
        </p:spPr>
      </p:pic>
      <p:sp>
        <p:nvSpPr>
          <p:cNvPr id="5" name="Platshållare för bild 6"/>
          <p:cNvSpPr>
            <a:spLocks noGrp="1"/>
          </p:cNvSpPr>
          <p:nvPr>
            <p:ph type="pic" sz="quarter" idx="14" hasCustomPrompt="1"/>
          </p:nvPr>
        </p:nvSpPr>
        <p:spPr>
          <a:xfrm>
            <a:off x="9186961" y="317467"/>
            <a:ext cx="1231242" cy="1547650"/>
          </a:xfrm>
        </p:spPr>
        <p:txBody>
          <a:bodyPr/>
          <a:lstStyle>
            <a:lvl1pPr marL="0" indent="0">
              <a:lnSpc>
                <a:spcPct val="100000"/>
              </a:lnSpc>
              <a:buFontTx/>
              <a:buNone/>
              <a:defRPr sz="1323"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hf hdr="0" dt="0"/>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947131" y="992083"/>
            <a:ext cx="8208282" cy="14286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947110" y="6865217"/>
            <a:ext cx="3157031" cy="402483"/>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9155391" y="6865217"/>
            <a:ext cx="1205986" cy="373481"/>
          </a:xfrm>
          <a:prstGeom prst="rect">
            <a:avLst/>
          </a:prstGeom>
        </p:spPr>
      </p:pic>
      <p:sp>
        <p:nvSpPr>
          <p:cNvPr id="5" name="Platshållare för datum 4"/>
          <p:cNvSpPr>
            <a:spLocks noGrp="1"/>
          </p:cNvSpPr>
          <p:nvPr>
            <p:ph type="dt" sz="half" idx="10"/>
          </p:nvPr>
        </p:nvSpPr>
        <p:spPr>
          <a:xfrm>
            <a:off x="4261992" y="6865217"/>
            <a:ext cx="2178352" cy="402483"/>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947011" y="2420683"/>
            <a:ext cx="8208194" cy="4166750"/>
          </a:xfrm>
        </p:spPr>
        <p:txBody>
          <a:bodyPr>
            <a:noAutofit/>
          </a:bodyPr>
          <a:lstStyle>
            <a:lvl1pPr>
              <a:lnSpc>
                <a:spcPts val="3748"/>
              </a:lnSpc>
              <a:defRPr sz="2425"/>
            </a:lvl1pPr>
            <a:lvl2pPr>
              <a:lnSpc>
                <a:spcPct val="100000"/>
              </a:lnSpc>
              <a:spcAft>
                <a:spcPts val="1323"/>
              </a:spcAft>
              <a:buFont typeface="Arial" panose="020B0604020202020204" pitchFamily="34" charset="0"/>
              <a:buChar char="•"/>
              <a:defRPr sz="2425"/>
            </a:lvl2pPr>
            <a:lvl3pPr>
              <a:lnSpc>
                <a:spcPct val="100000"/>
              </a:lnSpc>
              <a:spcAft>
                <a:spcPts val="1323"/>
              </a:spcAft>
              <a:defRPr sz="2425"/>
            </a:lvl3pPr>
            <a:lvl4pPr>
              <a:lnSpc>
                <a:spcPct val="100000"/>
              </a:lnSpc>
              <a:spcAft>
                <a:spcPts val="1323"/>
              </a:spcAft>
              <a:defRPr sz="2425"/>
            </a:lvl4pPr>
            <a:lvl5pPr>
              <a:lnSpc>
                <a:spcPct val="100000"/>
              </a:lnSpc>
              <a:spcAft>
                <a:spcPts val="1323"/>
              </a:spcAft>
              <a:defRPr sz="2425"/>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9186961" y="317467"/>
            <a:ext cx="1231242" cy="1547650"/>
          </a:xfrm>
        </p:spPr>
        <p:txBody>
          <a:bodyPr/>
          <a:lstStyle>
            <a:lvl1pPr marL="0" indent="0">
              <a:lnSpc>
                <a:spcPct val="100000"/>
              </a:lnSpc>
              <a:buFontTx/>
              <a:buNone/>
              <a:defRPr sz="1323"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945399" y="992083"/>
            <a:ext cx="8208282" cy="14286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947110" y="6865217"/>
            <a:ext cx="3157031" cy="402483"/>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9155391" y="6865217"/>
            <a:ext cx="1205986" cy="373481"/>
          </a:xfrm>
          <a:prstGeom prst="rect">
            <a:avLst/>
          </a:prstGeom>
        </p:spPr>
      </p:pic>
      <p:sp>
        <p:nvSpPr>
          <p:cNvPr id="8" name="Platshållare för text 7"/>
          <p:cNvSpPr>
            <a:spLocks noGrp="1"/>
          </p:cNvSpPr>
          <p:nvPr>
            <p:ph type="body" sz="quarter" idx="13"/>
          </p:nvPr>
        </p:nvSpPr>
        <p:spPr>
          <a:xfrm>
            <a:off x="945279" y="2420683"/>
            <a:ext cx="8208194" cy="4166750"/>
          </a:xfrm>
        </p:spPr>
        <p:txBody>
          <a:bodyPr>
            <a:noAutofit/>
          </a:bodyPr>
          <a:lstStyle>
            <a:lvl1pPr marL="0" indent="0">
              <a:lnSpc>
                <a:spcPct val="100000"/>
              </a:lnSpc>
              <a:spcAft>
                <a:spcPts val="1323"/>
              </a:spcAft>
              <a:buFontTx/>
              <a:buNone/>
              <a:defRPr sz="2425"/>
            </a:lvl1pPr>
            <a:lvl2pPr>
              <a:lnSpc>
                <a:spcPct val="100000"/>
              </a:lnSpc>
              <a:spcAft>
                <a:spcPts val="1323"/>
              </a:spcAft>
              <a:defRPr sz="2425"/>
            </a:lvl2pPr>
            <a:lvl3pPr>
              <a:lnSpc>
                <a:spcPct val="100000"/>
              </a:lnSpc>
              <a:spcAft>
                <a:spcPts val="1323"/>
              </a:spcAft>
              <a:defRPr sz="2425"/>
            </a:lvl3pPr>
            <a:lvl4pPr>
              <a:lnSpc>
                <a:spcPct val="100000"/>
              </a:lnSpc>
              <a:spcAft>
                <a:spcPts val="1323"/>
              </a:spcAft>
              <a:defRPr sz="2425"/>
            </a:lvl4pPr>
            <a:lvl5pPr>
              <a:lnSpc>
                <a:spcPct val="100000"/>
              </a:lnSpc>
              <a:spcAft>
                <a:spcPts val="1323"/>
              </a:spcAft>
              <a:defRPr sz="2425"/>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9186961" y="317467"/>
            <a:ext cx="1231242" cy="1547650"/>
          </a:xfrm>
        </p:spPr>
        <p:txBody>
          <a:bodyPr/>
          <a:lstStyle>
            <a:lvl1pPr marL="0" indent="0">
              <a:lnSpc>
                <a:spcPct val="100000"/>
              </a:lnSpc>
              <a:buFontTx/>
              <a:buNone/>
              <a:defRPr sz="1323"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hf hdr="0" dt="0"/>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5364181" y="610308"/>
            <a:ext cx="4546125" cy="19048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947109" y="6865217"/>
            <a:ext cx="2178352" cy="402483"/>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5364180" y="6865217"/>
            <a:ext cx="3472735" cy="402483"/>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4811316" cy="7559675"/>
          </a:xfrm>
        </p:spPr>
        <p:txBody>
          <a:bodyPr/>
          <a:lstStyle>
            <a:lvl1pPr marL="0" indent="0" algn="l" defTabSz="1007943" rtl="0" eaLnBrk="1" latinLnBrk="0" hangingPunct="1">
              <a:lnSpc>
                <a:spcPct val="100000"/>
              </a:lnSpc>
              <a:spcBef>
                <a:spcPts val="0"/>
              </a:spcBef>
              <a:spcAft>
                <a:spcPts val="1984"/>
              </a:spcAft>
              <a:buClr>
                <a:srgbClr val="B1063A"/>
              </a:buClr>
              <a:buFontTx/>
              <a:buNone/>
              <a:defRPr lang="sv-SE" sz="2425"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9155391" y="6865217"/>
            <a:ext cx="1205986" cy="373481"/>
          </a:xfrm>
          <a:prstGeom prst="rect">
            <a:avLst/>
          </a:prstGeom>
        </p:spPr>
      </p:pic>
      <p:sp>
        <p:nvSpPr>
          <p:cNvPr id="4" name="Platshållare för text 3"/>
          <p:cNvSpPr>
            <a:spLocks noGrp="1"/>
          </p:cNvSpPr>
          <p:nvPr>
            <p:ph type="body" sz="quarter" idx="14"/>
          </p:nvPr>
        </p:nvSpPr>
        <p:spPr>
          <a:xfrm>
            <a:off x="5366954" y="2539733"/>
            <a:ext cx="4546805" cy="4285800"/>
          </a:xfrm>
        </p:spPr>
        <p:txBody>
          <a:bodyPr>
            <a:noAutofit/>
          </a:bodyPr>
          <a:lstStyle>
            <a:lvl1pPr marL="0" indent="0">
              <a:lnSpc>
                <a:spcPct val="100000"/>
              </a:lnSpc>
              <a:spcAft>
                <a:spcPts val="1323"/>
              </a:spcAft>
              <a:buFontTx/>
              <a:buNone/>
              <a:defRPr sz="2425"/>
            </a:lvl1pPr>
            <a:lvl2pPr>
              <a:lnSpc>
                <a:spcPct val="100000"/>
              </a:lnSpc>
              <a:spcAft>
                <a:spcPts val="1323"/>
              </a:spcAft>
              <a:defRPr sz="2425"/>
            </a:lvl2pPr>
            <a:lvl3pPr>
              <a:lnSpc>
                <a:spcPct val="100000"/>
              </a:lnSpc>
              <a:spcAft>
                <a:spcPts val="1323"/>
              </a:spcAft>
              <a:defRPr sz="2425"/>
            </a:lvl3pPr>
            <a:lvl4pPr>
              <a:lnSpc>
                <a:spcPct val="100000"/>
              </a:lnSpc>
              <a:spcAft>
                <a:spcPts val="1323"/>
              </a:spcAft>
              <a:defRPr sz="2425"/>
            </a:lvl4pPr>
            <a:lvl5pPr>
              <a:lnSpc>
                <a:spcPct val="100000"/>
              </a:lnSpc>
              <a:spcAft>
                <a:spcPts val="1323"/>
              </a:spcAft>
              <a:defRPr sz="2425"/>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799781" y="610308"/>
            <a:ext cx="4546125" cy="19048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947109" y="6865217"/>
            <a:ext cx="2178352" cy="402483"/>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5364180" y="6865217"/>
            <a:ext cx="3472735" cy="402483"/>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5880497" y="0"/>
            <a:ext cx="4811316" cy="7559675"/>
          </a:xfrm>
        </p:spPr>
        <p:txBody>
          <a:bodyPr/>
          <a:lstStyle>
            <a:lvl1pPr marL="0" indent="0" algn="l" defTabSz="1007943" rtl="0" eaLnBrk="1" latinLnBrk="0" hangingPunct="1">
              <a:lnSpc>
                <a:spcPct val="100000"/>
              </a:lnSpc>
              <a:spcBef>
                <a:spcPts val="0"/>
              </a:spcBef>
              <a:spcAft>
                <a:spcPts val="1984"/>
              </a:spcAft>
              <a:buClr>
                <a:srgbClr val="B1063A"/>
              </a:buClr>
              <a:buFontTx/>
              <a:buNone/>
              <a:defRPr lang="sv-SE" sz="2425"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9155391" y="6865217"/>
            <a:ext cx="1205986" cy="373481"/>
          </a:xfrm>
          <a:prstGeom prst="rect">
            <a:avLst/>
          </a:prstGeom>
        </p:spPr>
      </p:pic>
      <p:sp>
        <p:nvSpPr>
          <p:cNvPr id="4" name="Platshållare för text 3"/>
          <p:cNvSpPr>
            <a:spLocks noGrp="1"/>
          </p:cNvSpPr>
          <p:nvPr>
            <p:ph type="body" sz="quarter" idx="14"/>
          </p:nvPr>
        </p:nvSpPr>
        <p:spPr>
          <a:xfrm>
            <a:off x="799782" y="2539733"/>
            <a:ext cx="4546805" cy="4285800"/>
          </a:xfrm>
        </p:spPr>
        <p:txBody>
          <a:bodyPr>
            <a:noAutofit/>
          </a:bodyPr>
          <a:lstStyle>
            <a:lvl1pPr marL="0" indent="0">
              <a:lnSpc>
                <a:spcPct val="100000"/>
              </a:lnSpc>
              <a:spcAft>
                <a:spcPts val="1323"/>
              </a:spcAft>
              <a:buFontTx/>
              <a:buNone/>
              <a:defRPr sz="2425"/>
            </a:lvl1pPr>
            <a:lvl2pPr>
              <a:lnSpc>
                <a:spcPct val="100000"/>
              </a:lnSpc>
              <a:spcAft>
                <a:spcPts val="1323"/>
              </a:spcAft>
              <a:defRPr sz="2425"/>
            </a:lvl2pPr>
            <a:lvl3pPr>
              <a:lnSpc>
                <a:spcPct val="100000"/>
              </a:lnSpc>
              <a:spcAft>
                <a:spcPts val="1323"/>
              </a:spcAft>
              <a:defRPr sz="2425"/>
            </a:lvl3pPr>
            <a:lvl4pPr>
              <a:lnSpc>
                <a:spcPct val="100000"/>
              </a:lnSpc>
              <a:spcAft>
                <a:spcPts val="1323"/>
              </a:spcAft>
              <a:defRPr sz="2425"/>
            </a:lvl4pPr>
            <a:lvl5pPr>
              <a:lnSpc>
                <a:spcPct val="100000"/>
              </a:lnSpc>
              <a:spcAft>
                <a:spcPts val="1323"/>
              </a:spcAft>
              <a:defRPr sz="2425"/>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0691813" cy="7559675"/>
          </a:xfrm>
        </p:spPr>
        <p:txBody>
          <a:bodyPr/>
          <a:lstStyle>
            <a:lvl1pPr marL="0" indent="0" algn="l" defTabSz="1007943" rtl="0" eaLnBrk="1" latinLnBrk="0" hangingPunct="1">
              <a:lnSpc>
                <a:spcPct val="100000"/>
              </a:lnSpc>
              <a:spcBef>
                <a:spcPts val="0"/>
              </a:spcBef>
              <a:spcAft>
                <a:spcPts val="1984"/>
              </a:spcAft>
              <a:buClr>
                <a:srgbClr val="B1063A"/>
              </a:buClr>
              <a:buFontTx/>
              <a:buNone/>
              <a:defRPr lang="sv-SE" sz="2425" kern="1200" baseline="0" dirty="0">
                <a:solidFill>
                  <a:schemeClr val="tx1"/>
                </a:solidFill>
                <a:latin typeface="+mn-lt"/>
                <a:ea typeface="+mn-ea"/>
                <a:cs typeface="+mn-cs"/>
              </a:defRPr>
            </a:lvl1pPr>
          </a:lstStyle>
          <a:p>
            <a:pPr marL="0" lvl="0" indent="0" algn="l" defTabSz="1007943" rtl="0" eaLnBrk="1" latinLnBrk="0" hangingPunct="1">
              <a:lnSpc>
                <a:spcPct val="100000"/>
              </a:lnSpc>
              <a:spcBef>
                <a:spcPts val="0"/>
              </a:spcBef>
              <a:spcAft>
                <a:spcPts val="1984"/>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9186961" y="317467"/>
            <a:ext cx="1231242" cy="1547650"/>
          </a:xfrm>
        </p:spPr>
        <p:txBody>
          <a:bodyPr/>
          <a:lstStyle>
            <a:lvl1pPr marL="0" indent="0">
              <a:lnSpc>
                <a:spcPct val="100000"/>
              </a:lnSpc>
              <a:buFontTx/>
              <a:buNone/>
              <a:defRPr sz="1323"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262812" y="2420683"/>
            <a:ext cx="8208282" cy="416675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262812" y="992083"/>
            <a:ext cx="8208282" cy="14286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947110" y="6865217"/>
            <a:ext cx="3157031" cy="402483"/>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378844" y="6865217"/>
            <a:ext cx="457770" cy="402483"/>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9155391" y="6865217"/>
            <a:ext cx="1205986" cy="373481"/>
          </a:xfrm>
          <a:prstGeom prst="rect">
            <a:avLst/>
          </a:prstGeom>
        </p:spPr>
      </p:pic>
      <p:sp>
        <p:nvSpPr>
          <p:cNvPr id="8" name="Platshållare för datum 4"/>
          <p:cNvSpPr>
            <a:spLocks noGrp="1"/>
          </p:cNvSpPr>
          <p:nvPr>
            <p:ph type="dt" sz="half" idx="13"/>
          </p:nvPr>
        </p:nvSpPr>
        <p:spPr>
          <a:xfrm>
            <a:off x="4261992" y="6865217"/>
            <a:ext cx="2178352" cy="402483"/>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9186961" y="317467"/>
            <a:ext cx="1231242" cy="1547650"/>
          </a:xfrm>
        </p:spPr>
        <p:txBody>
          <a:bodyPr/>
          <a:lstStyle>
            <a:lvl1pPr marL="0" indent="0">
              <a:lnSpc>
                <a:spcPct val="100000"/>
              </a:lnSpc>
              <a:buFontTx/>
              <a:buNone/>
              <a:defRPr sz="1323"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47109" y="595250"/>
            <a:ext cx="8208282" cy="14286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261992" y="6865217"/>
            <a:ext cx="2178352" cy="402483"/>
          </a:xfrm>
          <a:prstGeom prst="rect">
            <a:avLst/>
          </a:prstGeom>
        </p:spPr>
        <p:txBody>
          <a:bodyPr vert="horz" lIns="91440" tIns="45720" rIns="91440" bIns="45720" rtlCol="0" anchor="ctr"/>
          <a:lstStyle>
            <a:lvl1pPr algn="ctr">
              <a:defRPr sz="1323" spc="11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947110" y="6865217"/>
            <a:ext cx="3157031" cy="402483"/>
          </a:xfrm>
          <a:prstGeom prst="rect">
            <a:avLst/>
          </a:prstGeom>
        </p:spPr>
        <p:txBody>
          <a:bodyPr vert="horz" lIns="91440" tIns="45720" rIns="91440" bIns="45720" rtlCol="0" anchor="ctr"/>
          <a:lstStyle>
            <a:lvl1pPr algn="l">
              <a:defRPr sz="1323" spc="11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378844" y="6865217"/>
            <a:ext cx="457770" cy="402483"/>
          </a:xfrm>
          <a:prstGeom prst="rect">
            <a:avLst/>
          </a:prstGeom>
        </p:spPr>
        <p:txBody>
          <a:bodyPr vert="horz" lIns="91440" tIns="45720" rIns="91440" bIns="45720" rtlCol="0" anchor="ctr"/>
          <a:lstStyle>
            <a:lvl1pPr algn="l">
              <a:defRPr sz="1323">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947109" y="2023850"/>
            <a:ext cx="8208282" cy="456358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sldNum="0" hdr="0" ftr="0" dt="0"/>
  <p:txStyles>
    <p:titleStyle>
      <a:lvl1pPr algn="l" defTabSz="1007943" rtl="0" eaLnBrk="1" latinLnBrk="0" hangingPunct="1">
        <a:lnSpc>
          <a:spcPct val="100000"/>
        </a:lnSpc>
        <a:spcBef>
          <a:spcPct val="0"/>
        </a:spcBef>
        <a:buNone/>
        <a:defRPr sz="3968" b="1" kern="1200" baseline="0">
          <a:solidFill>
            <a:srgbClr val="B1063A"/>
          </a:solidFill>
          <a:latin typeface="+mj-lt"/>
          <a:ea typeface="+mj-ea"/>
          <a:cs typeface="+mj-cs"/>
        </a:defRPr>
      </a:lvl1pPr>
    </p:titleStyle>
    <p:bodyStyle>
      <a:lvl1pPr marL="396828" indent="-396828" algn="l" defTabSz="1007943" rtl="0" eaLnBrk="1" latinLnBrk="0" hangingPunct="1">
        <a:lnSpc>
          <a:spcPct val="100000"/>
        </a:lnSpc>
        <a:spcBef>
          <a:spcPts val="0"/>
        </a:spcBef>
        <a:spcAft>
          <a:spcPts val="1323"/>
        </a:spcAft>
        <a:buClr>
          <a:srgbClr val="B1063A"/>
        </a:buClr>
        <a:buFont typeface="Arial" panose="020B0604020202020204" pitchFamily="34" charset="0"/>
        <a:buChar char="•"/>
        <a:defRPr sz="2425" kern="1200" baseline="0">
          <a:solidFill>
            <a:schemeClr val="tx1"/>
          </a:solidFill>
          <a:latin typeface="+mn-lt"/>
          <a:ea typeface="+mn-ea"/>
          <a:cs typeface="+mn-cs"/>
        </a:defRPr>
      </a:lvl1pPr>
      <a:lvl2pPr marL="396828" indent="-396828" algn="l" defTabSz="1007943" rtl="0" eaLnBrk="1" latinLnBrk="0" hangingPunct="1">
        <a:lnSpc>
          <a:spcPct val="100000"/>
        </a:lnSpc>
        <a:spcBef>
          <a:spcPts val="0"/>
        </a:spcBef>
        <a:spcAft>
          <a:spcPts val="1323"/>
        </a:spcAft>
        <a:buClr>
          <a:srgbClr val="B1063A"/>
        </a:buClr>
        <a:buFont typeface="Arial" panose="020B0604020202020204" pitchFamily="34" charset="0"/>
        <a:buChar char="•"/>
        <a:defRPr sz="2425" kern="1200">
          <a:solidFill>
            <a:schemeClr val="tx1"/>
          </a:solidFill>
          <a:latin typeface="+mn-lt"/>
          <a:ea typeface="+mn-ea"/>
          <a:cs typeface="+mn-cs"/>
        </a:defRPr>
      </a:lvl2pPr>
      <a:lvl3pPr marL="793656" indent="-396828" algn="l" defTabSz="1007943" rtl="0" eaLnBrk="1" latinLnBrk="0" hangingPunct="1">
        <a:lnSpc>
          <a:spcPct val="100000"/>
        </a:lnSpc>
        <a:spcBef>
          <a:spcPts val="0"/>
        </a:spcBef>
        <a:spcAft>
          <a:spcPts val="1323"/>
        </a:spcAft>
        <a:buClr>
          <a:srgbClr val="B1063A"/>
        </a:buClr>
        <a:buFont typeface="Arial" panose="020B0604020202020204" pitchFamily="34" charset="0"/>
        <a:buChar char="•"/>
        <a:defRPr sz="1984" kern="1200" baseline="0">
          <a:solidFill>
            <a:schemeClr val="tx1"/>
          </a:solidFill>
          <a:latin typeface="+mn-lt"/>
          <a:ea typeface="+mn-ea"/>
          <a:cs typeface="+mn-cs"/>
        </a:defRPr>
      </a:lvl3pPr>
      <a:lvl4pPr marL="1190484" indent="-396828" algn="l" defTabSz="1007943" rtl="0" eaLnBrk="1" latinLnBrk="0" hangingPunct="1">
        <a:lnSpc>
          <a:spcPct val="100000"/>
        </a:lnSpc>
        <a:spcBef>
          <a:spcPts val="0"/>
        </a:spcBef>
        <a:spcAft>
          <a:spcPts val="1323"/>
        </a:spcAft>
        <a:buClr>
          <a:srgbClr val="B1063A"/>
        </a:buClr>
        <a:buFont typeface="Arial" panose="020B0604020202020204" pitchFamily="34" charset="0"/>
        <a:buChar char="•"/>
        <a:defRPr sz="1764" kern="1200" baseline="0">
          <a:solidFill>
            <a:schemeClr val="tx1"/>
          </a:solidFill>
          <a:latin typeface="+mn-lt"/>
          <a:ea typeface="+mn-ea"/>
          <a:cs typeface="+mn-cs"/>
        </a:defRPr>
      </a:lvl4pPr>
      <a:lvl5pPr marL="1587312" indent="-396828" algn="l" defTabSz="1007943" rtl="0" eaLnBrk="1" latinLnBrk="0" hangingPunct="1">
        <a:lnSpc>
          <a:spcPct val="100000"/>
        </a:lnSpc>
        <a:spcBef>
          <a:spcPts val="0"/>
        </a:spcBef>
        <a:spcAft>
          <a:spcPts val="1323"/>
        </a:spcAft>
        <a:buClr>
          <a:srgbClr val="B1063A"/>
        </a:buClr>
        <a:buFont typeface="Arial" panose="020B0604020202020204" pitchFamily="34" charset="0"/>
        <a:buChar char="•"/>
        <a:defRPr sz="1543" kern="120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sv-S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5403298" y="920707"/>
            <a:ext cx="4557475" cy="1313821"/>
          </a:xfrm>
          <a:prstGeom prst="rect">
            <a:avLst/>
          </a:prstGeom>
          <a:noFill/>
        </p:spPr>
        <p:txBody>
          <a:bodyPr wrap="square" rtlCol="0">
            <a:spAutoFit/>
          </a:bodyPr>
          <a:lstStyle/>
          <a:p>
            <a:pPr algn="ctr"/>
            <a:r>
              <a:rPr lang="sv-SE" sz="2646" b="1" dirty="0" smtClean="0"/>
              <a:t>Så här gör du för </a:t>
            </a:r>
          </a:p>
          <a:p>
            <a:pPr algn="ctr"/>
            <a:r>
              <a:rPr lang="sv-SE" sz="2646" b="1" dirty="0" smtClean="0"/>
              <a:t>att minska risken </a:t>
            </a:r>
          </a:p>
          <a:p>
            <a:pPr algn="ctr"/>
            <a:r>
              <a:rPr lang="sv-SE" sz="2646" b="1" dirty="0" smtClean="0"/>
              <a:t>för trycksår</a:t>
            </a:r>
            <a:endParaRPr lang="sv-SE" sz="2646" b="1" dirty="0"/>
          </a:p>
        </p:txBody>
      </p:sp>
      <p:sp>
        <p:nvSpPr>
          <p:cNvPr id="8" name="textruta 7"/>
          <p:cNvSpPr txBox="1"/>
          <p:nvPr/>
        </p:nvSpPr>
        <p:spPr>
          <a:xfrm>
            <a:off x="5618273" y="4818509"/>
            <a:ext cx="4342500" cy="1600438"/>
          </a:xfrm>
          <a:prstGeom prst="rect">
            <a:avLst/>
          </a:prstGeom>
          <a:noFill/>
        </p:spPr>
        <p:txBody>
          <a:bodyPr wrap="square" rtlCol="0">
            <a:spAutoFit/>
          </a:bodyPr>
          <a:lstStyle/>
          <a:p>
            <a:r>
              <a:rPr lang="sv-SE" sz="1400" dirty="0" smtClean="0"/>
              <a:t>Goda råd om hur du kan minska risken för trycksår. </a:t>
            </a:r>
            <a:endParaRPr lang="sv-SE" sz="1400" dirty="0"/>
          </a:p>
          <a:p>
            <a:r>
              <a:rPr lang="sv-SE" sz="1400" dirty="0" smtClean="0"/>
              <a:t>Det finns många åtgärder du kan göra på egen hand eller med hjälp av närstående. </a:t>
            </a:r>
            <a:endParaRPr lang="sv-SE" sz="1400" dirty="0"/>
          </a:p>
          <a:p>
            <a:endParaRPr lang="sv-SE" sz="1400" dirty="0" smtClean="0"/>
          </a:p>
          <a:p>
            <a:r>
              <a:rPr lang="sv-SE" sz="1400" dirty="0" smtClean="0"/>
              <a:t>Prata med vård- eller omsorgspersonal när du känner dig osäker. Be </a:t>
            </a:r>
            <a:r>
              <a:rPr lang="sv-SE" sz="1400" dirty="0"/>
              <a:t>dem titta på din hud </a:t>
            </a:r>
            <a:r>
              <a:rPr lang="sv-SE" sz="1400" dirty="0" smtClean="0"/>
              <a:t>och hjälpa dig </a:t>
            </a:r>
            <a:r>
              <a:rPr lang="sv-SE" sz="1400" dirty="0"/>
              <a:t>om du har svårt att ändra ställning, </a:t>
            </a:r>
          </a:p>
        </p:txBody>
      </p:sp>
      <p:pic>
        <p:nvPicPr>
          <p:cNvPr id="9" name="Bildobjekt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81856" y="2395159"/>
            <a:ext cx="2801517" cy="2164484"/>
          </a:xfrm>
          <a:prstGeom prst="rect">
            <a:avLst/>
          </a:prstGeom>
        </p:spPr>
      </p:pic>
      <p:sp>
        <p:nvSpPr>
          <p:cNvPr id="11" name="textruta 10"/>
          <p:cNvSpPr txBox="1"/>
          <p:nvPr/>
        </p:nvSpPr>
        <p:spPr>
          <a:xfrm>
            <a:off x="774487" y="1577617"/>
            <a:ext cx="3661589" cy="1631216"/>
          </a:xfrm>
          <a:prstGeom prst="rect">
            <a:avLst/>
          </a:prstGeom>
          <a:noFill/>
        </p:spPr>
        <p:txBody>
          <a:bodyPr wrap="square" rtlCol="0">
            <a:spAutoFit/>
          </a:bodyPr>
          <a:lstStyle/>
          <a:p>
            <a:pPr algn="ctr"/>
            <a:r>
              <a:rPr lang="sv-SE" sz="1600" b="1" dirty="0" smtClean="0"/>
              <a:t>Läs mer om trycksår på 1177.se</a:t>
            </a:r>
          </a:p>
          <a:p>
            <a:pPr algn="ctr"/>
            <a:endParaRPr lang="sv-SE" sz="1400" dirty="0"/>
          </a:p>
          <a:p>
            <a:pPr algn="ctr"/>
            <a:r>
              <a:rPr lang="sv-SE" sz="1400" dirty="0" smtClean="0"/>
              <a:t>Gå till 1177.se och sök på </a:t>
            </a:r>
            <a:r>
              <a:rPr lang="sv-SE" sz="1400" i="1" dirty="0" smtClean="0"/>
              <a:t>trycksår</a:t>
            </a:r>
            <a:r>
              <a:rPr lang="sv-SE" sz="1400" dirty="0" smtClean="0"/>
              <a:t>, </a:t>
            </a:r>
          </a:p>
          <a:p>
            <a:pPr algn="ctr"/>
            <a:r>
              <a:rPr lang="sv-SE" sz="1400" dirty="0" smtClean="0"/>
              <a:t>eller skanna QR-koden med din mobil </a:t>
            </a:r>
          </a:p>
          <a:p>
            <a:pPr algn="ctr"/>
            <a:r>
              <a:rPr lang="sv-SE" sz="1400" dirty="0" smtClean="0"/>
              <a:t>för att komma direkt till sidan.</a:t>
            </a:r>
          </a:p>
          <a:p>
            <a:endParaRPr lang="sv-SE" sz="1400" dirty="0"/>
          </a:p>
          <a:p>
            <a:endParaRPr lang="sv-SE" sz="1400" dirty="0" smtClean="0"/>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568" y="2918229"/>
            <a:ext cx="1801426" cy="1801426"/>
          </a:xfrm>
          <a:prstGeom prst="rect">
            <a:avLst/>
          </a:prstGeom>
        </p:spPr>
      </p:pic>
    </p:spTree>
    <p:extLst>
      <p:ext uri="{BB962C8B-B14F-4D97-AF65-F5344CB8AC3E}">
        <p14:creationId xmlns:p14="http://schemas.microsoft.com/office/powerpoint/2010/main" val="273649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00860" y="522266"/>
            <a:ext cx="4553054" cy="5878532"/>
          </a:xfrm>
          <a:prstGeom prst="rect">
            <a:avLst/>
          </a:prstGeom>
        </p:spPr>
        <p:txBody>
          <a:bodyPr wrap="square">
            <a:spAutoFit/>
          </a:bodyPr>
          <a:lstStyle/>
          <a:p>
            <a:r>
              <a:rPr lang="sv-SE" sz="2000" b="1" dirty="0">
                <a:latin typeface="+mj-lt"/>
              </a:rPr>
              <a:t>Vad är trycksår?</a:t>
            </a:r>
          </a:p>
          <a:p>
            <a:endParaRPr lang="sv-SE" dirty="0"/>
          </a:p>
          <a:p>
            <a:r>
              <a:rPr lang="sv-SE" sz="1400" dirty="0"/>
              <a:t>Trycksår kan vem som helst få om man sitter eller </a:t>
            </a:r>
            <a:br>
              <a:rPr lang="sv-SE" sz="1400" dirty="0"/>
            </a:br>
            <a:r>
              <a:rPr lang="sv-SE" sz="1400" dirty="0"/>
              <a:t>ligger still för länge. De flesta rör sig naturligt när något känns obekvämt, men för dig som är äldre eller svårt sjuk kan det vara svårare att ändra läge på egen hand.</a:t>
            </a:r>
          </a:p>
          <a:p>
            <a:endParaRPr lang="sv-SE" sz="1400" dirty="0"/>
          </a:p>
          <a:p>
            <a:r>
              <a:rPr lang="sv-SE" sz="1400" dirty="0"/>
              <a:t>När kroppen är i samma position under en längre tid kan trycket på huden leda till att blodcirkulationen blir sämre i huden, vilket kan leda till rodnar och så småningom trycksår. </a:t>
            </a:r>
          </a:p>
          <a:p>
            <a:endParaRPr lang="sv-SE" sz="1400" dirty="0"/>
          </a:p>
          <a:p>
            <a:r>
              <a:rPr lang="sv-SE" sz="1400" dirty="0"/>
              <a:t>Vanliga </a:t>
            </a:r>
            <a:r>
              <a:rPr lang="sv-SE" sz="1400" dirty="0" smtClean="0"/>
              <a:t>områden </a:t>
            </a:r>
            <a:r>
              <a:rPr lang="sv-SE" sz="1400" dirty="0"/>
              <a:t>för trycksår:</a:t>
            </a:r>
          </a:p>
          <a:p>
            <a:pPr marL="171450" indent="-171450">
              <a:buFont typeface="Arial" panose="020B0604020202020204" pitchFamily="34" charset="0"/>
              <a:buChar char="•"/>
            </a:pPr>
            <a:r>
              <a:rPr lang="sv-SE" sz="1400" dirty="0"/>
              <a:t>ryggslutet</a:t>
            </a:r>
          </a:p>
          <a:p>
            <a:pPr marL="171450" indent="-171450">
              <a:buFont typeface="Arial" panose="020B0604020202020204" pitchFamily="34" charset="0"/>
              <a:buChar char="•"/>
            </a:pPr>
            <a:r>
              <a:rPr lang="sv-SE" sz="1400" dirty="0"/>
              <a:t>hälar</a:t>
            </a:r>
          </a:p>
          <a:p>
            <a:pPr marL="171450" indent="-171450">
              <a:buFont typeface="Arial" panose="020B0604020202020204" pitchFamily="34" charset="0"/>
              <a:buChar char="•"/>
            </a:pPr>
            <a:r>
              <a:rPr lang="sv-SE" sz="1400" dirty="0"/>
              <a:t>skulderblad</a:t>
            </a:r>
          </a:p>
          <a:p>
            <a:pPr marL="171450" indent="-171450">
              <a:buFont typeface="Arial" panose="020B0604020202020204" pitchFamily="34" charset="0"/>
              <a:buChar char="•"/>
            </a:pPr>
            <a:r>
              <a:rPr lang="sv-SE" sz="1400" dirty="0"/>
              <a:t>bakhuvud</a:t>
            </a:r>
          </a:p>
          <a:p>
            <a:pPr marL="171450" indent="-171450">
              <a:buFont typeface="Arial" panose="020B0604020202020204" pitchFamily="34" charset="0"/>
              <a:buChar char="•"/>
            </a:pPr>
            <a:r>
              <a:rPr lang="sv-SE" sz="1400" dirty="0"/>
              <a:t>höfter</a:t>
            </a:r>
          </a:p>
          <a:p>
            <a:pPr marL="171450" indent="-171450">
              <a:buFont typeface="Arial" panose="020B0604020202020204" pitchFamily="34" charset="0"/>
              <a:buChar char="•"/>
            </a:pPr>
            <a:r>
              <a:rPr lang="sv-SE" sz="1400" dirty="0"/>
              <a:t>sittbensknölar</a:t>
            </a:r>
          </a:p>
          <a:p>
            <a:endParaRPr lang="sv-SE" sz="1400" dirty="0"/>
          </a:p>
          <a:p>
            <a:r>
              <a:rPr lang="sv-SE" sz="1400" dirty="0"/>
              <a:t>Bilden visar vanliga riskområden för trycksår:</a:t>
            </a:r>
          </a:p>
          <a:p>
            <a:endParaRPr lang="sv-SE" dirty="0"/>
          </a:p>
          <a:p>
            <a:endParaRPr lang="sv-SE" dirty="0"/>
          </a:p>
          <a:p>
            <a:endParaRPr lang="sv-SE" dirty="0"/>
          </a:p>
          <a:p>
            <a:endParaRPr lang="sv-SE" dirty="0"/>
          </a:p>
        </p:txBody>
      </p:sp>
      <p:pic>
        <p:nvPicPr>
          <p:cNvPr id="8" name="Bildobjekt 7" descr="Bild som visar vanliga riskområden för tryckså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0860" y="5282335"/>
            <a:ext cx="4302775" cy="2021483"/>
          </a:xfrm>
          <a:prstGeom prst="rect">
            <a:avLst/>
          </a:prstGeom>
          <a:noFill/>
          <a:ln>
            <a:noFill/>
          </a:ln>
        </p:spPr>
      </p:pic>
      <p:sp>
        <p:nvSpPr>
          <p:cNvPr id="9" name="textruta 8"/>
          <p:cNvSpPr txBox="1"/>
          <p:nvPr/>
        </p:nvSpPr>
        <p:spPr>
          <a:xfrm>
            <a:off x="5560542" y="522266"/>
            <a:ext cx="4690152" cy="5570756"/>
          </a:xfrm>
          <a:prstGeom prst="rect">
            <a:avLst/>
          </a:prstGeom>
          <a:noFill/>
        </p:spPr>
        <p:txBody>
          <a:bodyPr wrap="square" rtlCol="0">
            <a:spAutoFit/>
          </a:bodyPr>
          <a:lstStyle/>
          <a:p>
            <a:r>
              <a:rPr lang="sv-SE" sz="2000" b="1" dirty="0" smtClean="0">
                <a:latin typeface="+mj-lt"/>
              </a:rPr>
              <a:t>Så här kan du minska risken för trycksår</a:t>
            </a:r>
          </a:p>
          <a:p>
            <a:endParaRPr lang="sv-SE" sz="1400" dirty="0"/>
          </a:p>
          <a:p>
            <a:r>
              <a:rPr lang="sv-SE" sz="1400" dirty="0"/>
              <a:t>Om du byter ställning lite då och då och </a:t>
            </a:r>
            <a:r>
              <a:rPr lang="sv-SE" sz="1400" dirty="0" smtClean="0"/>
              <a:t>undviker att ligga </a:t>
            </a:r>
            <a:r>
              <a:rPr lang="sv-SE" sz="1400" dirty="0"/>
              <a:t>eller </a:t>
            </a:r>
            <a:r>
              <a:rPr lang="sv-SE" sz="1400" dirty="0" smtClean="0"/>
              <a:t>sitta </a:t>
            </a:r>
            <a:r>
              <a:rPr lang="sv-SE" sz="1400" dirty="0"/>
              <a:t>på samma </a:t>
            </a:r>
            <a:r>
              <a:rPr lang="sv-SE" sz="1400" dirty="0" smtClean="0"/>
              <a:t>sätt </a:t>
            </a:r>
            <a:r>
              <a:rPr lang="sv-SE" sz="1400" dirty="0"/>
              <a:t>för länge, för att minska trycket på det område som är mest utsatt, kan blodet cirkulera bättre. Det hjälper till att minska </a:t>
            </a:r>
            <a:r>
              <a:rPr lang="sv-SE" sz="1400" dirty="0" smtClean="0"/>
              <a:t>risken att få trycksår</a:t>
            </a:r>
            <a:r>
              <a:rPr lang="sv-SE" sz="1400" dirty="0"/>
              <a:t>.</a:t>
            </a:r>
            <a:endParaRPr lang="sv-SE" sz="1400" dirty="0" smtClean="0"/>
          </a:p>
          <a:p>
            <a:endParaRPr lang="sv-SE" sz="1100" dirty="0"/>
          </a:p>
          <a:p>
            <a:r>
              <a:rPr lang="sv-SE" sz="1600" b="1" dirty="0">
                <a:latin typeface="+mj-lt"/>
              </a:rPr>
              <a:t>Tips och råd för att minska risken </a:t>
            </a:r>
            <a:endParaRPr lang="sv-SE" sz="1600" b="1" dirty="0" smtClean="0">
              <a:latin typeface="+mj-lt"/>
            </a:endParaRPr>
          </a:p>
          <a:p>
            <a:r>
              <a:rPr lang="sv-SE" sz="1600" b="1" dirty="0" smtClean="0">
                <a:latin typeface="+mj-lt"/>
              </a:rPr>
              <a:t>för </a:t>
            </a:r>
            <a:r>
              <a:rPr lang="sv-SE" sz="1600" b="1" dirty="0">
                <a:latin typeface="+mj-lt"/>
              </a:rPr>
              <a:t>trycksår</a:t>
            </a:r>
          </a:p>
          <a:p>
            <a:pPr lvl="0"/>
            <a:endParaRPr lang="sv-SE" sz="1100" dirty="0" smtClean="0"/>
          </a:p>
          <a:p>
            <a:pPr marL="171450" lvl="0" indent="-171450">
              <a:buFont typeface="Arial" panose="020B0604020202020204" pitchFamily="34" charset="0"/>
              <a:buChar char="•"/>
            </a:pPr>
            <a:r>
              <a:rPr lang="sv-SE" sz="1200" dirty="0" smtClean="0"/>
              <a:t>Försök </a:t>
            </a:r>
            <a:r>
              <a:rPr lang="sv-SE" sz="1200" dirty="0"/>
              <a:t>att byta ställning så ofta du kan när du ligger eller sitter. </a:t>
            </a:r>
            <a:r>
              <a:rPr lang="sv-SE" sz="1200" dirty="0" smtClean="0"/>
              <a:t>Kan du inte göra det själv, be vårdpersonalen om hjälp. </a:t>
            </a:r>
          </a:p>
          <a:p>
            <a:pPr marL="171450" lvl="0" indent="-171450">
              <a:buFont typeface="Arial" panose="020B0604020202020204" pitchFamily="34" charset="0"/>
              <a:buChar char="•"/>
            </a:pPr>
            <a:r>
              <a:rPr lang="sv-SE" sz="1200" dirty="0" smtClean="0"/>
              <a:t>Använd en kudde för att </a:t>
            </a:r>
            <a:r>
              <a:rPr lang="sv-SE" sz="1200" dirty="0"/>
              <a:t>a</a:t>
            </a:r>
            <a:r>
              <a:rPr lang="sv-SE" sz="1200" dirty="0" smtClean="0"/>
              <a:t>vlasta </a:t>
            </a:r>
            <a:r>
              <a:rPr lang="sv-SE" sz="1200" dirty="0"/>
              <a:t>rodnade och ömma </a:t>
            </a:r>
            <a:r>
              <a:rPr lang="sv-SE" sz="1200" dirty="0" smtClean="0"/>
              <a:t>områden.</a:t>
            </a:r>
          </a:p>
          <a:p>
            <a:pPr marL="171450" lvl="0" indent="-171450">
              <a:buFont typeface="Arial" panose="020B0604020202020204" pitchFamily="34" charset="0"/>
              <a:buChar char="•"/>
            </a:pPr>
            <a:r>
              <a:rPr lang="sv-SE" sz="1200" dirty="0" smtClean="0"/>
              <a:t>Smörj </a:t>
            </a:r>
            <a:r>
              <a:rPr lang="sv-SE" sz="1200" dirty="0"/>
              <a:t>in torr hud med mjukgörande </a:t>
            </a:r>
            <a:r>
              <a:rPr lang="sv-SE" sz="1200" dirty="0" smtClean="0"/>
              <a:t>kräm.</a:t>
            </a:r>
          </a:p>
          <a:p>
            <a:pPr marL="171450" lvl="0" indent="-171450">
              <a:buFont typeface="Arial" panose="020B0604020202020204" pitchFamily="34" charset="0"/>
              <a:buChar char="•"/>
            </a:pPr>
            <a:r>
              <a:rPr lang="sv-SE" sz="1200" dirty="0" smtClean="0"/>
              <a:t>Undersök dagligen hudområden som utsätts för tryck huden </a:t>
            </a:r>
            <a:r>
              <a:rPr lang="sv-SE" sz="1200" dirty="0"/>
              <a:t>dagligen på de tryckutsatta områdena. </a:t>
            </a:r>
            <a:r>
              <a:rPr lang="sv-SE" sz="1200" dirty="0" smtClean="0"/>
              <a:t>Om du behöver hjälp, </a:t>
            </a:r>
            <a:br>
              <a:rPr lang="sv-SE" sz="1200" dirty="0" smtClean="0"/>
            </a:br>
            <a:r>
              <a:rPr lang="sv-SE" sz="1200" dirty="0" smtClean="0"/>
              <a:t>be dina närstående eller vårdpersonal om hjälp att titta på de områden som blir utsatta för tryck. </a:t>
            </a:r>
            <a:endParaRPr lang="sv-SE" sz="1200" dirty="0" smtClean="0"/>
          </a:p>
          <a:p>
            <a:pPr marL="171450" lvl="0" indent="-171450">
              <a:buFont typeface="Arial" panose="020B0604020202020204" pitchFamily="34" charset="0"/>
              <a:buChar char="•"/>
            </a:pPr>
            <a:r>
              <a:rPr lang="sv-SE" sz="1200" dirty="0" smtClean="0"/>
              <a:t>Använd </a:t>
            </a:r>
            <a:r>
              <a:rPr lang="sv-SE" sz="1200" dirty="0"/>
              <a:t>gärna hjälpmedel, till exempel tryckavlastande madrass och sittdyna för att minska trycket. Prata med sjuksköterska för mer </a:t>
            </a:r>
            <a:r>
              <a:rPr lang="sv-SE" sz="1200" dirty="0" smtClean="0"/>
              <a:t>information.</a:t>
            </a:r>
          </a:p>
          <a:p>
            <a:pPr marL="171450" lvl="0" indent="-171450">
              <a:buFont typeface="Arial" panose="020B0604020202020204" pitchFamily="34" charset="0"/>
              <a:buChar char="•"/>
            </a:pPr>
            <a:r>
              <a:rPr lang="sv-SE" sz="1200" dirty="0" smtClean="0"/>
              <a:t>Försök </a:t>
            </a:r>
            <a:r>
              <a:rPr lang="sv-SE" sz="1200" dirty="0"/>
              <a:t>att hålla dig så rörlig som möjligt, all motion är </a:t>
            </a:r>
            <a:r>
              <a:rPr lang="sv-SE" sz="1200" dirty="0" smtClean="0"/>
              <a:t>bra.</a:t>
            </a:r>
          </a:p>
          <a:p>
            <a:pPr marL="171450" lvl="0" indent="-171450">
              <a:buFont typeface="Arial" panose="020B0604020202020204" pitchFamily="34" charset="0"/>
              <a:buChar char="•"/>
            </a:pPr>
            <a:r>
              <a:rPr lang="sv-SE" sz="1200" dirty="0" smtClean="0"/>
              <a:t>Se </a:t>
            </a:r>
            <a:r>
              <a:rPr lang="sv-SE" sz="1200" dirty="0"/>
              <a:t>till att du får i dig tillräckligt med näring och vätska. </a:t>
            </a:r>
            <a:endParaRPr lang="sv-SE" sz="1200" dirty="0" smtClean="0"/>
          </a:p>
          <a:p>
            <a:pPr marL="171450" lvl="0" indent="-171450">
              <a:buFont typeface="Arial" panose="020B0604020202020204" pitchFamily="34" charset="0"/>
              <a:buChar char="•"/>
            </a:pPr>
            <a:r>
              <a:rPr lang="sv-SE" sz="1200" dirty="0" smtClean="0"/>
              <a:t>Vid användning av inkontinensskydd</a:t>
            </a:r>
            <a:r>
              <a:rPr lang="sv-SE" sz="1200" dirty="0"/>
              <a:t>, </a:t>
            </a:r>
            <a:r>
              <a:rPr lang="sv-SE" sz="1200" dirty="0" smtClean="0"/>
              <a:t>kom ihåg att </a:t>
            </a:r>
            <a:r>
              <a:rPr lang="sv-SE" sz="1200" dirty="0" smtClean="0"/>
              <a:t>byta ofta </a:t>
            </a:r>
            <a:br>
              <a:rPr lang="sv-SE" sz="1200" dirty="0" smtClean="0"/>
            </a:br>
            <a:r>
              <a:rPr lang="sv-SE" sz="1200" dirty="0" smtClean="0"/>
              <a:t>och att hålla huden torr och ren.</a:t>
            </a:r>
          </a:p>
        </p:txBody>
      </p:sp>
    </p:spTree>
    <p:extLst>
      <p:ext uri="{BB962C8B-B14F-4D97-AF65-F5344CB8AC3E}">
        <p14:creationId xmlns:p14="http://schemas.microsoft.com/office/powerpoint/2010/main" val="383135820"/>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63</TotalTime>
  <Words>408</Words>
  <Application>Microsoft Office PowerPoint</Application>
  <PresentationFormat>Anpassad</PresentationFormat>
  <Paragraphs>44</Paragraphs>
  <Slides>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vt:i4>
      </vt:variant>
    </vt:vector>
  </HeadingPairs>
  <TitlesOfParts>
    <vt:vector size="5" baseType="lpstr">
      <vt:lpstr>Arial</vt:lpstr>
      <vt:lpstr>Calibri</vt:lpstr>
      <vt:lpstr>Office-tema</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Zinkell Carolin</dc:creator>
  <cp:lastModifiedBy>Zinkell Carolin</cp:lastModifiedBy>
  <cp:revision>5</cp:revision>
  <dcterms:created xsi:type="dcterms:W3CDTF">2024-03-01T07:43:04Z</dcterms:created>
  <dcterms:modified xsi:type="dcterms:W3CDTF">2024-03-01T08:46:10Z</dcterms:modified>
</cp:coreProperties>
</file>