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07" r:id="rId2"/>
    <p:sldMasterId id="2147483718" r:id="rId3"/>
    <p:sldMasterId id="2147483725" r:id="rId4"/>
    <p:sldMasterId id="2147483732" r:id="rId5"/>
    <p:sldMasterId id="2147483709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9486" autoAdjust="0"/>
  </p:normalViewPr>
  <p:slideViewPr>
    <p:cSldViewPr>
      <p:cViewPr varScale="1">
        <p:scale>
          <a:sx n="103" d="100"/>
          <a:sy n="103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EB01-6E22-4DEB-B841-4D79A5CD98D8}" type="datetimeFigureOut">
              <a:rPr lang="sv-SE" smtClean="0"/>
              <a:t>2022-11-28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62CC-AA2E-48BC-806B-EB3237609B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71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19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4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02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28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109451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4BE3-9586-498C-8714-D58E071F949D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04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57A-1C09-4B7C-A069-633665832259}" type="datetime1">
              <a:rPr lang="sv-SE" smtClean="0"/>
              <a:t>2022-11-28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87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0466-4AA6-4948-BDCF-5E849C9DF5B7}" type="datetime1">
              <a:rPr lang="sv-SE" smtClean="0"/>
              <a:t>2022-11-28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08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7363-2D62-4574-87BC-3940347B9665}" type="datetime1">
              <a:rPr lang="sv-SE" smtClean="0"/>
              <a:t>2022-11-28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10706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270975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EE29-1176-428E-8555-E55D34287668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8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CDAB-6C7A-4450-8C12-DC1E07042397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45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9B36-1D70-4E87-8794-32A07331C8E0}" type="datetime1">
              <a:rPr lang="sv-SE" smtClean="0"/>
              <a:t>2022-11-28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36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6E32-3558-491A-908F-94520433233B}" type="datetime1">
              <a:rPr lang="sv-SE" smtClean="0"/>
              <a:t>2022-11-28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98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99B6-9D1D-4C0E-8E42-E5ADD62FCA11}" type="datetime1">
              <a:rPr lang="sv-SE" smtClean="0"/>
              <a:t>2022-11-28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98030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687-31FB-4FB3-88E9-790C4AC5A03B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87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95465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8031-E8C6-4B65-B8C7-739A4D2E3C76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48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D57-6319-4E7A-9E17-82E003CDEE05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43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93BC-1999-4DDA-AD30-7C18CBE5C86E}" type="datetime1">
              <a:rPr lang="sv-SE" smtClean="0"/>
              <a:t>2022-11-28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2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EF0C-65C5-419C-9B19-487FF8DD118E}" type="datetime1">
              <a:rPr lang="sv-SE" smtClean="0"/>
              <a:t>2022-11-28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4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A93C-EB22-4AC8-8613-C427D119518C}" type="datetime1">
              <a:rPr lang="sv-SE" smtClean="0"/>
              <a:t>2022-11-28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61162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- Grön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56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8D72-FD1C-4F89-84C5-AF37127DD8D3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35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5565-EC7E-43D2-B0B4-9602DAFFFF85}" type="datetime1">
              <a:rPr lang="sv-SE" smtClean="0"/>
              <a:t>2022-11-28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98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A223-7A27-46E9-9883-17F3F2A8A113}" type="datetime1">
              <a:rPr lang="sv-SE" smtClean="0"/>
              <a:t>2022-11-28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2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1946-DFEE-4438-B18D-9DA3171F201F}" type="datetime1">
              <a:rPr lang="sv-SE" smtClean="0"/>
              <a:t>2022-11-28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354026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- Röt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7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38625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795F-F4F9-45E1-930A-56EB670FFC38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8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7C7C038-3049-4D63-B556-173E4EB55100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96484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20" y="0"/>
            <a:ext cx="918216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0" y="6156790"/>
            <a:ext cx="1770892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4" r:id="rId4"/>
    <p:sldLayoutId id="2147483675" r:id="rId5"/>
    <p:sldLayoutId id="2147483676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5588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638800"/>
            <a:ext cx="7272000" cy="28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F8B81F3-6671-47F3-A650-5425658EEA7C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74" y="6156133"/>
            <a:ext cx="2639573" cy="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19" r:id="rId3"/>
    <p:sldLayoutId id="2147483722" r:id="rId4"/>
    <p:sldLayoutId id="2147483723" r:id="rId5"/>
    <p:sldLayoutId id="2147483724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DFB38E1-952B-42AF-B9C0-6E290D0DCD04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5" y="6131341"/>
            <a:ext cx="202525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6" r:id="rId3"/>
    <p:sldLayoutId id="2147483729" r:id="rId4"/>
    <p:sldLayoutId id="2147483730" r:id="rId5"/>
    <p:sldLayoutId id="214748373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1CCA667-C373-4923-BED1-B6B7DB265E83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44" y="6157657"/>
            <a:ext cx="3002286" cy="3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3" r:id="rId3"/>
    <p:sldLayoutId id="2147483736" r:id="rId4"/>
    <p:sldLayoutId id="2147483737" r:id="rId5"/>
    <p:sldLayoutId id="2147483738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5588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638800"/>
            <a:ext cx="7272000" cy="28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65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8" y="2132856"/>
            <a:ext cx="4104000" cy="1310400"/>
          </a:xfrm>
        </p:spPr>
        <p:txBody>
          <a:bodyPr/>
          <a:lstStyle/>
          <a:p>
            <a:r>
              <a:rPr lang="sv-SE" dirty="0" smtClean="0"/>
              <a:t>BOS-</a:t>
            </a:r>
            <a:r>
              <a:rPr lang="sv-SE" dirty="0" err="1" smtClean="0"/>
              <a:t>InterInfo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</a:t>
            </a:r>
            <a:r>
              <a:rPr lang="sv-SE" dirty="0" smtClean="0"/>
              <a:t>lodbeställning och transfusionskontroll </a:t>
            </a:r>
            <a:endParaRPr lang="sv-SE" dirty="0"/>
          </a:p>
        </p:txBody>
      </p:sp>
      <p:pic>
        <p:nvPicPr>
          <p:cNvPr id="5" name="Picture 2" descr="C:\Users\vorma.JKP\AppData\Local\Microsoft\Windows\Temporary Internet Files\Content.IE5\2RJDIZMK\Red_drop.svg[1].pn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" b="2343"/>
          <a:stretch>
            <a:fillRect/>
          </a:stretch>
        </p:blipFill>
        <p:spPr bwMode="auto">
          <a:xfrm>
            <a:off x="1187624" y="1988840"/>
            <a:ext cx="1937377" cy="27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4644008" y="2204864"/>
            <a:ext cx="4104000" cy="1310400"/>
          </a:xfrm>
        </p:spPr>
        <p:txBody>
          <a:bodyPr/>
          <a:lstStyle/>
          <a:p>
            <a:r>
              <a:rPr lang="sv-SE" sz="3200" dirty="0"/>
              <a:t>Transfusionskontroll vs. återrapportering av transfunderade enheter </a:t>
            </a:r>
            <a:r>
              <a:rPr lang="sv-SE" sz="3200" dirty="0" smtClean="0"/>
              <a:t>i </a:t>
            </a:r>
            <a:r>
              <a:rPr lang="sv-SE" sz="3200" dirty="0" err="1" smtClean="0"/>
              <a:t>InterInfo</a:t>
            </a:r>
            <a:endParaRPr lang="sv-SE" sz="32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4294967295"/>
          </p:nvPr>
        </p:nvSpPr>
        <p:spPr>
          <a:xfrm>
            <a:off x="0" y="6480175"/>
            <a:ext cx="717550" cy="215900"/>
          </a:xfrm>
        </p:spPr>
        <p:txBody>
          <a:bodyPr/>
          <a:lstStyle/>
          <a:p>
            <a:fld id="{22CDD704-FBC2-4A43-B90E-172C0C615843}" type="datetime1">
              <a:rPr lang="sv-SE" smtClean="0"/>
              <a:t>2022-11-28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" y="1916832"/>
            <a:ext cx="4115949" cy="30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72000" cy="648000"/>
          </a:xfrm>
        </p:spPr>
        <p:txBody>
          <a:bodyPr/>
          <a:lstStyle/>
          <a:p>
            <a:pPr algn="ctr"/>
            <a:r>
              <a:rPr lang="sv-SE" dirty="0" smtClean="0"/>
              <a:t>Uthopp från BOS till </a:t>
            </a:r>
            <a:r>
              <a:rPr lang="sv-SE" dirty="0" err="1" smtClean="0"/>
              <a:t>InterInfo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8D88-6128-4E5C-A0A7-C288722224BB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35831" y="4221088"/>
            <a:ext cx="7272338" cy="1296144"/>
          </a:xfrm>
        </p:spPr>
        <p:txBody>
          <a:bodyPr/>
          <a:lstStyle/>
          <a:p>
            <a:r>
              <a:rPr lang="sv-SE" sz="1800" dirty="0" smtClean="0"/>
              <a:t>Gå in på ”Beställning av </a:t>
            </a:r>
            <a:r>
              <a:rPr lang="sv-SE" sz="1800" dirty="0" err="1" smtClean="0"/>
              <a:t>provbunden</a:t>
            </a:r>
            <a:r>
              <a:rPr lang="sv-SE" sz="1800" dirty="0" smtClean="0"/>
              <a:t>” och välj fliken Blod/</a:t>
            </a:r>
            <a:r>
              <a:rPr lang="sv-SE" sz="1800" dirty="0" err="1" smtClean="0"/>
              <a:t>Transfusionslab</a:t>
            </a:r>
            <a:r>
              <a:rPr lang="sv-SE" sz="1800" dirty="0" smtClean="0"/>
              <a:t>.</a:t>
            </a:r>
          </a:p>
          <a:p>
            <a:r>
              <a:rPr lang="sv-SE" sz="1800" b="1" dirty="0" smtClean="0"/>
              <a:t>Viktigt! </a:t>
            </a:r>
            <a:r>
              <a:rPr lang="sv-SE" sz="1800" dirty="0" smtClean="0"/>
              <a:t>Under </a:t>
            </a:r>
            <a:r>
              <a:rPr lang="sv-SE" sz="1800" dirty="0" err="1" smtClean="0"/>
              <a:t>Labenhet-välj</a:t>
            </a:r>
            <a:r>
              <a:rPr lang="sv-SE" sz="1800" dirty="0" smtClean="0"/>
              <a:t> Blodcentral och klicka på ”Sök – blodgruppering och </a:t>
            </a:r>
            <a:r>
              <a:rPr lang="sv-SE" sz="1800" dirty="0" err="1" smtClean="0"/>
              <a:t>bastest</a:t>
            </a:r>
            <a:r>
              <a:rPr lang="sv-SE" sz="1800" dirty="0" smtClean="0"/>
              <a:t>”.</a:t>
            </a:r>
          </a:p>
          <a:p>
            <a:r>
              <a:rPr lang="sv-SE" sz="1800" dirty="0" smtClean="0"/>
              <a:t>Man skickas då ut på externweb.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62008"/>
            <a:ext cx="6355859" cy="22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BDF7-0F4D-4D0F-A6B2-506512F4EAF6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62865" y="4797152"/>
            <a:ext cx="7272338" cy="541387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Aktiv transfusionskontroll med automatisk återrapportering</a:t>
            </a:r>
            <a:b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Transfusionskontroll innebär att en kontroll görs mot blodcentralens datasystem. Samtidigt blir enheten återrapporterad och transfusionsdokumentet behöver inte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sparas.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47" y="1268761"/>
            <a:ext cx="5466386" cy="34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35F7-B9A4-4606-A01B-BFA787DB9919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899592" y="4077072"/>
            <a:ext cx="7272338" cy="936104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Man måste ha tillgång till en dator </a:t>
            </a:r>
            <a:r>
              <a:rPr lang="sv-SE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sv-SE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bedside</a:t>
            </a:r>
            <a:r>
              <a:rPr lang="sv-SE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med skanner för att kunna göra kontrollen i direkt anslutning till transfusionen. Inloggad personal ansvarar för kontrollen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Välj fliken ”Transfusionskontroll”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Skanna patientens ID-armband</a:t>
            </a: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Skanna del 1 och del 2 från enheten</a:t>
            </a: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Tryck på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”Utför transfusionskontroll”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24744"/>
            <a:ext cx="3706937" cy="268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C3E9-7114-47F3-97B1-A4D9C2DC9B8D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00" y="5013176"/>
            <a:ext cx="7272338" cy="864096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När du trycker på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”Utför transfusionskontroll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” visas det en grön bock om enheten är reserverad till rätt patient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15776"/>
            <a:ext cx="4758482" cy="40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EB79-E69F-488A-B656-ABB2427D57FE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16367" y="5301208"/>
            <a:ext cx="7272338" cy="36004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Är det något som inte stämmer så visas istället en röd stop-skylt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Kontakta omedelbart blodcentralen</a:t>
            </a:r>
            <a:endParaRPr lang="sv-SE" b="1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80309"/>
            <a:ext cx="4672186" cy="40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6395-904F-4285-B02D-613363A64B32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00" y="4869160"/>
            <a:ext cx="7272338" cy="1152128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Har du </a:t>
            </a:r>
            <a:r>
              <a:rPr lang="sv-SE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 tillgång till ”</a:t>
            </a:r>
            <a:r>
              <a:rPr lang="sv-S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bedside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-dator” ska enheten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återrapporteras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i nära anslutning till transfusionen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Välj fliken ”Rapportera”</a:t>
            </a: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Signerat transfusionsdokument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sparas.</a:t>
            </a:r>
          </a:p>
          <a:p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Blodcentralen kommer att skicka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påminnelser på de enheter som ej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återrapporterats</a:t>
            </a:r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922917"/>
            <a:ext cx="4236636" cy="38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04D-D903-4EAF-A77F-C4787E85BD89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010777" y="4797152"/>
            <a:ext cx="7272338" cy="1080120"/>
          </a:xfrm>
        </p:spPr>
        <p:txBody>
          <a:bodyPr/>
          <a:lstStyle/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Skanna del 1 och del 2 från 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blodenheten</a:t>
            </a:r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Tryck på ”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Registrera”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efter 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varje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 skannad enhet</a:t>
            </a: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Återrapporterar man inte samma dag ska man ändra datum för transfusion i 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datumfältet</a:t>
            </a:r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51867"/>
            <a:ext cx="4097307" cy="36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A41-E8C8-4C22-84B5-E5F1DDA71C5C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00" y="5085184"/>
            <a:ext cx="7272338" cy="79208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smtClean="0"/>
              <a:t>När man tryckt på ”Registrera” så ser man att enheten är rapporterad och att inga fler komponenter är reserverade till patienten</a:t>
            </a:r>
            <a:endParaRPr lang="sv-SE" sz="18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908720"/>
            <a:ext cx="4608512" cy="40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086E-3695-4475-AE6B-9D48F2B0F9A0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043608" y="4992979"/>
            <a:ext cx="7272338" cy="864096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smtClean="0"/>
              <a:t>Om en komponent inte är reserverad till patienten ses den röda texten ”Komponenten är inte reserverad till patienten”. </a:t>
            </a:r>
            <a:r>
              <a:rPr lang="sv-SE" sz="1800" b="1" dirty="0" smtClean="0"/>
              <a:t>Kontakta omedelbart blodcentralen</a:t>
            </a:r>
            <a:endParaRPr lang="sv-SE" sz="1800" b="1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54558"/>
            <a:ext cx="4614466" cy="41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4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72000" cy="648000"/>
          </a:xfrm>
        </p:spPr>
        <p:txBody>
          <a:bodyPr/>
          <a:lstStyle/>
          <a:p>
            <a:pPr algn="ctr"/>
            <a:r>
              <a:rPr lang="sv-SE" dirty="0" smtClean="0"/>
              <a:t>Uthopp från BOS till </a:t>
            </a:r>
            <a:r>
              <a:rPr lang="sv-SE" dirty="0" err="1" smtClean="0"/>
              <a:t>InterInfo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8D88-6128-4E5C-A0A7-C288722224BB}" type="datetime1">
              <a:rPr lang="sv-SE" smtClean="0"/>
              <a:t>2022-11-28</a:t>
            </a:fld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35831" y="4221088"/>
            <a:ext cx="7272338" cy="1296144"/>
          </a:xfrm>
        </p:spPr>
        <p:txBody>
          <a:bodyPr/>
          <a:lstStyle/>
          <a:p>
            <a:r>
              <a:rPr lang="sv-SE" sz="1800" dirty="0" smtClean="0"/>
              <a:t>Gå in på ”Beställning av </a:t>
            </a:r>
            <a:r>
              <a:rPr lang="sv-SE" sz="1800" dirty="0" err="1" smtClean="0"/>
              <a:t>provbunden</a:t>
            </a:r>
            <a:r>
              <a:rPr lang="sv-SE" sz="1800" dirty="0" smtClean="0"/>
              <a:t>” och välj fliken Blod/</a:t>
            </a:r>
            <a:r>
              <a:rPr lang="sv-SE" sz="1800" dirty="0" err="1" smtClean="0"/>
              <a:t>Transfusionslab</a:t>
            </a:r>
            <a:r>
              <a:rPr lang="sv-SE" sz="1800" dirty="0" smtClean="0"/>
              <a:t>.</a:t>
            </a:r>
          </a:p>
          <a:p>
            <a:r>
              <a:rPr lang="sv-SE" sz="1800" b="1" dirty="0" smtClean="0"/>
              <a:t>Viktigt! </a:t>
            </a:r>
            <a:r>
              <a:rPr lang="sv-SE" sz="1800" dirty="0" smtClean="0"/>
              <a:t>Under </a:t>
            </a:r>
            <a:r>
              <a:rPr lang="sv-SE" sz="1800" dirty="0" err="1" smtClean="0"/>
              <a:t>Labenhet-välj</a:t>
            </a:r>
            <a:r>
              <a:rPr lang="sv-SE" sz="1800" dirty="0" smtClean="0"/>
              <a:t> Blodcentral och klicka på ”Sök – blodgruppering och </a:t>
            </a:r>
            <a:r>
              <a:rPr lang="sv-SE" sz="1800" dirty="0" err="1" smtClean="0"/>
              <a:t>bastest</a:t>
            </a:r>
            <a:r>
              <a:rPr lang="sv-SE" sz="1800" dirty="0" smtClean="0"/>
              <a:t>”.</a:t>
            </a:r>
          </a:p>
          <a:p>
            <a:r>
              <a:rPr lang="sv-SE" sz="1800" dirty="0" smtClean="0"/>
              <a:t>Man skickas då ut på externweb.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62008"/>
            <a:ext cx="6355859" cy="22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415-9427-49DC-A649-2B4200722D6F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00" y="1700808"/>
            <a:ext cx="7272338" cy="2662424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Fördelar med aktiv transfusionskontroll med  automatisk återrapportering</a:t>
            </a:r>
          </a:p>
          <a:p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Större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säkerhet vid transfusion då en kontroll av både patient och enhet görs i samband med transfusionen.</a:t>
            </a: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Det blir även en full spårbarhet med ditt HSA-id på transfunderad enhet.</a:t>
            </a: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Dessutom behöver man inte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spara transfusionsdokumentet.</a:t>
            </a:r>
          </a:p>
          <a:p>
            <a:pPr marL="0" indent="0">
              <a:buNone/>
            </a:pPr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Enligt SOSFS 2006:18 ska blodenheternas slutliga användning rapporteras till den blodcentral som lämnat ut dem.</a:t>
            </a: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159520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D5CA-8868-4274-A56A-DAFAD0A5ADCC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00" y="2204864"/>
            <a:ext cx="7272338" cy="2662424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>
                <a:latin typeface="Calibri" panose="020F0502020204030204" pitchFamily="34" charset="0"/>
                <a:cs typeface="Calibri" panose="020F0502020204030204" pitchFamily="34" charset="0"/>
              </a:rPr>
              <a:t>Aktiv transfusionskontroll </a:t>
            </a:r>
            <a:r>
              <a:rPr lang="sv-SE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kan </a:t>
            </a:r>
            <a:r>
              <a:rPr lang="sv-SE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inte </a:t>
            </a:r>
            <a:r>
              <a:rPr lang="sv-SE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användas </a:t>
            </a:r>
          </a:p>
          <a:p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vid akuta situationer då blodet inte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hinner reserveras till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patient.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Tranfusionsdokumentet måste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istället lämnas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till blodcentralen med patientens namn och personnummer ifyllt för att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blodcentralen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ska kunna återrapportera åt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avdelningen.</a:t>
            </a:r>
          </a:p>
          <a:p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vid datastopp eller då dator inte finns att tillgå ”</a:t>
            </a:r>
            <a:r>
              <a:rPr lang="sv-S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bedside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4016242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Användning av fliken rapportering</a:t>
            </a:r>
            <a:endParaRPr lang="sv-SE" sz="28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687-31FB-4FB3-88E9-790C4AC5A03B}" type="datetime1">
              <a:rPr lang="sv-SE" smtClean="0"/>
              <a:t>2022-11-28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Transfusionsdokumentet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måste signeras av den som satt enheten.</a:t>
            </a:r>
          </a:p>
          <a:p>
            <a:pPr lvl="1"/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Återrapporteringen görs i anslutning eller i efterhand i </a:t>
            </a:r>
            <a:r>
              <a:rPr lang="sv-S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InterInfo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Transfusionsdokumentet måste skannas in i patientens journal.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71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Kalibreringsprotokoll till skanner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F2D1-6460-4ED3-AB4B-95CC0116880B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827584" y="2276872"/>
            <a:ext cx="7272338" cy="2662424"/>
          </a:xfrm>
        </p:spPr>
        <p:txBody>
          <a:bodyPr/>
          <a:lstStyle/>
          <a:p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 finns 3 olika skannrar.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har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olika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protokoll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beroende på vilken 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skanner det är, 1000, 1000A och </a:t>
            </a:r>
            <a:r>
              <a:rPr lang="sv-S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Datalogic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2D skanner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Se skillnaden mellan de olika scannrarna och dess protokoll på intranätet</a:t>
            </a:r>
          </a:p>
          <a:p>
            <a:pPr lvl="1"/>
            <a:r>
              <a:rPr lang="sv-SE" sz="1800" dirty="0" smtClean="0"/>
              <a:t>Folkhälsa sjukvård/ Administration/ Cosmic/ Cosmics delar/ BOS-Beställning och svar/ Transfusionsmedicin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2287447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333F-4050-42E8-A139-E520EE3BE14D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899592" y="1988840"/>
            <a:ext cx="7272338" cy="2662424"/>
          </a:xfrm>
        </p:spPr>
        <p:txBody>
          <a:bodyPr/>
          <a:lstStyle/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Områdeschef transfusionsmedicin</a:t>
            </a:r>
          </a:p>
          <a:p>
            <a:pPr lvl="1"/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Madelaine Andersson</a:t>
            </a:r>
            <a:b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010-242 23 75</a:t>
            </a: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Systemadministratörer </a:t>
            </a:r>
            <a:r>
              <a:rPr lang="sv-S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ProSang</a:t>
            </a:r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Jönköping och Eksjö: 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Marlene Homelius &amp; Linnea Bergemalm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223 37 &amp; 223 86</a:t>
            </a:r>
          </a:p>
          <a:p>
            <a:pPr lvl="1"/>
            <a:r>
              <a:rPr lang="sv-S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Värnamo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Annie Ekstrand</a:t>
            </a:r>
            <a:b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476 56</a:t>
            </a:r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315459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D2E9-1245-4E88-8383-554BD18FAC36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020583" y="4581128"/>
            <a:ext cx="7272338" cy="1012264"/>
          </a:xfrm>
        </p:spPr>
        <p:txBody>
          <a:bodyPr/>
          <a:lstStyle/>
          <a:p>
            <a:r>
              <a:rPr lang="sv-SE" sz="1600" dirty="0" smtClean="0"/>
              <a:t>Uthoppet till externweb leder till denna sida, </a:t>
            </a:r>
            <a:r>
              <a:rPr lang="sv-SE" sz="1600" dirty="0" err="1" smtClean="0"/>
              <a:t>InterInfo</a:t>
            </a:r>
            <a:r>
              <a:rPr lang="sv-SE" sz="1600" dirty="0" smtClean="0"/>
              <a:t>.</a:t>
            </a:r>
          </a:p>
          <a:p>
            <a:r>
              <a:rPr lang="sv-SE" sz="1600" dirty="0" smtClean="0"/>
              <a:t>Här står patientens namn, blodgrupp, reservationer och information om BAS-test/MG-test</a:t>
            </a:r>
            <a:r>
              <a:rPr lang="sv-SE" sz="1600" dirty="0"/>
              <a:t> </a:t>
            </a:r>
            <a:r>
              <a:rPr lang="sv-SE" sz="1600" dirty="0" smtClean="0"/>
              <a:t>och eventuellt utlåtande.</a:t>
            </a:r>
          </a:p>
          <a:p>
            <a:r>
              <a:rPr lang="sv-SE" sz="1600" dirty="0" smtClean="0"/>
              <a:t>Det går även att beställa blod.</a:t>
            </a:r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17484"/>
            <a:ext cx="4938366" cy="34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72000" cy="648000"/>
          </a:xfrm>
        </p:spPr>
        <p:txBody>
          <a:bodyPr/>
          <a:lstStyle/>
          <a:p>
            <a:pPr algn="ctr"/>
            <a:r>
              <a:rPr lang="sv-SE" dirty="0" smtClean="0"/>
              <a:t>Blodbeställning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D1A8-2AD3-4DAE-8B44-33B3CF7740E9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00" y="5209624"/>
            <a:ext cx="7272338" cy="66764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smtClean="0"/>
              <a:t>För att beställa blod, klicka på fliken </a:t>
            </a:r>
            <a:r>
              <a:rPr lang="sv-SE" sz="1800" b="1" dirty="0" smtClean="0"/>
              <a:t>Blodbeställning</a:t>
            </a:r>
            <a:r>
              <a:rPr lang="sv-SE" sz="1800" dirty="0" smtClean="0"/>
              <a:t>.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17" y="1567876"/>
            <a:ext cx="4938366" cy="34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Klicka på ny beställning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687-31FB-4FB3-88E9-790C4AC5A03B}" type="datetime1">
              <a:rPr lang="sv-SE" smtClean="0"/>
              <a:t>2022-11-28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600"/>
              <a:t>Transfusionsmedicin</a:t>
            </a:r>
            <a:endParaRPr lang="sv-SE" sz="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276872"/>
            <a:ext cx="4345680" cy="29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7CAA-973E-4023-9F83-7AE8252B574F}" type="datetime1">
              <a:rPr lang="sv-SE" smtClean="0"/>
              <a:t>2022-11-28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5004048" y="980728"/>
            <a:ext cx="3816350" cy="2664470"/>
          </a:xfrm>
        </p:spPr>
        <p:txBody>
          <a:bodyPr/>
          <a:lstStyle/>
          <a:p>
            <a:r>
              <a:rPr lang="sv-SE" sz="1750" dirty="0" smtClean="0"/>
              <a:t>Fyll i datum </a:t>
            </a:r>
            <a:r>
              <a:rPr lang="sv-SE" sz="1750" dirty="0"/>
              <a:t>och tid för </a:t>
            </a:r>
            <a:r>
              <a:rPr lang="sv-SE" sz="1750" dirty="0" smtClean="0"/>
              <a:t>transfusion.</a:t>
            </a:r>
          </a:p>
          <a:p>
            <a:r>
              <a:rPr lang="sv-SE" sz="1750" dirty="0" smtClean="0"/>
              <a:t>Fyll ev. i Indikation för transfusion.</a:t>
            </a:r>
          </a:p>
          <a:p>
            <a:r>
              <a:rPr lang="sv-SE" sz="1750" dirty="0" smtClean="0"/>
              <a:t>Fyll i beställande avdelning, betalande avdelning och mottagande avdelning.</a:t>
            </a:r>
            <a:endParaRPr lang="sv-SE" sz="1750" dirty="0"/>
          </a:p>
          <a:p>
            <a:r>
              <a:rPr lang="sv-SE" sz="1750" dirty="0"/>
              <a:t>Bocka i ”Bestrålat” om patienten ska ha bestrålade komponenter</a:t>
            </a:r>
          </a:p>
          <a:p>
            <a:r>
              <a:rPr lang="sv-SE" sz="1750" dirty="0"/>
              <a:t>Bocka i ”Prov för BAS-test/MG-test på väg” om patienten saknar giltig BAS-/MG-test. Provet tas </a:t>
            </a:r>
            <a:r>
              <a:rPr lang="sv-SE" sz="1750" b="1" dirty="0"/>
              <a:t>före</a:t>
            </a:r>
            <a:r>
              <a:rPr lang="sv-SE" sz="1750" dirty="0"/>
              <a:t> transfusion påbörjas</a:t>
            </a:r>
            <a:r>
              <a:rPr lang="sv-SE" sz="1750" dirty="0" smtClean="0"/>
              <a:t>.</a:t>
            </a:r>
          </a:p>
          <a:p>
            <a:r>
              <a:rPr lang="sv-SE" sz="1750" dirty="0" smtClean="0"/>
              <a:t>Välj antalet enheter</a:t>
            </a:r>
          </a:p>
          <a:p>
            <a:r>
              <a:rPr lang="sv-SE" sz="1750" dirty="0" smtClean="0"/>
              <a:t>Tryck sedan på skicka beställning.</a:t>
            </a:r>
            <a:endParaRPr lang="sv-SE" sz="1750" dirty="0"/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8" y="940809"/>
            <a:ext cx="3537198" cy="45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9BD-F69A-422B-B4FF-E00B82AB096A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041599" y="1347223"/>
            <a:ext cx="7272338" cy="753336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smtClean="0"/>
              <a:t>När beställningen har skickats ser det ut på följande sätt</a:t>
            </a:r>
            <a:endParaRPr lang="sv-SE" sz="18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27329"/>
            <a:ext cx="5020791" cy="34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85E1-B432-4B11-8157-B8123BC84DF8}" type="datetime1">
              <a:rPr lang="sv-SE" smtClean="0"/>
              <a:t>2022-11-28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539552" y="1124100"/>
            <a:ext cx="7272338" cy="504056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smtClean="0"/>
              <a:t>Under fliken patientinformation syns det om blodenheter har lämnats ut.</a:t>
            </a:r>
            <a:endParaRPr lang="sv-SE" sz="18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38" y="1484784"/>
            <a:ext cx="5141565" cy="39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VIKTIGT!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746-9818-435C-A60A-D48142F5645F}" type="datetime1">
              <a:rPr lang="sv-SE" smtClean="0"/>
              <a:t>2022-11-28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Reservera endast blodkomponenter i de fall ni vet att patienten ska transfunderas.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Picture 3" descr="C:\Users\vorma.JKP\AppData\Local\Microsoft\Windows\Temporary Internet Files\Content.IE5\2RJDIZMK\stick_figure_standing_on_exclamation_point_500_clr_670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1144122" cy="29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20302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t Bakgrund - Rött Tema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årdcentralerna Bra Liv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lktandvården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dontologiska Institutionen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it Bakgrund - Grönt Tema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751</Words>
  <Application>Microsoft Office PowerPoint</Application>
  <PresentationFormat>Bildspel på skärmen (4:3)</PresentationFormat>
  <Paragraphs>118</Paragraphs>
  <Slides>24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24</vt:i4>
      </vt:variant>
    </vt:vector>
  </HeadingPairs>
  <TitlesOfParts>
    <vt:vector size="34" baseType="lpstr">
      <vt:lpstr>Arial</vt:lpstr>
      <vt:lpstr>Bryant Light</vt:lpstr>
      <vt:lpstr>Bryant Regular</vt:lpstr>
      <vt:lpstr>Calibri</vt:lpstr>
      <vt:lpstr>Region Jönköpings län</vt:lpstr>
      <vt:lpstr>Vit Bakgrund - Rött Tema</vt:lpstr>
      <vt:lpstr>Vårdcentralerna Bra Liv</vt:lpstr>
      <vt:lpstr>Folktandvården</vt:lpstr>
      <vt:lpstr>Odontologiska Institutionen</vt:lpstr>
      <vt:lpstr>Vit Bakgrund - Grönt Tema</vt:lpstr>
      <vt:lpstr>BOS-InterInfo</vt:lpstr>
      <vt:lpstr>Uthopp från BOS till InterInfo</vt:lpstr>
      <vt:lpstr>PowerPoint-presentation</vt:lpstr>
      <vt:lpstr>Blodbeställning</vt:lpstr>
      <vt:lpstr>Klicka på ny beställning</vt:lpstr>
      <vt:lpstr>PowerPoint-presentation</vt:lpstr>
      <vt:lpstr>PowerPoint-presentation</vt:lpstr>
      <vt:lpstr>PowerPoint-presentation</vt:lpstr>
      <vt:lpstr>VIKTIGT!</vt:lpstr>
      <vt:lpstr>Transfusionskontroll vs. återrapportering av transfunderade enheter i InterInfo</vt:lpstr>
      <vt:lpstr>Uthopp från BOS till InterInfo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Användning av fliken rapportering</vt:lpstr>
      <vt:lpstr>Kalibreringsprotokoll till skanner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christian</dc:creator>
  <cp:lastModifiedBy>Vahlund Rose-Marie</cp:lastModifiedBy>
  <cp:revision>116</cp:revision>
  <dcterms:created xsi:type="dcterms:W3CDTF">2012-02-21T09:53:48Z</dcterms:created>
  <dcterms:modified xsi:type="dcterms:W3CDTF">2022-11-28T11:48:19Z</dcterms:modified>
</cp:coreProperties>
</file>