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8" d="100"/>
          <a:sy n="178" d="100"/>
        </p:scale>
        <p:origin x="26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26D24-717F-4065-ACB8-B5D754055815}" type="datetimeFigureOut">
              <a:rPr lang="sv-SE" smtClean="0"/>
              <a:t>2016-04-22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EA77F-6755-4E3E-BCD1-8185162B83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401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839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39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9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9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9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1949FF-34BF-4D03-8587-0A278928CB43}" type="slidenum">
              <a:rPr lang="sv-SE" smtClean="0"/>
              <a:pPr eaLnBrk="1" hangingPunct="1"/>
              <a:t>3</a:t>
            </a:fld>
            <a:endParaRPr lang="sv-SE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v-SE" smtClean="0"/>
              <a:t>Vad måste vi ha koll på för att det ska fungera på ett bra sätt?</a:t>
            </a:r>
          </a:p>
        </p:txBody>
      </p:sp>
      <p:sp>
        <p:nvSpPr>
          <p:cNvPr id="1946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91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68FC56-02A7-4DB2-9219-60AAD558022D}" type="slidenum">
              <a:rPr lang="sv-SE" smtClean="0">
                <a:solidFill>
                  <a:srgbClr val="000000"/>
                </a:solidFill>
              </a:rPr>
              <a:pPr eaLnBrk="1" hangingPunct="1"/>
              <a:t>6</a:t>
            </a:fld>
            <a:endParaRPr lang="sv-SE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97"/>
          <p:cNvSpPr>
            <a:spLocks noGrp="1"/>
          </p:cNvSpPr>
          <p:nvPr>
            <p:ph type="body" idx="1"/>
          </p:nvPr>
        </p:nvSpPr>
        <p:spPr bwMode="auto">
          <a:xfrm>
            <a:off x="685800" y="6242050"/>
            <a:ext cx="5486400" cy="317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355" tIns="65355" rIns="65355" bIns="65355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sv-SE" dirty="0" smtClean="0"/>
          </a:p>
        </p:txBody>
      </p:sp>
      <p:sp>
        <p:nvSpPr>
          <p:cNvPr id="20483" name="Shape 98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4213"/>
            <a:ext cx="4575175" cy="3430587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43ED-E01E-401E-90C8-71BD0267BE1D}" type="datetimeFigureOut">
              <a:rPr lang="sv-SE" smtClean="0"/>
              <a:t>2016-04-22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1A26-2E7F-4051-8DC4-D6F93F660AEF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extruta 6"/>
          <p:cNvSpPr txBox="1"/>
          <p:nvPr userDrawn="1"/>
        </p:nvSpPr>
        <p:spPr>
          <a:xfrm>
            <a:off x="3131840" y="6493297"/>
            <a:ext cx="31683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700" dirty="0" smtClean="0">
                <a:solidFill>
                  <a:schemeClr val="bg1">
                    <a:lumMod val="65000"/>
                  </a:schemeClr>
                </a:solidFill>
              </a:rPr>
              <a:t>Bearbetning</a:t>
            </a:r>
            <a:r>
              <a:rPr lang="sv-SE" sz="700" dirty="0">
                <a:solidFill>
                  <a:schemeClr val="bg1">
                    <a:lumMod val="65000"/>
                  </a:schemeClr>
                </a:solidFill>
              </a:rPr>
              <a:t>, text och layout - Qulturum, Region Jönköpings </a:t>
            </a:r>
            <a:r>
              <a:rPr lang="sv-SE" sz="700" dirty="0" smtClean="0">
                <a:solidFill>
                  <a:schemeClr val="bg1">
                    <a:lumMod val="65000"/>
                  </a:schemeClr>
                </a:solidFill>
              </a:rPr>
              <a:t>län</a:t>
            </a:r>
            <a:endParaRPr lang="sv-SE" sz="900" dirty="0"/>
          </a:p>
        </p:txBody>
      </p:sp>
    </p:spTree>
    <p:extLst>
      <p:ext uri="{BB962C8B-B14F-4D97-AF65-F5344CB8AC3E}">
        <p14:creationId xmlns:p14="http://schemas.microsoft.com/office/powerpoint/2010/main" val="382953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43ED-E01E-401E-90C8-71BD0267BE1D}" type="datetimeFigureOut">
              <a:rPr lang="sv-SE" smtClean="0"/>
              <a:t>2016-04-22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1A26-2E7F-4051-8DC4-D6F93F660A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229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43ED-E01E-401E-90C8-71BD0267BE1D}" type="datetimeFigureOut">
              <a:rPr lang="sv-SE" smtClean="0"/>
              <a:t>2016-04-22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1A26-2E7F-4051-8DC4-D6F93F660A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346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43ED-E01E-401E-90C8-71BD0267BE1D}" type="datetimeFigureOut">
              <a:rPr lang="sv-SE" smtClean="0"/>
              <a:t>2016-04-22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1A26-2E7F-4051-8DC4-D6F93F660A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840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43ED-E01E-401E-90C8-71BD0267BE1D}" type="datetimeFigureOut">
              <a:rPr lang="sv-SE" smtClean="0"/>
              <a:t>2016-04-22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1A26-2E7F-4051-8DC4-D6F93F660A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047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43ED-E01E-401E-90C8-71BD0267BE1D}" type="datetimeFigureOut">
              <a:rPr lang="sv-SE" smtClean="0"/>
              <a:t>2016-04-22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1A26-2E7F-4051-8DC4-D6F93F660A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56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43ED-E01E-401E-90C8-71BD0267BE1D}" type="datetimeFigureOut">
              <a:rPr lang="sv-SE" smtClean="0"/>
              <a:t>2016-04-22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1A26-2E7F-4051-8DC4-D6F93F660A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53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43ED-E01E-401E-90C8-71BD0267BE1D}" type="datetimeFigureOut">
              <a:rPr lang="sv-SE" smtClean="0"/>
              <a:t>2016-04-22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1A26-2E7F-4051-8DC4-D6F93F660A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960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43ED-E01E-401E-90C8-71BD0267BE1D}" type="datetimeFigureOut">
              <a:rPr lang="sv-SE" smtClean="0"/>
              <a:t>2016-04-22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1A26-2E7F-4051-8DC4-D6F93F660A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07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43ED-E01E-401E-90C8-71BD0267BE1D}" type="datetimeFigureOut">
              <a:rPr lang="sv-SE" smtClean="0"/>
              <a:t>2016-04-22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1A26-2E7F-4051-8DC4-D6F93F660A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044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43ED-E01E-401E-90C8-71BD0267BE1D}" type="datetimeFigureOut">
              <a:rPr lang="sv-SE" smtClean="0"/>
              <a:t>2016-04-22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1A26-2E7F-4051-8DC4-D6F93F660A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446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143ED-E01E-401E-90C8-71BD0267BE1D}" type="datetimeFigureOut">
              <a:rPr lang="sv-SE" smtClean="0"/>
              <a:t>2016-04-22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41A26-2E7F-4051-8DC4-D6F93F660AEF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1512793" cy="4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49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ubrik 1"/>
          <p:cNvSpPr>
            <a:spLocks noGrp="1"/>
          </p:cNvSpPr>
          <p:nvPr>
            <p:ph type="ctrTitle"/>
          </p:nvPr>
        </p:nvSpPr>
        <p:spPr>
          <a:xfrm>
            <a:off x="755650" y="2492375"/>
            <a:ext cx="7772400" cy="1470025"/>
          </a:xfrm>
        </p:spPr>
        <p:txBody>
          <a:bodyPr/>
          <a:lstStyle/>
          <a:p>
            <a:r>
              <a:rPr lang="sv-SE" sz="3600" b="1" dirty="0" smtClean="0"/>
              <a:t>Värdekompassen</a:t>
            </a:r>
            <a:br>
              <a:rPr lang="sv-SE" sz="3600" b="1" dirty="0" smtClean="0"/>
            </a:br>
            <a:r>
              <a:rPr lang="sv-SE" sz="3600" b="1" dirty="0" smtClean="0"/>
              <a:t>Exempelsamling </a:t>
            </a:r>
          </a:p>
        </p:txBody>
      </p:sp>
    </p:spTree>
    <p:extLst>
      <p:ext uri="{BB962C8B-B14F-4D97-AF65-F5344CB8AC3E}">
        <p14:creationId xmlns:p14="http://schemas.microsoft.com/office/powerpoint/2010/main" val="62893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79500"/>
            <a:ext cx="5456238" cy="533400"/>
          </a:xfrm>
        </p:spPr>
        <p:txBody>
          <a:bodyPr/>
          <a:lstStyle/>
          <a:p>
            <a:pPr algn="l" eaLnBrk="1" hangingPunct="1"/>
            <a:r>
              <a:rPr lang="sv-SE" sz="1800" b="1" dirty="0" smtClean="0">
                <a:solidFill>
                  <a:schemeClr val="tx1"/>
                </a:solidFill>
              </a:rPr>
              <a:t>Värdekompass prostatacancerprocessen</a:t>
            </a:r>
            <a:endParaRPr lang="sv-SE" sz="1800" b="1" i="1" dirty="0" smtClean="0">
              <a:solidFill>
                <a:schemeClr val="tx1"/>
              </a:solidFill>
            </a:endParaRPr>
          </a:p>
        </p:txBody>
      </p:sp>
      <p:sp>
        <p:nvSpPr>
          <p:cNvPr id="11267" name="Rectangle 12"/>
          <p:cNvSpPr>
            <a:spLocks noChangeArrowheads="1"/>
          </p:cNvSpPr>
          <p:nvPr/>
        </p:nvSpPr>
        <p:spPr bwMode="auto">
          <a:xfrm>
            <a:off x="1525588" y="3173413"/>
            <a:ext cx="1924050" cy="170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sz="1600"/>
          </a:p>
        </p:txBody>
      </p:sp>
      <p:sp>
        <p:nvSpPr>
          <p:cNvPr id="11268" name="Rectangle 15"/>
          <p:cNvSpPr>
            <a:spLocks noChangeArrowheads="1"/>
          </p:cNvSpPr>
          <p:nvPr/>
        </p:nvSpPr>
        <p:spPr bwMode="auto">
          <a:xfrm>
            <a:off x="3748088" y="1484313"/>
            <a:ext cx="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endParaRPr lang="sv-SE" sz="1200">
              <a:cs typeface="Arial" charset="0"/>
            </a:endParaRPr>
          </a:p>
        </p:txBody>
      </p:sp>
      <p:sp>
        <p:nvSpPr>
          <p:cNvPr id="11269" name="Rectangle 16"/>
          <p:cNvSpPr>
            <a:spLocks noChangeArrowheads="1"/>
          </p:cNvSpPr>
          <p:nvPr/>
        </p:nvSpPr>
        <p:spPr bwMode="auto">
          <a:xfrm>
            <a:off x="3748088" y="1776413"/>
            <a:ext cx="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endParaRPr lang="sv-SE" sz="1200">
              <a:cs typeface="Arial" charset="0"/>
            </a:endParaRPr>
          </a:p>
        </p:txBody>
      </p:sp>
      <p:grpSp>
        <p:nvGrpSpPr>
          <p:cNvPr id="11270" name="Group 22"/>
          <p:cNvGrpSpPr>
            <a:grpSpLocks/>
          </p:cNvGrpSpPr>
          <p:nvPr/>
        </p:nvGrpSpPr>
        <p:grpSpPr bwMode="auto">
          <a:xfrm>
            <a:off x="3617913" y="2743200"/>
            <a:ext cx="1368425" cy="1295400"/>
            <a:chOff x="2154" y="1434"/>
            <a:chExt cx="1389" cy="1335"/>
          </a:xfrm>
        </p:grpSpPr>
        <p:sp>
          <p:nvSpPr>
            <p:cNvPr id="11278" name="Oval 3"/>
            <p:cNvSpPr>
              <a:spLocks noChangeArrowheads="1"/>
            </p:cNvSpPr>
            <p:nvPr/>
          </p:nvSpPr>
          <p:spPr bwMode="auto">
            <a:xfrm>
              <a:off x="2154" y="1434"/>
              <a:ext cx="1389" cy="133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 sz="1600" b="1"/>
            </a:p>
          </p:txBody>
        </p:sp>
        <p:grpSp>
          <p:nvGrpSpPr>
            <p:cNvPr id="11279" name="Group 4"/>
            <p:cNvGrpSpPr>
              <a:grpSpLocks/>
            </p:cNvGrpSpPr>
            <p:nvPr/>
          </p:nvGrpSpPr>
          <p:grpSpPr bwMode="auto">
            <a:xfrm>
              <a:off x="2789" y="1434"/>
              <a:ext cx="119" cy="1334"/>
              <a:chOff x="2643" y="2066"/>
              <a:chExt cx="94" cy="1056"/>
            </a:xfrm>
          </p:grpSpPr>
          <p:sp>
            <p:nvSpPr>
              <p:cNvPr id="11285" name="Rectangle 5"/>
              <p:cNvSpPr>
                <a:spLocks noChangeArrowheads="1"/>
              </p:cNvSpPr>
              <p:nvPr/>
            </p:nvSpPr>
            <p:spPr bwMode="auto">
              <a:xfrm>
                <a:off x="2681" y="2156"/>
                <a:ext cx="18" cy="8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 sz="1600" b="1"/>
              </a:p>
            </p:txBody>
          </p:sp>
          <p:sp>
            <p:nvSpPr>
              <p:cNvPr id="11286" name="Freeform 6"/>
              <p:cNvSpPr>
                <a:spLocks/>
              </p:cNvSpPr>
              <p:nvPr/>
            </p:nvSpPr>
            <p:spPr bwMode="auto">
              <a:xfrm>
                <a:off x="2644" y="2066"/>
                <a:ext cx="93" cy="92"/>
              </a:xfrm>
              <a:custGeom>
                <a:avLst/>
                <a:gdLst>
                  <a:gd name="T0" fmla="*/ 93 w 93"/>
                  <a:gd name="T1" fmla="*/ 92 h 92"/>
                  <a:gd name="T2" fmla="*/ 46 w 93"/>
                  <a:gd name="T3" fmla="*/ 0 h 92"/>
                  <a:gd name="T4" fmla="*/ 0 w 93"/>
                  <a:gd name="T5" fmla="*/ 92 h 92"/>
                  <a:gd name="T6" fmla="*/ 93 w 93"/>
                  <a:gd name="T7" fmla="*/ 92 h 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92"/>
                  <a:gd name="T14" fmla="*/ 93 w 93"/>
                  <a:gd name="T15" fmla="*/ 92 h 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92">
                    <a:moveTo>
                      <a:pt x="93" y="92"/>
                    </a:moveTo>
                    <a:lnTo>
                      <a:pt x="46" y="0"/>
                    </a:lnTo>
                    <a:lnTo>
                      <a:pt x="0" y="92"/>
                    </a:lnTo>
                    <a:lnTo>
                      <a:pt x="93" y="92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287" name="Freeform 7"/>
              <p:cNvSpPr>
                <a:spLocks/>
              </p:cNvSpPr>
              <p:nvPr/>
            </p:nvSpPr>
            <p:spPr bwMode="auto">
              <a:xfrm>
                <a:off x="2643" y="3030"/>
                <a:ext cx="93" cy="92"/>
              </a:xfrm>
              <a:custGeom>
                <a:avLst/>
                <a:gdLst>
                  <a:gd name="T0" fmla="*/ 0 w 93"/>
                  <a:gd name="T1" fmla="*/ 0 h 92"/>
                  <a:gd name="T2" fmla="*/ 47 w 93"/>
                  <a:gd name="T3" fmla="*/ 92 h 92"/>
                  <a:gd name="T4" fmla="*/ 93 w 93"/>
                  <a:gd name="T5" fmla="*/ 0 h 92"/>
                  <a:gd name="T6" fmla="*/ 0 w 93"/>
                  <a:gd name="T7" fmla="*/ 0 h 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92"/>
                  <a:gd name="T14" fmla="*/ 93 w 93"/>
                  <a:gd name="T15" fmla="*/ 92 h 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92">
                    <a:moveTo>
                      <a:pt x="0" y="0"/>
                    </a:moveTo>
                    <a:lnTo>
                      <a:pt x="47" y="92"/>
                    </a:lnTo>
                    <a:lnTo>
                      <a:pt x="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11280" name="Group 8"/>
            <p:cNvGrpSpPr>
              <a:grpSpLocks/>
            </p:cNvGrpSpPr>
            <p:nvPr/>
          </p:nvGrpSpPr>
          <p:grpSpPr bwMode="auto">
            <a:xfrm>
              <a:off x="2154" y="2024"/>
              <a:ext cx="1388" cy="111"/>
              <a:chOff x="2114" y="2547"/>
              <a:chExt cx="1152" cy="94"/>
            </a:xfrm>
          </p:grpSpPr>
          <p:sp>
            <p:nvSpPr>
              <p:cNvPr id="11282" name="Rectangle 9"/>
              <p:cNvSpPr>
                <a:spLocks noChangeArrowheads="1"/>
              </p:cNvSpPr>
              <p:nvPr/>
            </p:nvSpPr>
            <p:spPr bwMode="auto">
              <a:xfrm>
                <a:off x="2204" y="2585"/>
                <a:ext cx="972" cy="18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v-SE" sz="1600" b="1"/>
              </a:p>
            </p:txBody>
          </p:sp>
          <p:sp>
            <p:nvSpPr>
              <p:cNvPr id="11283" name="Freeform 10"/>
              <p:cNvSpPr>
                <a:spLocks/>
              </p:cNvSpPr>
              <p:nvPr/>
            </p:nvSpPr>
            <p:spPr bwMode="auto">
              <a:xfrm>
                <a:off x="2114" y="2547"/>
                <a:ext cx="92" cy="93"/>
              </a:xfrm>
              <a:custGeom>
                <a:avLst/>
                <a:gdLst>
                  <a:gd name="T0" fmla="*/ 92 w 92"/>
                  <a:gd name="T1" fmla="*/ 0 h 93"/>
                  <a:gd name="T2" fmla="*/ 0 w 92"/>
                  <a:gd name="T3" fmla="*/ 47 h 93"/>
                  <a:gd name="T4" fmla="*/ 92 w 92"/>
                  <a:gd name="T5" fmla="*/ 93 h 93"/>
                  <a:gd name="T6" fmla="*/ 92 w 92"/>
                  <a:gd name="T7" fmla="*/ 0 h 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"/>
                  <a:gd name="T13" fmla="*/ 0 h 93"/>
                  <a:gd name="T14" fmla="*/ 92 w 92"/>
                  <a:gd name="T15" fmla="*/ 93 h 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" h="93">
                    <a:moveTo>
                      <a:pt x="92" y="0"/>
                    </a:moveTo>
                    <a:lnTo>
                      <a:pt x="0" y="47"/>
                    </a:lnTo>
                    <a:lnTo>
                      <a:pt x="92" y="93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284" name="Freeform 11"/>
              <p:cNvSpPr>
                <a:spLocks/>
              </p:cNvSpPr>
              <p:nvPr/>
            </p:nvSpPr>
            <p:spPr bwMode="auto">
              <a:xfrm>
                <a:off x="3174" y="2548"/>
                <a:ext cx="92" cy="93"/>
              </a:xfrm>
              <a:custGeom>
                <a:avLst/>
                <a:gdLst>
                  <a:gd name="T0" fmla="*/ 0 w 92"/>
                  <a:gd name="T1" fmla="*/ 93 h 93"/>
                  <a:gd name="T2" fmla="*/ 92 w 92"/>
                  <a:gd name="T3" fmla="*/ 46 h 93"/>
                  <a:gd name="T4" fmla="*/ 0 w 92"/>
                  <a:gd name="T5" fmla="*/ 0 h 93"/>
                  <a:gd name="T6" fmla="*/ 0 w 92"/>
                  <a:gd name="T7" fmla="*/ 93 h 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"/>
                  <a:gd name="T13" fmla="*/ 0 h 93"/>
                  <a:gd name="T14" fmla="*/ 92 w 92"/>
                  <a:gd name="T15" fmla="*/ 93 h 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" h="93">
                    <a:moveTo>
                      <a:pt x="0" y="93"/>
                    </a:moveTo>
                    <a:lnTo>
                      <a:pt x="92" y="46"/>
                    </a:lnTo>
                    <a:lnTo>
                      <a:pt x="0" y="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11281" name="Oval 20"/>
            <p:cNvSpPr>
              <a:spLocks noChangeArrowheads="1"/>
            </p:cNvSpPr>
            <p:nvPr/>
          </p:nvSpPr>
          <p:spPr bwMode="auto">
            <a:xfrm>
              <a:off x="2517" y="1842"/>
              <a:ext cx="681" cy="590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sv-SE" sz="600" b="1">
                  <a:cs typeface="Arial" charset="0"/>
                </a:rPr>
                <a:t>God vård till </a:t>
              </a:r>
            </a:p>
            <a:p>
              <a:pPr algn="ctr"/>
              <a:r>
                <a:rPr lang="sv-SE" sz="600" b="1">
                  <a:cs typeface="Arial" charset="0"/>
                </a:rPr>
                <a:t>patient med </a:t>
              </a:r>
            </a:p>
            <a:p>
              <a:pPr algn="ctr"/>
              <a:r>
                <a:rPr lang="sv-SE" sz="600" b="1">
                  <a:cs typeface="Arial" charset="0"/>
                </a:rPr>
                <a:t>prostatacancer</a:t>
              </a:r>
            </a:p>
          </p:txBody>
        </p:sp>
      </p:grpSp>
      <p:sp>
        <p:nvSpPr>
          <p:cNvPr id="11271" name="Rectangle 17"/>
          <p:cNvSpPr>
            <a:spLocks noChangeArrowheads="1"/>
          </p:cNvSpPr>
          <p:nvPr/>
        </p:nvSpPr>
        <p:spPr bwMode="auto">
          <a:xfrm>
            <a:off x="3275013" y="1528763"/>
            <a:ext cx="26574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sv-SE" sz="1400" b="1">
                <a:cs typeface="Arial" charset="0"/>
              </a:rPr>
              <a:t>Funktionellt status/hälsostatus</a:t>
            </a:r>
            <a:endParaRPr lang="sv-SE" sz="1000" b="1">
              <a:cs typeface="Arial" charset="0"/>
            </a:endParaRPr>
          </a:p>
        </p:txBody>
      </p:sp>
      <p:sp>
        <p:nvSpPr>
          <p:cNvPr id="3080" name="Rectangle 18"/>
          <p:cNvSpPr>
            <a:spLocks noChangeArrowheads="1"/>
          </p:cNvSpPr>
          <p:nvPr/>
        </p:nvSpPr>
        <p:spPr bwMode="auto">
          <a:xfrm>
            <a:off x="6473825" y="2743200"/>
            <a:ext cx="2232025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sv-SE" sz="1400" b="1" dirty="0">
                <a:latin typeface="Arial" pitchFamily="34" charset="0"/>
                <a:cs typeface="Arial" pitchFamily="34" charset="0"/>
              </a:rPr>
              <a:t>Patienterfarenheter</a:t>
            </a:r>
          </a:p>
          <a:p>
            <a:pPr eaLnBrk="0" hangingPunct="0">
              <a:defRPr/>
            </a:pPr>
            <a:endParaRPr lang="sv-SE" sz="800" b="1" dirty="0">
              <a:latin typeface="Arial" pitchFamily="34" charset="0"/>
              <a:cs typeface="Arial" pitchFamily="34" charset="0"/>
            </a:endParaRPr>
          </a:p>
          <a:p>
            <a:pPr marL="171450" indent="-17145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sz="900" b="1" dirty="0">
                <a:latin typeface="Arial" pitchFamily="34" charset="0"/>
                <a:cs typeface="Arial" pitchFamily="34" charset="0"/>
              </a:rPr>
              <a:t>Involvering</a:t>
            </a:r>
          </a:p>
          <a:p>
            <a:pPr marL="171450" indent="-17145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sz="900" b="1" dirty="0">
                <a:latin typeface="Arial" pitchFamily="34" charset="0"/>
                <a:cs typeface="Arial" pitchFamily="34" charset="0"/>
              </a:rPr>
              <a:t>Bemötande/förtroende</a:t>
            </a:r>
          </a:p>
          <a:p>
            <a:pPr marL="171450" indent="-17145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sz="900" b="1" dirty="0">
                <a:latin typeface="Arial" pitchFamily="34" charset="0"/>
                <a:cs typeface="Arial" pitchFamily="34" charset="0"/>
              </a:rPr>
              <a:t>Information</a:t>
            </a:r>
          </a:p>
          <a:p>
            <a:pPr marL="171450" indent="-17145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sz="900" b="1" dirty="0">
                <a:latin typeface="Arial" pitchFamily="34" charset="0"/>
                <a:cs typeface="Arial" pitchFamily="34" charset="0"/>
              </a:rPr>
              <a:t>Tillgänglighet/ÅB</a:t>
            </a:r>
          </a:p>
          <a:p>
            <a:pPr marL="171450" indent="-17145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sz="900" b="1" dirty="0">
                <a:latin typeface="Arial" pitchFamily="34" charset="0"/>
                <a:cs typeface="Arial" pitchFamily="34" charset="0"/>
              </a:rPr>
              <a:t>Väntetider</a:t>
            </a:r>
          </a:p>
        </p:txBody>
      </p:sp>
      <p:sp>
        <p:nvSpPr>
          <p:cNvPr id="11273" name="Rectangle 19"/>
          <p:cNvSpPr>
            <a:spLocks noChangeArrowheads="1"/>
          </p:cNvSpPr>
          <p:nvPr/>
        </p:nvSpPr>
        <p:spPr bwMode="auto">
          <a:xfrm>
            <a:off x="3328988" y="4568825"/>
            <a:ext cx="2232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sv-SE" sz="1400" b="1">
                <a:cs typeface="Arial" charset="0"/>
              </a:rPr>
              <a:t>Resurser/Kostnader</a:t>
            </a:r>
            <a:endParaRPr lang="sv-SE" sz="1000" b="1">
              <a:cs typeface="Arial" charset="0"/>
            </a:endParaRPr>
          </a:p>
        </p:txBody>
      </p:sp>
      <p:sp>
        <p:nvSpPr>
          <p:cNvPr id="11274" name="Rectangle 13"/>
          <p:cNvSpPr>
            <a:spLocks noChangeArrowheads="1"/>
          </p:cNvSpPr>
          <p:nvPr/>
        </p:nvSpPr>
        <p:spPr bwMode="auto">
          <a:xfrm>
            <a:off x="684213" y="2587625"/>
            <a:ext cx="259238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sv-SE" sz="1400" b="1">
                <a:cs typeface="Arial" charset="0"/>
              </a:rPr>
              <a:t>Kliniskt status</a:t>
            </a:r>
          </a:p>
          <a:p>
            <a:pPr eaLnBrk="0" hangingPunct="0"/>
            <a:endParaRPr lang="sv-SE" sz="1200" b="1">
              <a:cs typeface="Arial" charset="0"/>
            </a:endParaRPr>
          </a:p>
          <a:p>
            <a:pPr eaLnBrk="0" hangingPunct="0"/>
            <a:r>
              <a:rPr lang="sv-SE" sz="900" b="1">
                <a:cs typeface="Arial" charset="0"/>
              </a:rPr>
              <a:t>	</a:t>
            </a:r>
          </a:p>
        </p:txBody>
      </p:sp>
      <p:sp>
        <p:nvSpPr>
          <p:cNvPr id="11275" name="Rectangle 47"/>
          <p:cNvSpPr>
            <a:spLocks noChangeArrowheads="1"/>
          </p:cNvSpPr>
          <p:nvPr/>
        </p:nvSpPr>
        <p:spPr bwMode="auto">
          <a:xfrm>
            <a:off x="3275013" y="1776413"/>
            <a:ext cx="3198812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171450" indent="-171450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sv-SE" sz="900" b="1"/>
              <a:t>Oro/ångest</a:t>
            </a:r>
          </a:p>
          <a:p>
            <a:pPr marL="171450" indent="-171450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sv-SE" sz="900" b="1"/>
              <a:t>Livskvalitet</a:t>
            </a:r>
          </a:p>
          <a:p>
            <a:pPr marL="171450" indent="-171450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sv-SE" sz="900" b="1"/>
              <a:t>Sexualitet - annan funktionsförmåga viktig att följa?</a:t>
            </a:r>
          </a:p>
        </p:txBody>
      </p:sp>
      <p:sp>
        <p:nvSpPr>
          <p:cNvPr id="3084" name="Rectangle 51"/>
          <p:cNvSpPr>
            <a:spLocks noChangeArrowheads="1"/>
          </p:cNvSpPr>
          <p:nvPr/>
        </p:nvSpPr>
        <p:spPr bwMode="auto">
          <a:xfrm>
            <a:off x="3275013" y="4879975"/>
            <a:ext cx="2409825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171450" indent="-17145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sz="900" b="1" dirty="0">
                <a:latin typeface="Arial" pitchFamily="34" charset="0"/>
              </a:rPr>
              <a:t>Vårdtider</a:t>
            </a:r>
          </a:p>
          <a:p>
            <a:pPr marL="171450" indent="-17145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sz="900" b="1" dirty="0">
                <a:latin typeface="Arial" pitchFamily="34" charset="0"/>
              </a:rPr>
              <a:t>Läkemedel</a:t>
            </a:r>
          </a:p>
          <a:p>
            <a:pPr marL="171450" indent="-17145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sz="900" b="1" dirty="0">
                <a:latin typeface="Arial" pitchFamily="34" charset="0"/>
              </a:rPr>
              <a:t>Utredningskostnader</a:t>
            </a:r>
          </a:p>
          <a:p>
            <a:pPr marL="171450" indent="-17145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sz="900" b="1" dirty="0">
                <a:latin typeface="Arial" pitchFamily="34" charset="0"/>
              </a:rPr>
              <a:t>Besök/patient</a:t>
            </a:r>
          </a:p>
          <a:p>
            <a:pPr marL="171450" indent="-17145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sz="1000" b="1" dirty="0">
                <a:latin typeface="Arial" pitchFamily="34" charset="0"/>
              </a:rPr>
              <a:t>Kompetenser</a:t>
            </a:r>
          </a:p>
          <a:p>
            <a:pPr eaLnBrk="0" hangingPunct="0">
              <a:defRPr/>
            </a:pPr>
            <a:r>
              <a:rPr lang="sv-SE" sz="900" dirty="0">
                <a:latin typeface="Arial" pitchFamily="34" charset="0"/>
              </a:rPr>
              <a:t>      Specialistläkare, sjuksköterska, sexolog</a:t>
            </a:r>
          </a:p>
          <a:p>
            <a:pPr marL="171450" indent="-17145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sv-SE" sz="900" b="1" dirty="0">
              <a:latin typeface="Arial" pitchFamily="34" charset="0"/>
            </a:endParaRPr>
          </a:p>
        </p:txBody>
      </p:sp>
      <p:sp>
        <p:nvSpPr>
          <p:cNvPr id="11277" name="Rectangle 56"/>
          <p:cNvSpPr>
            <a:spLocks noChangeArrowheads="1"/>
          </p:cNvSpPr>
          <p:nvPr/>
        </p:nvSpPr>
        <p:spPr bwMode="auto">
          <a:xfrm>
            <a:off x="684213" y="2855913"/>
            <a:ext cx="2808287" cy="193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sv-SE" sz="900" b="1"/>
              <a:t>Ledtider</a:t>
            </a: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sv-SE" sz="900" b="1"/>
              <a:t>Väntande</a:t>
            </a: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sv-SE" sz="900" b="1"/>
              <a:t>Följsamhet riktlinjer/Fakta/regionalt vårdprogram</a:t>
            </a: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sv-SE" sz="900" b="1"/>
              <a:t>Överlevnad</a:t>
            </a: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sv-SE" sz="900" b="1"/>
              <a:t>Komplikationer</a:t>
            </a: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sv-SE" sz="900" b="1"/>
              <a:t>ÅB i rätt tid</a:t>
            </a: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sv-SE" sz="900" b="1"/>
              <a:t>Täckningsgrad</a:t>
            </a: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endParaRPr lang="sv-SE" sz="900" b="1"/>
          </a:p>
        </p:txBody>
      </p:sp>
    </p:spTree>
    <p:extLst>
      <p:ext uri="{BB962C8B-B14F-4D97-AF65-F5344CB8AC3E}">
        <p14:creationId xmlns:p14="http://schemas.microsoft.com/office/powerpoint/2010/main" val="3224703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613" y="4779218"/>
            <a:ext cx="1598612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1" name="Text Box 77"/>
          <p:cNvSpPr txBox="1">
            <a:spLocks noChangeArrowheads="1"/>
          </p:cNvSpPr>
          <p:nvPr/>
        </p:nvSpPr>
        <p:spPr bwMode="auto">
          <a:xfrm>
            <a:off x="3744913" y="4783981"/>
            <a:ext cx="1582737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900" b="1" i="1">
                <a:solidFill>
                  <a:srgbClr val="000000"/>
                </a:solidFill>
                <a:cs typeface="Arial" charset="0"/>
              </a:rPr>
              <a:t>Kompetens</a:t>
            </a:r>
          </a:p>
        </p:txBody>
      </p:sp>
      <p:pic>
        <p:nvPicPr>
          <p:cNvPr id="12292" name="Picture 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5739656"/>
            <a:ext cx="17367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4971306"/>
            <a:ext cx="1792288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4264868"/>
            <a:ext cx="1779588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3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577481"/>
            <a:ext cx="1792288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3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2899618"/>
            <a:ext cx="17367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7" name="Picture 3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684093"/>
            <a:ext cx="15779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8" name="Rectangle 13"/>
          <p:cNvSpPr>
            <a:spLocks noChangeArrowheads="1"/>
          </p:cNvSpPr>
          <p:nvPr/>
        </p:nvSpPr>
        <p:spPr bwMode="auto">
          <a:xfrm>
            <a:off x="474663" y="1816943"/>
            <a:ext cx="187325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sv-SE" sz="1400" b="1"/>
              <a:t>Kliniskt status</a:t>
            </a:r>
          </a:p>
          <a:p>
            <a:pPr eaLnBrk="0" hangingPunct="0"/>
            <a:endParaRPr lang="sv-SE" sz="1200"/>
          </a:p>
        </p:txBody>
      </p:sp>
      <p:sp>
        <p:nvSpPr>
          <p:cNvPr id="12299" name="Rectangle 15"/>
          <p:cNvSpPr>
            <a:spLocks noChangeArrowheads="1"/>
          </p:cNvSpPr>
          <p:nvPr/>
        </p:nvSpPr>
        <p:spPr bwMode="auto">
          <a:xfrm>
            <a:off x="3794125" y="2452688"/>
            <a:ext cx="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endParaRPr lang="sv-SE" sz="1200"/>
          </a:p>
        </p:txBody>
      </p:sp>
      <p:sp>
        <p:nvSpPr>
          <p:cNvPr id="12300" name="Rectangle 16"/>
          <p:cNvSpPr>
            <a:spLocks noChangeArrowheads="1"/>
          </p:cNvSpPr>
          <p:nvPr/>
        </p:nvSpPr>
        <p:spPr bwMode="auto">
          <a:xfrm>
            <a:off x="3794125" y="2635250"/>
            <a:ext cx="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endParaRPr lang="sv-SE" sz="1200"/>
          </a:p>
        </p:txBody>
      </p:sp>
      <p:sp>
        <p:nvSpPr>
          <p:cNvPr id="12301" name="Rectangle 17"/>
          <p:cNvSpPr>
            <a:spLocks noChangeArrowheads="1"/>
          </p:cNvSpPr>
          <p:nvPr/>
        </p:nvSpPr>
        <p:spPr bwMode="auto">
          <a:xfrm>
            <a:off x="3348038" y="1518493"/>
            <a:ext cx="28082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sv-SE" sz="1400" b="1" dirty="0"/>
              <a:t>Funktionellt status/hälsostatus</a:t>
            </a:r>
            <a:br>
              <a:rPr lang="sv-SE" sz="1400" b="1" dirty="0"/>
            </a:br>
            <a:endParaRPr lang="sv-SE" sz="1400" b="1" dirty="0"/>
          </a:p>
        </p:txBody>
      </p:sp>
      <p:sp>
        <p:nvSpPr>
          <p:cNvPr id="12302" name="Rectangle 18"/>
          <p:cNvSpPr>
            <a:spLocks noChangeArrowheads="1"/>
          </p:cNvSpPr>
          <p:nvPr/>
        </p:nvSpPr>
        <p:spPr bwMode="auto">
          <a:xfrm>
            <a:off x="6675438" y="3023443"/>
            <a:ext cx="19685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sv-SE" sz="1400" b="1"/>
              <a:t>Patienterfarenheter</a:t>
            </a:r>
            <a:endParaRPr lang="sv-SE" sz="1200">
              <a:solidFill>
                <a:srgbClr val="FF3300"/>
              </a:solidFill>
            </a:endParaRPr>
          </a:p>
        </p:txBody>
      </p:sp>
      <p:sp>
        <p:nvSpPr>
          <p:cNvPr id="12303" name="Rectangle 19"/>
          <p:cNvSpPr>
            <a:spLocks noChangeArrowheads="1"/>
          </p:cNvSpPr>
          <p:nvPr/>
        </p:nvSpPr>
        <p:spPr bwMode="auto">
          <a:xfrm>
            <a:off x="3348038" y="4499818"/>
            <a:ext cx="23764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sv-SE" sz="1400" b="1"/>
              <a:t>Resurser/Kostnader</a:t>
            </a:r>
            <a:endParaRPr lang="sv-SE" sz="1200">
              <a:solidFill>
                <a:srgbClr val="FF3300"/>
              </a:solidFill>
            </a:endParaRPr>
          </a:p>
        </p:txBody>
      </p:sp>
      <p:grpSp>
        <p:nvGrpSpPr>
          <p:cNvPr id="10250" name="Group 22"/>
          <p:cNvGrpSpPr>
            <a:grpSpLocks/>
          </p:cNvGrpSpPr>
          <p:nvPr/>
        </p:nvGrpSpPr>
        <p:grpSpPr bwMode="auto">
          <a:xfrm>
            <a:off x="3853135" y="3034425"/>
            <a:ext cx="1296054" cy="1223046"/>
            <a:chOff x="2154" y="1434"/>
            <a:chExt cx="1388" cy="1334"/>
          </a:xfrm>
          <a:solidFill>
            <a:schemeClr val="tx1"/>
          </a:solidFill>
        </p:grpSpPr>
        <p:grpSp>
          <p:nvGrpSpPr>
            <p:cNvPr id="10261" name="Group 4"/>
            <p:cNvGrpSpPr>
              <a:grpSpLocks/>
            </p:cNvGrpSpPr>
            <p:nvPr/>
          </p:nvGrpSpPr>
          <p:grpSpPr bwMode="auto">
            <a:xfrm>
              <a:off x="2789" y="1434"/>
              <a:ext cx="119" cy="1334"/>
              <a:chOff x="2643" y="2066"/>
              <a:chExt cx="94" cy="1056"/>
            </a:xfrm>
            <a:grpFill/>
          </p:grpSpPr>
          <p:sp>
            <p:nvSpPr>
              <p:cNvPr id="10267" name="Rectangle 5"/>
              <p:cNvSpPr>
                <a:spLocks noChangeArrowheads="1"/>
              </p:cNvSpPr>
              <p:nvPr/>
            </p:nvSpPr>
            <p:spPr bwMode="auto">
              <a:xfrm>
                <a:off x="2681" y="2156"/>
                <a:ext cx="18" cy="876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sz="1600"/>
              </a:p>
            </p:txBody>
          </p:sp>
          <p:sp>
            <p:nvSpPr>
              <p:cNvPr id="10268" name="Freeform 6"/>
              <p:cNvSpPr>
                <a:spLocks/>
              </p:cNvSpPr>
              <p:nvPr/>
            </p:nvSpPr>
            <p:spPr bwMode="auto">
              <a:xfrm>
                <a:off x="2644" y="2066"/>
                <a:ext cx="93" cy="92"/>
              </a:xfrm>
              <a:custGeom>
                <a:avLst/>
                <a:gdLst>
                  <a:gd name="T0" fmla="*/ 93 w 93"/>
                  <a:gd name="T1" fmla="*/ 92 h 92"/>
                  <a:gd name="T2" fmla="*/ 46 w 93"/>
                  <a:gd name="T3" fmla="*/ 0 h 92"/>
                  <a:gd name="T4" fmla="*/ 0 w 93"/>
                  <a:gd name="T5" fmla="*/ 92 h 92"/>
                  <a:gd name="T6" fmla="*/ 93 w 93"/>
                  <a:gd name="T7" fmla="*/ 92 h 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92"/>
                  <a:gd name="T14" fmla="*/ 93 w 93"/>
                  <a:gd name="T15" fmla="*/ 92 h 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92">
                    <a:moveTo>
                      <a:pt x="93" y="92"/>
                    </a:moveTo>
                    <a:lnTo>
                      <a:pt x="46" y="0"/>
                    </a:lnTo>
                    <a:lnTo>
                      <a:pt x="0" y="92"/>
                    </a:lnTo>
                    <a:lnTo>
                      <a:pt x="93" y="92"/>
                    </a:lnTo>
                    <a:close/>
                  </a:path>
                </a:pathLst>
              </a:custGeom>
              <a:grpFill/>
              <a:ln w="1270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  <p:sp>
            <p:nvSpPr>
              <p:cNvPr id="10269" name="Freeform 7"/>
              <p:cNvSpPr>
                <a:spLocks/>
              </p:cNvSpPr>
              <p:nvPr/>
            </p:nvSpPr>
            <p:spPr bwMode="auto">
              <a:xfrm>
                <a:off x="2643" y="3030"/>
                <a:ext cx="93" cy="92"/>
              </a:xfrm>
              <a:custGeom>
                <a:avLst/>
                <a:gdLst>
                  <a:gd name="T0" fmla="*/ 0 w 93"/>
                  <a:gd name="T1" fmla="*/ 0 h 92"/>
                  <a:gd name="T2" fmla="*/ 47 w 93"/>
                  <a:gd name="T3" fmla="*/ 92 h 92"/>
                  <a:gd name="T4" fmla="*/ 93 w 93"/>
                  <a:gd name="T5" fmla="*/ 0 h 92"/>
                  <a:gd name="T6" fmla="*/ 0 w 93"/>
                  <a:gd name="T7" fmla="*/ 0 h 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92"/>
                  <a:gd name="T14" fmla="*/ 93 w 93"/>
                  <a:gd name="T15" fmla="*/ 92 h 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92">
                    <a:moveTo>
                      <a:pt x="0" y="0"/>
                    </a:moveTo>
                    <a:lnTo>
                      <a:pt x="47" y="92"/>
                    </a:lnTo>
                    <a:lnTo>
                      <a:pt x="93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  <p:grpSp>
          <p:nvGrpSpPr>
            <p:cNvPr id="10262" name="Group 8"/>
            <p:cNvGrpSpPr>
              <a:grpSpLocks/>
            </p:cNvGrpSpPr>
            <p:nvPr/>
          </p:nvGrpSpPr>
          <p:grpSpPr bwMode="auto">
            <a:xfrm>
              <a:off x="2154" y="2024"/>
              <a:ext cx="1388" cy="111"/>
              <a:chOff x="2114" y="2547"/>
              <a:chExt cx="1152" cy="94"/>
            </a:xfrm>
            <a:grpFill/>
          </p:grpSpPr>
          <p:sp>
            <p:nvSpPr>
              <p:cNvPr id="10264" name="Rectangle 9"/>
              <p:cNvSpPr>
                <a:spLocks noChangeArrowheads="1"/>
              </p:cNvSpPr>
              <p:nvPr/>
            </p:nvSpPr>
            <p:spPr bwMode="auto">
              <a:xfrm>
                <a:off x="2204" y="2585"/>
                <a:ext cx="972" cy="18"/>
              </a:xfrm>
              <a:prstGeom prst="rect">
                <a:avLst/>
              </a:prstGeom>
              <a:grpFill/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sz="1600"/>
              </a:p>
            </p:txBody>
          </p:sp>
          <p:sp>
            <p:nvSpPr>
              <p:cNvPr id="10265" name="Freeform 10"/>
              <p:cNvSpPr>
                <a:spLocks/>
              </p:cNvSpPr>
              <p:nvPr/>
            </p:nvSpPr>
            <p:spPr bwMode="auto">
              <a:xfrm>
                <a:off x="2114" y="2547"/>
                <a:ext cx="92" cy="93"/>
              </a:xfrm>
              <a:custGeom>
                <a:avLst/>
                <a:gdLst>
                  <a:gd name="T0" fmla="*/ 92 w 92"/>
                  <a:gd name="T1" fmla="*/ 0 h 93"/>
                  <a:gd name="T2" fmla="*/ 0 w 92"/>
                  <a:gd name="T3" fmla="*/ 47 h 93"/>
                  <a:gd name="T4" fmla="*/ 92 w 92"/>
                  <a:gd name="T5" fmla="*/ 93 h 93"/>
                  <a:gd name="T6" fmla="*/ 92 w 92"/>
                  <a:gd name="T7" fmla="*/ 0 h 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"/>
                  <a:gd name="T13" fmla="*/ 0 h 93"/>
                  <a:gd name="T14" fmla="*/ 92 w 92"/>
                  <a:gd name="T15" fmla="*/ 93 h 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" h="93">
                    <a:moveTo>
                      <a:pt x="92" y="0"/>
                    </a:moveTo>
                    <a:lnTo>
                      <a:pt x="0" y="47"/>
                    </a:lnTo>
                    <a:lnTo>
                      <a:pt x="92" y="93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  <p:sp>
            <p:nvSpPr>
              <p:cNvPr id="10266" name="Freeform 11"/>
              <p:cNvSpPr>
                <a:spLocks/>
              </p:cNvSpPr>
              <p:nvPr/>
            </p:nvSpPr>
            <p:spPr bwMode="auto">
              <a:xfrm>
                <a:off x="3174" y="2548"/>
                <a:ext cx="92" cy="93"/>
              </a:xfrm>
              <a:custGeom>
                <a:avLst/>
                <a:gdLst>
                  <a:gd name="T0" fmla="*/ 0 w 92"/>
                  <a:gd name="T1" fmla="*/ 93 h 93"/>
                  <a:gd name="T2" fmla="*/ 92 w 92"/>
                  <a:gd name="T3" fmla="*/ 46 h 93"/>
                  <a:gd name="T4" fmla="*/ 0 w 92"/>
                  <a:gd name="T5" fmla="*/ 0 h 93"/>
                  <a:gd name="T6" fmla="*/ 0 w 92"/>
                  <a:gd name="T7" fmla="*/ 93 h 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"/>
                  <a:gd name="T13" fmla="*/ 0 h 93"/>
                  <a:gd name="T14" fmla="*/ 92 w 92"/>
                  <a:gd name="T15" fmla="*/ 93 h 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" h="93">
                    <a:moveTo>
                      <a:pt x="0" y="93"/>
                    </a:moveTo>
                    <a:lnTo>
                      <a:pt x="92" y="46"/>
                    </a:lnTo>
                    <a:lnTo>
                      <a:pt x="0" y="0"/>
                    </a:lnTo>
                    <a:lnTo>
                      <a:pt x="0" y="93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  <p:sp>
          <p:nvSpPr>
            <p:cNvPr id="10263" name="Oval 20"/>
            <p:cNvSpPr>
              <a:spLocks noChangeArrowheads="1"/>
            </p:cNvSpPr>
            <p:nvPr/>
          </p:nvSpPr>
          <p:spPr bwMode="auto">
            <a:xfrm>
              <a:off x="2431" y="1711"/>
              <a:ext cx="848" cy="72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sv-SE" sz="1000" b="1" dirty="0"/>
                <a:t>God vård </a:t>
              </a:r>
            </a:p>
            <a:p>
              <a:pPr algn="ctr">
                <a:defRPr/>
              </a:pPr>
              <a:r>
                <a:rPr lang="sv-SE" sz="1000" b="1" dirty="0"/>
                <a:t>koloncancer</a:t>
              </a:r>
              <a:endParaRPr lang="sv-SE" sz="1000" dirty="0"/>
            </a:p>
          </p:txBody>
        </p:sp>
      </p:grpSp>
      <p:sp>
        <p:nvSpPr>
          <p:cNvPr id="12305" name="Text Box 44"/>
          <p:cNvSpPr txBox="1">
            <a:spLocks noChangeArrowheads="1"/>
          </p:cNvSpPr>
          <p:nvPr/>
        </p:nvSpPr>
        <p:spPr bwMode="auto">
          <a:xfrm>
            <a:off x="5292725" y="1928068"/>
            <a:ext cx="15113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900" b="1" i="1">
                <a:cs typeface="Arial" charset="0"/>
              </a:rPr>
              <a:t>Livskvalitet</a:t>
            </a:r>
          </a:p>
          <a:p>
            <a:pPr eaLnBrk="1" hangingPunct="1"/>
            <a:endParaRPr lang="sv-SE" sz="900" b="1" i="1">
              <a:cs typeface="Arial" charset="0"/>
            </a:endParaRPr>
          </a:p>
          <a:p>
            <a:pPr eaLnBrk="1" hangingPunct="1"/>
            <a:r>
              <a:rPr lang="sv-SE" sz="900" b="1" i="1">
                <a:cs typeface="Arial" charset="0"/>
              </a:rPr>
              <a:t>Oro/ångest</a:t>
            </a:r>
          </a:p>
          <a:p>
            <a:pPr eaLnBrk="1" hangingPunct="1"/>
            <a:endParaRPr lang="sv-SE" sz="900" b="1" i="1">
              <a:cs typeface="Arial" charset="0"/>
            </a:endParaRPr>
          </a:p>
          <a:p>
            <a:pPr eaLnBrk="1" hangingPunct="1"/>
            <a:r>
              <a:rPr lang="sv-SE" sz="900" b="1" i="1">
                <a:cs typeface="Arial" charset="0"/>
              </a:rPr>
              <a:t>Aptit</a:t>
            </a:r>
          </a:p>
          <a:p>
            <a:pPr eaLnBrk="1" hangingPunct="1"/>
            <a:endParaRPr lang="sv-SE" sz="900" b="1" i="1">
              <a:cs typeface="Arial" charset="0"/>
            </a:endParaRPr>
          </a:p>
          <a:p>
            <a:pPr eaLnBrk="1" hangingPunct="1"/>
            <a:r>
              <a:rPr lang="sv-SE" sz="900" b="1" i="1">
                <a:cs typeface="Arial" charset="0"/>
              </a:rPr>
              <a:t>Huvudsakliga aktiviteter</a:t>
            </a:r>
          </a:p>
          <a:p>
            <a:pPr eaLnBrk="1" hangingPunct="1"/>
            <a:r>
              <a:rPr lang="sv-SE" sz="900" b="1" i="1">
                <a:cs typeface="Arial" charset="0"/>
              </a:rPr>
              <a:t> </a:t>
            </a:r>
          </a:p>
        </p:txBody>
      </p:sp>
      <p:sp>
        <p:nvSpPr>
          <p:cNvPr id="12306" name="Text Box 69"/>
          <p:cNvSpPr txBox="1">
            <a:spLocks noChangeArrowheads="1"/>
          </p:cNvSpPr>
          <p:nvPr/>
        </p:nvSpPr>
        <p:spPr bwMode="auto">
          <a:xfrm>
            <a:off x="1514475" y="6078264"/>
            <a:ext cx="1681163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900" b="1" i="1" dirty="0">
                <a:cs typeface="Arial" charset="0"/>
              </a:rPr>
              <a:t>Stadium vid diagnos</a:t>
            </a:r>
          </a:p>
        </p:txBody>
      </p:sp>
      <p:sp>
        <p:nvSpPr>
          <p:cNvPr id="12307" name="Text Box 79"/>
          <p:cNvSpPr txBox="1">
            <a:spLocks noChangeArrowheads="1"/>
          </p:cNvSpPr>
          <p:nvPr/>
        </p:nvSpPr>
        <p:spPr bwMode="auto">
          <a:xfrm>
            <a:off x="1411288" y="2996456"/>
            <a:ext cx="124618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900" b="1" i="1">
                <a:cs typeface="Arial" charset="0"/>
              </a:rPr>
              <a:t>Täckningsgrad </a:t>
            </a:r>
          </a:p>
        </p:txBody>
      </p:sp>
      <p:sp>
        <p:nvSpPr>
          <p:cNvPr id="12308" name="textruta 3"/>
          <p:cNvSpPr txBox="1">
            <a:spLocks noChangeArrowheads="1"/>
          </p:cNvSpPr>
          <p:nvPr/>
        </p:nvSpPr>
        <p:spPr bwMode="auto">
          <a:xfrm>
            <a:off x="360000" y="1080000"/>
            <a:ext cx="7486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2400" b="1" dirty="0">
                <a:solidFill>
                  <a:srgbClr val="00B0F0"/>
                </a:solidFill>
                <a:latin typeface="Calibri" pitchFamily="34" charset="0"/>
                <a:cs typeface="Arial" charset="0"/>
              </a:rPr>
              <a:t>Resultatrapport koloncancer, sydöstra sjukvårdsregionen </a:t>
            </a:r>
          </a:p>
        </p:txBody>
      </p:sp>
      <p:pic>
        <p:nvPicPr>
          <p:cNvPr id="12309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4" t="30023" r="18066" b="31801"/>
          <a:stretch>
            <a:fillRect/>
          </a:stretch>
        </p:blipFill>
        <p:spPr bwMode="auto">
          <a:xfrm>
            <a:off x="584200" y="2147143"/>
            <a:ext cx="1792288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310" name="Rektangel 1"/>
          <p:cNvSpPr>
            <a:spLocks noChangeArrowheads="1"/>
          </p:cNvSpPr>
          <p:nvPr/>
        </p:nvSpPr>
        <p:spPr bwMode="auto">
          <a:xfrm>
            <a:off x="1411288" y="1819275"/>
            <a:ext cx="9747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900" b="1" i="1">
                <a:solidFill>
                  <a:srgbClr val="000000"/>
                </a:solidFill>
              </a:rPr>
              <a:t>Överlevnad</a:t>
            </a: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708400" y="1999506"/>
            <a:ext cx="1598613" cy="884237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705600" y="3320306"/>
            <a:ext cx="1497013" cy="912812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13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313" y="4409331"/>
            <a:ext cx="1525587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314" name="Rektangel 2"/>
          <p:cNvSpPr>
            <a:spLocks noChangeArrowheads="1"/>
          </p:cNvSpPr>
          <p:nvPr/>
        </p:nvSpPr>
        <p:spPr bwMode="auto">
          <a:xfrm>
            <a:off x="1514475" y="4409331"/>
            <a:ext cx="9350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900" b="1" i="1">
                <a:solidFill>
                  <a:srgbClr val="000000"/>
                </a:solidFill>
              </a:rPr>
              <a:t>Ledtider</a:t>
            </a:r>
          </a:p>
        </p:txBody>
      </p:sp>
      <p:sp>
        <p:nvSpPr>
          <p:cNvPr id="12315" name="Rektangel 3"/>
          <p:cNvSpPr>
            <a:spLocks noChangeArrowheads="1"/>
          </p:cNvSpPr>
          <p:nvPr/>
        </p:nvSpPr>
        <p:spPr bwMode="auto">
          <a:xfrm>
            <a:off x="1514475" y="5344368"/>
            <a:ext cx="13350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900" b="1" i="1">
                <a:solidFill>
                  <a:srgbClr val="000000"/>
                </a:solidFill>
              </a:rPr>
              <a:t>Komplikationer</a:t>
            </a:r>
          </a:p>
        </p:txBody>
      </p:sp>
      <p:sp>
        <p:nvSpPr>
          <p:cNvPr id="12316" name="Text Box 39"/>
          <p:cNvSpPr txBox="1">
            <a:spLocks noChangeArrowheads="1"/>
          </p:cNvSpPr>
          <p:nvPr/>
        </p:nvSpPr>
        <p:spPr bwMode="auto">
          <a:xfrm>
            <a:off x="8172400" y="3401268"/>
            <a:ext cx="1008062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900" b="1" i="1" dirty="0">
                <a:cs typeface="Arial" charset="0"/>
              </a:rPr>
              <a:t>Bemötande</a:t>
            </a:r>
          </a:p>
          <a:p>
            <a:pPr eaLnBrk="1" hangingPunct="1"/>
            <a:endParaRPr lang="sv-SE" sz="900" b="1" i="1" dirty="0">
              <a:cs typeface="Arial" charset="0"/>
            </a:endParaRPr>
          </a:p>
          <a:p>
            <a:pPr eaLnBrk="1" hangingPunct="1"/>
            <a:r>
              <a:rPr lang="sv-SE" sz="900" b="1" i="1" dirty="0">
                <a:cs typeface="Arial" charset="0"/>
              </a:rPr>
              <a:t>Delaktighet</a:t>
            </a:r>
          </a:p>
          <a:p>
            <a:pPr eaLnBrk="1" hangingPunct="1"/>
            <a:endParaRPr lang="sv-SE" sz="900" b="1" i="1" dirty="0">
              <a:cs typeface="Arial" charset="0"/>
            </a:endParaRPr>
          </a:p>
          <a:p>
            <a:pPr eaLnBrk="1" hangingPunct="1"/>
            <a:r>
              <a:rPr lang="sv-SE" sz="900" b="1" i="1" dirty="0">
                <a:cs typeface="Arial" charset="0"/>
              </a:rPr>
              <a:t>Information</a:t>
            </a:r>
          </a:p>
          <a:p>
            <a:pPr eaLnBrk="1" hangingPunct="1"/>
            <a:endParaRPr lang="sv-SE" sz="900" b="1" i="1" dirty="0">
              <a:cs typeface="Arial" charset="0"/>
            </a:endParaRPr>
          </a:p>
          <a:p>
            <a:pPr eaLnBrk="1" hangingPunct="1"/>
            <a:endParaRPr lang="sv-SE" sz="900" b="1" i="1" dirty="0">
              <a:cs typeface="Arial" charset="0"/>
            </a:endParaRPr>
          </a:p>
          <a:p>
            <a:pPr eaLnBrk="1" hangingPunct="1"/>
            <a:endParaRPr lang="sv-SE" sz="900" b="1" i="1" dirty="0">
              <a:cs typeface="Arial" charset="0"/>
            </a:endParaRPr>
          </a:p>
          <a:p>
            <a:pPr eaLnBrk="1" hangingPunct="1"/>
            <a:endParaRPr lang="sv-SE" sz="900" b="1" i="1" dirty="0">
              <a:cs typeface="Arial" charset="0"/>
            </a:endParaRPr>
          </a:p>
          <a:p>
            <a:pPr eaLnBrk="1" hangingPunct="1"/>
            <a:r>
              <a:rPr lang="sv-SE" sz="900" b="1" i="1" dirty="0">
                <a:cs typeface="Arial" charset="0"/>
              </a:rPr>
              <a:t>Namngiven kontaktperson</a:t>
            </a:r>
          </a:p>
        </p:txBody>
      </p:sp>
      <p:sp>
        <p:nvSpPr>
          <p:cNvPr id="12317" name="Rektangel 4"/>
          <p:cNvSpPr>
            <a:spLocks noChangeArrowheads="1"/>
          </p:cNvSpPr>
          <p:nvPr/>
        </p:nvSpPr>
        <p:spPr bwMode="auto">
          <a:xfrm>
            <a:off x="3794125" y="5739656"/>
            <a:ext cx="7429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900" b="1" i="1">
                <a:solidFill>
                  <a:srgbClr val="000000"/>
                </a:solidFill>
              </a:rPr>
              <a:t>Vårdtider</a:t>
            </a:r>
          </a:p>
        </p:txBody>
      </p:sp>
      <p:sp>
        <p:nvSpPr>
          <p:cNvPr id="12318" name="Rektangel 5"/>
          <p:cNvSpPr>
            <a:spLocks noChangeArrowheads="1"/>
          </p:cNvSpPr>
          <p:nvPr/>
        </p:nvSpPr>
        <p:spPr bwMode="auto">
          <a:xfrm>
            <a:off x="3659188" y="6511181"/>
            <a:ext cx="12350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sz="900" b="1" i="1">
                <a:solidFill>
                  <a:srgbClr val="000000"/>
                </a:solidFill>
              </a:rPr>
              <a:t>Utredningskostnad</a:t>
            </a:r>
          </a:p>
        </p:txBody>
      </p:sp>
      <p:sp>
        <p:nvSpPr>
          <p:cNvPr id="12319" name="Rektangel 2"/>
          <p:cNvSpPr>
            <a:spLocks noChangeArrowheads="1"/>
          </p:cNvSpPr>
          <p:nvPr/>
        </p:nvSpPr>
        <p:spPr bwMode="auto">
          <a:xfrm>
            <a:off x="1514475" y="3760043"/>
            <a:ext cx="8509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900" b="1" i="1">
                <a:solidFill>
                  <a:srgbClr val="000000"/>
                </a:solidFill>
              </a:rPr>
              <a:t>MDK</a:t>
            </a:r>
          </a:p>
        </p:txBody>
      </p:sp>
    </p:spTree>
    <p:extLst>
      <p:ext uri="{BB962C8B-B14F-4D97-AF65-F5344CB8AC3E}">
        <p14:creationId xmlns:p14="http://schemas.microsoft.com/office/powerpoint/2010/main" val="765231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60000" y="1080000"/>
            <a:ext cx="84248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2000" b="1" dirty="0"/>
              <a:t>Värdekompassen – diktatutskrift</a:t>
            </a:r>
          </a:p>
          <a:p>
            <a:pPr eaLnBrk="1" hangingPunct="1"/>
            <a:r>
              <a:rPr lang="sv-SE" sz="1000" b="1" dirty="0"/>
              <a:t>ortoped- och reumatologkliniken, Länssjukhuset Ryhov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15975" y="3028950"/>
            <a:ext cx="1955800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400" b="1"/>
              <a:t>Professionell kvalitet</a:t>
            </a:r>
          </a:p>
          <a:p>
            <a:pPr eaLnBrk="1" hangingPunct="1"/>
            <a:endParaRPr lang="sv-SE" sz="1400" b="1"/>
          </a:p>
          <a:p>
            <a:pPr eaLnBrk="1" hangingPunct="1">
              <a:buFontTx/>
              <a:buChar char="•"/>
            </a:pPr>
            <a:r>
              <a:rPr lang="sv-SE" sz="1400"/>
              <a:t> Kvalitet på diktat </a:t>
            </a:r>
            <a:r>
              <a:rPr lang="sv-SE" sz="1200" b="1" i="1"/>
              <a:t>K1</a:t>
            </a:r>
            <a:endParaRPr lang="sv-SE" sz="1400"/>
          </a:p>
          <a:p>
            <a:pPr eaLnBrk="1" hangingPunct="1">
              <a:buFontTx/>
              <a:buChar char="•"/>
            </a:pPr>
            <a:r>
              <a:rPr lang="sv-SE" sz="1400"/>
              <a:t> Kvalitet på utskrift </a:t>
            </a:r>
            <a:r>
              <a:rPr lang="sv-SE" sz="1200" b="1" i="1"/>
              <a:t>K2</a:t>
            </a:r>
          </a:p>
          <a:p>
            <a:pPr eaLnBrk="1" hangingPunct="1"/>
            <a:endParaRPr lang="sv-SE" sz="1200" b="1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454400" y="1625228"/>
            <a:ext cx="208915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400" b="1" dirty="0"/>
              <a:t>Funktion</a:t>
            </a:r>
          </a:p>
          <a:p>
            <a:pPr eaLnBrk="1" hangingPunct="1"/>
            <a:endParaRPr lang="sv-SE" sz="1400" b="1" dirty="0"/>
          </a:p>
          <a:p>
            <a:pPr eaLnBrk="1" hangingPunct="1">
              <a:buFontTx/>
              <a:buChar char="•"/>
            </a:pPr>
            <a:r>
              <a:rPr lang="sv-SE" sz="1400" dirty="0"/>
              <a:t> IT-funktioner – Majken </a:t>
            </a:r>
            <a:r>
              <a:rPr lang="sv-SE" sz="1400" i="1" dirty="0"/>
              <a:t>(fel, avvikelserapporter, Synergi) </a:t>
            </a:r>
            <a:r>
              <a:rPr lang="sv-SE" sz="1200" b="1" i="1" dirty="0"/>
              <a:t>F1</a:t>
            </a:r>
            <a:endParaRPr lang="sv-SE" sz="1200" b="1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563938" y="4541838"/>
            <a:ext cx="2017712" cy="155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400" b="1" dirty="0"/>
              <a:t>Resurs</a:t>
            </a:r>
          </a:p>
          <a:p>
            <a:pPr eaLnBrk="1" hangingPunct="1"/>
            <a:endParaRPr lang="sv-SE" sz="1400" b="1" dirty="0"/>
          </a:p>
          <a:p>
            <a:pPr eaLnBrk="1" hangingPunct="1">
              <a:buFontTx/>
              <a:buChar char="•"/>
            </a:pPr>
            <a:r>
              <a:rPr lang="sv-SE" sz="1400" dirty="0"/>
              <a:t> Kompetens </a:t>
            </a:r>
            <a:r>
              <a:rPr lang="sv-SE" sz="1200" b="1" i="1" dirty="0"/>
              <a:t>R1</a:t>
            </a:r>
            <a:endParaRPr lang="sv-SE" sz="1400" dirty="0"/>
          </a:p>
          <a:p>
            <a:pPr eaLnBrk="1" hangingPunct="1">
              <a:buFontTx/>
              <a:buChar char="•"/>
            </a:pPr>
            <a:r>
              <a:rPr lang="sv-SE" sz="1400" dirty="0"/>
              <a:t> Frisknärvaro </a:t>
            </a:r>
            <a:r>
              <a:rPr lang="sv-SE" sz="1200" b="1" i="1" dirty="0"/>
              <a:t>R2</a:t>
            </a:r>
            <a:endParaRPr lang="sv-SE" sz="1400" dirty="0"/>
          </a:p>
          <a:p>
            <a:pPr eaLnBrk="1" hangingPunct="1">
              <a:buFontTx/>
              <a:buChar char="•"/>
            </a:pPr>
            <a:r>
              <a:rPr lang="sv-SE" sz="1400" dirty="0"/>
              <a:t> Tillgång till utskrift alla tider på dygnet </a:t>
            </a:r>
            <a:r>
              <a:rPr lang="sv-SE" sz="1200" b="1" i="1" dirty="0"/>
              <a:t>R3</a:t>
            </a:r>
            <a:endParaRPr lang="sv-SE" sz="1400" dirty="0"/>
          </a:p>
          <a:p>
            <a:pPr eaLnBrk="1" hangingPunct="1"/>
            <a:endParaRPr lang="sv-SE" sz="1200" b="1" i="1" dirty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011863" y="2884488"/>
            <a:ext cx="2233612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400" b="1"/>
              <a:t>Kundupplevelse</a:t>
            </a:r>
          </a:p>
          <a:p>
            <a:pPr eaLnBrk="1" hangingPunct="1"/>
            <a:endParaRPr lang="sv-SE" sz="1400" b="1"/>
          </a:p>
          <a:p>
            <a:pPr eaLnBrk="1" hangingPunct="1"/>
            <a:r>
              <a:rPr lang="sv-SE" sz="1400"/>
              <a:t>Upplevelse av tillgänglighet, kvalitet och samverkan</a:t>
            </a:r>
          </a:p>
          <a:p>
            <a:pPr eaLnBrk="1" hangingPunct="1"/>
            <a:endParaRPr lang="sv-SE" sz="1400"/>
          </a:p>
          <a:p>
            <a:pPr eaLnBrk="1" hangingPunct="1">
              <a:buFontTx/>
              <a:buChar char="•"/>
            </a:pPr>
            <a:r>
              <a:rPr lang="sv-SE" sz="1400"/>
              <a:t> Sekreterare </a:t>
            </a:r>
            <a:r>
              <a:rPr lang="sv-SE" sz="1200" b="1" i="1"/>
              <a:t>U1</a:t>
            </a:r>
          </a:p>
          <a:p>
            <a:pPr eaLnBrk="1" hangingPunct="1">
              <a:buFontTx/>
              <a:buChar char="•"/>
            </a:pPr>
            <a:r>
              <a:rPr lang="sv-SE" sz="1400"/>
              <a:t> Övrig personal </a:t>
            </a:r>
            <a:r>
              <a:rPr lang="sv-SE" sz="1200" b="1" i="1"/>
              <a:t>U2</a:t>
            </a:r>
          </a:p>
          <a:p>
            <a:pPr eaLnBrk="1" hangingPunct="1">
              <a:buFontTx/>
              <a:buChar char="•"/>
            </a:pPr>
            <a:endParaRPr lang="sv-SE" sz="900"/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-180975" y="2154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-180975" y="2154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v-SE"/>
          </a:p>
        </p:txBody>
      </p:sp>
      <p:grpSp>
        <p:nvGrpSpPr>
          <p:cNvPr id="13321" name="Group 4"/>
          <p:cNvGrpSpPr>
            <a:grpSpLocks/>
          </p:cNvGrpSpPr>
          <p:nvPr/>
        </p:nvGrpSpPr>
        <p:grpSpPr bwMode="auto">
          <a:xfrm>
            <a:off x="4302125" y="2979738"/>
            <a:ext cx="109538" cy="1222375"/>
            <a:chOff x="2643" y="2066"/>
            <a:chExt cx="94" cy="1056"/>
          </a:xfrm>
        </p:grpSpPr>
        <p:sp>
          <p:nvSpPr>
            <p:cNvPr id="13327" name="Rectangle 5"/>
            <p:cNvSpPr>
              <a:spLocks noChangeArrowheads="1"/>
            </p:cNvSpPr>
            <p:nvPr/>
          </p:nvSpPr>
          <p:spPr bwMode="auto">
            <a:xfrm>
              <a:off x="2681" y="2156"/>
              <a:ext cx="18" cy="876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 sz="1600"/>
            </a:p>
          </p:txBody>
        </p:sp>
        <p:sp>
          <p:nvSpPr>
            <p:cNvPr id="13328" name="Freeform 6"/>
            <p:cNvSpPr>
              <a:spLocks/>
            </p:cNvSpPr>
            <p:nvPr/>
          </p:nvSpPr>
          <p:spPr bwMode="auto">
            <a:xfrm>
              <a:off x="2644" y="2066"/>
              <a:ext cx="93" cy="92"/>
            </a:xfrm>
            <a:custGeom>
              <a:avLst/>
              <a:gdLst>
                <a:gd name="T0" fmla="*/ 93 w 93"/>
                <a:gd name="T1" fmla="*/ 92 h 92"/>
                <a:gd name="T2" fmla="*/ 46 w 93"/>
                <a:gd name="T3" fmla="*/ 0 h 92"/>
                <a:gd name="T4" fmla="*/ 0 w 93"/>
                <a:gd name="T5" fmla="*/ 92 h 92"/>
                <a:gd name="T6" fmla="*/ 93 w 93"/>
                <a:gd name="T7" fmla="*/ 92 h 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92"/>
                <a:gd name="T14" fmla="*/ 93 w 93"/>
                <a:gd name="T15" fmla="*/ 92 h 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92">
                  <a:moveTo>
                    <a:pt x="93" y="92"/>
                  </a:moveTo>
                  <a:lnTo>
                    <a:pt x="46" y="0"/>
                  </a:lnTo>
                  <a:lnTo>
                    <a:pt x="0" y="92"/>
                  </a:lnTo>
                  <a:lnTo>
                    <a:pt x="93" y="9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329" name="Freeform 7"/>
            <p:cNvSpPr>
              <a:spLocks/>
            </p:cNvSpPr>
            <p:nvPr/>
          </p:nvSpPr>
          <p:spPr bwMode="auto">
            <a:xfrm>
              <a:off x="2643" y="3030"/>
              <a:ext cx="93" cy="92"/>
            </a:xfrm>
            <a:custGeom>
              <a:avLst/>
              <a:gdLst>
                <a:gd name="T0" fmla="*/ 0 w 93"/>
                <a:gd name="T1" fmla="*/ 0 h 92"/>
                <a:gd name="T2" fmla="*/ 47 w 93"/>
                <a:gd name="T3" fmla="*/ 92 h 92"/>
                <a:gd name="T4" fmla="*/ 93 w 93"/>
                <a:gd name="T5" fmla="*/ 0 h 92"/>
                <a:gd name="T6" fmla="*/ 0 w 93"/>
                <a:gd name="T7" fmla="*/ 0 h 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92"/>
                <a:gd name="T14" fmla="*/ 93 w 93"/>
                <a:gd name="T15" fmla="*/ 92 h 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92">
                  <a:moveTo>
                    <a:pt x="0" y="0"/>
                  </a:moveTo>
                  <a:lnTo>
                    <a:pt x="47" y="92"/>
                  </a:lnTo>
                  <a:lnTo>
                    <a:pt x="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13322" name="Group 8"/>
          <p:cNvGrpSpPr>
            <a:grpSpLocks/>
          </p:cNvGrpSpPr>
          <p:nvPr/>
        </p:nvGrpSpPr>
        <p:grpSpPr bwMode="auto">
          <a:xfrm>
            <a:off x="3708400" y="3521075"/>
            <a:ext cx="1295400" cy="101600"/>
            <a:chOff x="2114" y="2547"/>
            <a:chExt cx="1152" cy="94"/>
          </a:xfrm>
        </p:grpSpPr>
        <p:sp>
          <p:nvSpPr>
            <p:cNvPr id="13324" name="Rectangle 9"/>
            <p:cNvSpPr>
              <a:spLocks noChangeArrowheads="1"/>
            </p:cNvSpPr>
            <p:nvPr/>
          </p:nvSpPr>
          <p:spPr bwMode="auto">
            <a:xfrm>
              <a:off x="2204" y="2585"/>
              <a:ext cx="972" cy="18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 sz="1600"/>
            </a:p>
          </p:txBody>
        </p:sp>
        <p:sp>
          <p:nvSpPr>
            <p:cNvPr id="13325" name="Freeform 10"/>
            <p:cNvSpPr>
              <a:spLocks/>
            </p:cNvSpPr>
            <p:nvPr/>
          </p:nvSpPr>
          <p:spPr bwMode="auto">
            <a:xfrm>
              <a:off x="2114" y="2547"/>
              <a:ext cx="92" cy="93"/>
            </a:xfrm>
            <a:custGeom>
              <a:avLst/>
              <a:gdLst>
                <a:gd name="T0" fmla="*/ 92 w 92"/>
                <a:gd name="T1" fmla="*/ 0 h 93"/>
                <a:gd name="T2" fmla="*/ 0 w 92"/>
                <a:gd name="T3" fmla="*/ 47 h 93"/>
                <a:gd name="T4" fmla="*/ 92 w 92"/>
                <a:gd name="T5" fmla="*/ 93 h 93"/>
                <a:gd name="T6" fmla="*/ 92 w 92"/>
                <a:gd name="T7" fmla="*/ 0 h 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"/>
                <a:gd name="T13" fmla="*/ 0 h 93"/>
                <a:gd name="T14" fmla="*/ 92 w 92"/>
                <a:gd name="T15" fmla="*/ 93 h 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" h="93">
                  <a:moveTo>
                    <a:pt x="92" y="0"/>
                  </a:moveTo>
                  <a:lnTo>
                    <a:pt x="0" y="47"/>
                  </a:lnTo>
                  <a:lnTo>
                    <a:pt x="92" y="9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3326" name="Freeform 11"/>
            <p:cNvSpPr>
              <a:spLocks/>
            </p:cNvSpPr>
            <p:nvPr/>
          </p:nvSpPr>
          <p:spPr bwMode="auto">
            <a:xfrm>
              <a:off x="3174" y="2548"/>
              <a:ext cx="92" cy="93"/>
            </a:xfrm>
            <a:custGeom>
              <a:avLst/>
              <a:gdLst>
                <a:gd name="T0" fmla="*/ 0 w 92"/>
                <a:gd name="T1" fmla="*/ 93 h 93"/>
                <a:gd name="T2" fmla="*/ 92 w 92"/>
                <a:gd name="T3" fmla="*/ 46 h 93"/>
                <a:gd name="T4" fmla="*/ 0 w 92"/>
                <a:gd name="T5" fmla="*/ 0 h 93"/>
                <a:gd name="T6" fmla="*/ 0 w 92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"/>
                <a:gd name="T13" fmla="*/ 0 h 93"/>
                <a:gd name="T14" fmla="*/ 92 w 92"/>
                <a:gd name="T15" fmla="*/ 93 h 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" h="93">
                  <a:moveTo>
                    <a:pt x="0" y="93"/>
                  </a:moveTo>
                  <a:lnTo>
                    <a:pt x="92" y="46"/>
                  </a:lnTo>
                  <a:lnTo>
                    <a:pt x="0" y="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13323" name="Oval 16"/>
          <p:cNvSpPr>
            <a:spLocks noChangeArrowheads="1"/>
          </p:cNvSpPr>
          <p:nvPr/>
        </p:nvSpPr>
        <p:spPr bwMode="auto">
          <a:xfrm>
            <a:off x="3979863" y="3216275"/>
            <a:ext cx="769937" cy="7207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sz="900" b="1"/>
              <a:t>Diktat-</a:t>
            </a:r>
          </a:p>
          <a:p>
            <a:pPr algn="ctr"/>
            <a:r>
              <a:rPr lang="sv-SE" sz="900" b="1"/>
              <a:t>utskrift</a:t>
            </a:r>
          </a:p>
          <a:p>
            <a:pPr algn="ctr"/>
            <a:r>
              <a:rPr lang="sv-SE" sz="900" b="1"/>
              <a:t> inom 72 </a:t>
            </a:r>
          </a:p>
          <a:p>
            <a:pPr algn="ctr"/>
            <a:r>
              <a:rPr lang="sv-SE" sz="900" b="1"/>
              <a:t>tim</a:t>
            </a:r>
            <a:endParaRPr lang="sv-SE" sz="900"/>
          </a:p>
        </p:txBody>
      </p:sp>
    </p:spTree>
    <p:extLst>
      <p:ext uri="{BB962C8B-B14F-4D97-AF65-F5344CB8AC3E}">
        <p14:creationId xmlns:p14="http://schemas.microsoft.com/office/powerpoint/2010/main" val="290803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60000" y="1080000"/>
            <a:ext cx="8208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2000" b="1" dirty="0"/>
              <a:t>Värdekompass – hantering av farligt avfall</a:t>
            </a:r>
          </a:p>
          <a:p>
            <a:pPr eaLnBrk="1" hangingPunct="1"/>
            <a:r>
              <a:rPr lang="sv-SE" sz="1200" dirty="0"/>
              <a:t>Teknik- och driftsektionen, Landstinget i Jönköpings län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44525" y="3222625"/>
            <a:ext cx="195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400" b="1"/>
              <a:t>Professionell kvalitet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922713" y="1709738"/>
            <a:ext cx="930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400" b="1"/>
              <a:t>Funktion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138613" y="4622800"/>
            <a:ext cx="7858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400" b="1"/>
              <a:t>Resurs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405563" y="3222625"/>
            <a:ext cx="1119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400" b="1"/>
              <a:t>Upplevelse</a:t>
            </a:r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788988" y="37655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v-SE" sz="1600"/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538163" y="3481388"/>
            <a:ext cx="28797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sv-SE" sz="1200"/>
              <a:t>Godkända godsdeklarationer</a:t>
            </a:r>
          </a:p>
          <a:p>
            <a:pPr eaLnBrk="1" hangingPunct="1">
              <a:buFontTx/>
              <a:buChar char="•"/>
            </a:pPr>
            <a:r>
              <a:rPr lang="sv-SE" sz="1200"/>
              <a:t>Följsamhet till miljölagstiftning,  ADR-s och vägtrafikförordning</a:t>
            </a:r>
          </a:p>
          <a:p>
            <a:pPr eaLnBrk="1" hangingPunct="1">
              <a:buFontTx/>
              <a:buChar char="•"/>
            </a:pPr>
            <a:r>
              <a:rPr lang="sv-SE" sz="1200"/>
              <a:t>Säkra transporter – rätt lastat</a:t>
            </a:r>
          </a:p>
          <a:p>
            <a:pPr eaLnBrk="1" hangingPunct="1">
              <a:buFontTx/>
              <a:buChar char="•"/>
            </a:pPr>
            <a:r>
              <a:rPr lang="sv-SE" sz="1200"/>
              <a:t>Mängd avfall enligt miljötillstånd </a:t>
            </a: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5975350" y="3533775"/>
            <a:ext cx="316865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sv-SE" sz="1200"/>
              <a:t>Rutiner är enkla och säkra</a:t>
            </a:r>
          </a:p>
          <a:p>
            <a:pPr eaLnBrk="1" hangingPunct="1">
              <a:buFontTx/>
              <a:buChar char="•"/>
            </a:pPr>
            <a:r>
              <a:rPr lang="sv-SE" sz="1200"/>
              <a:t>God kommunikation - </a:t>
            </a:r>
          </a:p>
          <a:p>
            <a:pPr eaLnBrk="1" hangingPunct="1"/>
            <a:r>
              <a:rPr lang="sv-SE" sz="1200"/>
              <a:t> kontaktpersoner och återkoppling</a:t>
            </a:r>
          </a:p>
          <a:p>
            <a:pPr eaLnBrk="1" hangingPunct="1">
              <a:buFontTx/>
              <a:buChar char="•"/>
            </a:pPr>
            <a:r>
              <a:rPr lang="sv-SE" sz="1200"/>
              <a:t>Lättillgänglig information</a:t>
            </a:r>
          </a:p>
          <a:p>
            <a:pPr eaLnBrk="1" hangingPunct="1">
              <a:buFontTx/>
              <a:buChar char="•"/>
            </a:pPr>
            <a:r>
              <a:rPr lang="sv-SE" sz="1200"/>
              <a:t>Nöjd kund</a:t>
            </a:r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3132138" y="5041900"/>
            <a:ext cx="3744912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sv-SE" sz="1200"/>
              <a:t>Utbildade chaufförer och miljövaktmästare i ADR-s</a:t>
            </a:r>
          </a:p>
          <a:p>
            <a:pPr eaLnBrk="1" hangingPunct="1">
              <a:buFontTx/>
              <a:buChar char="•"/>
            </a:pPr>
            <a:r>
              <a:rPr lang="sv-SE" sz="1200"/>
              <a:t>Samarbete miljöenheten och säkerhetsrådgivare</a:t>
            </a:r>
          </a:p>
          <a:p>
            <a:pPr eaLnBrk="1" hangingPunct="1">
              <a:buFontTx/>
              <a:buChar char="•"/>
            </a:pPr>
            <a:r>
              <a:rPr lang="sv-SE" sz="1200"/>
              <a:t> Transportfordon</a:t>
            </a:r>
          </a:p>
          <a:p>
            <a:pPr eaLnBrk="1" hangingPunct="1">
              <a:buFontTx/>
              <a:buChar char="•"/>
            </a:pPr>
            <a:r>
              <a:rPr lang="sv-SE" sz="1200"/>
              <a:t> Utbildade avsändare (kunden)</a:t>
            </a:r>
          </a:p>
          <a:p>
            <a:pPr eaLnBrk="1" hangingPunct="1">
              <a:spcBef>
                <a:spcPct val="50000"/>
              </a:spcBef>
            </a:pPr>
            <a:endParaRPr lang="sv-SE" sz="1000"/>
          </a:p>
        </p:txBody>
      </p:sp>
      <p:sp>
        <p:nvSpPr>
          <p:cNvPr id="14347" name="Text Box 15"/>
          <p:cNvSpPr txBox="1">
            <a:spLocks noChangeArrowheads="1"/>
          </p:cNvSpPr>
          <p:nvPr/>
        </p:nvSpPr>
        <p:spPr bwMode="auto">
          <a:xfrm>
            <a:off x="3273425" y="2114550"/>
            <a:ext cx="38893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sv-SE" sz="1200"/>
              <a:t>Mellanlagring, enligt miljöbalken</a:t>
            </a:r>
          </a:p>
          <a:p>
            <a:pPr eaLnBrk="1" hangingPunct="1">
              <a:buFontTx/>
              <a:buChar char="•"/>
            </a:pPr>
            <a:r>
              <a:rPr lang="sv-SE" sz="1200"/>
              <a:t>System för återkoppling till kunder</a:t>
            </a:r>
          </a:p>
          <a:p>
            <a:pPr eaLnBrk="1" hangingPunct="1">
              <a:buFontTx/>
              <a:buChar char="•"/>
            </a:pPr>
            <a:r>
              <a:rPr lang="sv-SE" sz="1200"/>
              <a:t>System för ADR-s – utbildning för  avsändare i vården och transportörer</a:t>
            </a:r>
          </a:p>
          <a:p>
            <a:pPr eaLnBrk="1" hangingPunct="1">
              <a:buFontTx/>
              <a:buChar char="•"/>
            </a:pPr>
            <a:r>
              <a:rPr lang="sv-SE" sz="1200"/>
              <a:t>Dokumentation och uppföljning definierad </a:t>
            </a:r>
          </a:p>
        </p:txBody>
      </p:sp>
      <p:grpSp>
        <p:nvGrpSpPr>
          <p:cNvPr id="14348" name="Group 4"/>
          <p:cNvGrpSpPr>
            <a:grpSpLocks/>
          </p:cNvGrpSpPr>
          <p:nvPr/>
        </p:nvGrpSpPr>
        <p:grpSpPr bwMode="auto">
          <a:xfrm>
            <a:off x="4373563" y="3276600"/>
            <a:ext cx="109537" cy="1222375"/>
            <a:chOff x="2643" y="2066"/>
            <a:chExt cx="94" cy="1056"/>
          </a:xfrm>
        </p:grpSpPr>
        <p:sp>
          <p:nvSpPr>
            <p:cNvPr id="14354" name="Rectangle 5"/>
            <p:cNvSpPr>
              <a:spLocks noChangeArrowheads="1"/>
            </p:cNvSpPr>
            <p:nvPr/>
          </p:nvSpPr>
          <p:spPr bwMode="auto">
            <a:xfrm>
              <a:off x="2681" y="2156"/>
              <a:ext cx="18" cy="876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 sz="1600"/>
            </a:p>
          </p:txBody>
        </p:sp>
        <p:sp>
          <p:nvSpPr>
            <p:cNvPr id="14355" name="Freeform 6"/>
            <p:cNvSpPr>
              <a:spLocks/>
            </p:cNvSpPr>
            <p:nvPr/>
          </p:nvSpPr>
          <p:spPr bwMode="auto">
            <a:xfrm>
              <a:off x="2644" y="2066"/>
              <a:ext cx="93" cy="92"/>
            </a:xfrm>
            <a:custGeom>
              <a:avLst/>
              <a:gdLst>
                <a:gd name="T0" fmla="*/ 93 w 93"/>
                <a:gd name="T1" fmla="*/ 92 h 92"/>
                <a:gd name="T2" fmla="*/ 46 w 93"/>
                <a:gd name="T3" fmla="*/ 0 h 92"/>
                <a:gd name="T4" fmla="*/ 0 w 93"/>
                <a:gd name="T5" fmla="*/ 92 h 92"/>
                <a:gd name="T6" fmla="*/ 93 w 93"/>
                <a:gd name="T7" fmla="*/ 92 h 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92"/>
                <a:gd name="T14" fmla="*/ 93 w 93"/>
                <a:gd name="T15" fmla="*/ 92 h 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92">
                  <a:moveTo>
                    <a:pt x="93" y="92"/>
                  </a:moveTo>
                  <a:lnTo>
                    <a:pt x="46" y="0"/>
                  </a:lnTo>
                  <a:lnTo>
                    <a:pt x="0" y="92"/>
                  </a:lnTo>
                  <a:lnTo>
                    <a:pt x="93" y="9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356" name="Freeform 7"/>
            <p:cNvSpPr>
              <a:spLocks/>
            </p:cNvSpPr>
            <p:nvPr/>
          </p:nvSpPr>
          <p:spPr bwMode="auto">
            <a:xfrm>
              <a:off x="2643" y="3030"/>
              <a:ext cx="93" cy="92"/>
            </a:xfrm>
            <a:custGeom>
              <a:avLst/>
              <a:gdLst>
                <a:gd name="T0" fmla="*/ 0 w 93"/>
                <a:gd name="T1" fmla="*/ 0 h 92"/>
                <a:gd name="T2" fmla="*/ 47 w 93"/>
                <a:gd name="T3" fmla="*/ 92 h 92"/>
                <a:gd name="T4" fmla="*/ 93 w 93"/>
                <a:gd name="T5" fmla="*/ 0 h 92"/>
                <a:gd name="T6" fmla="*/ 0 w 93"/>
                <a:gd name="T7" fmla="*/ 0 h 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92"/>
                <a:gd name="T14" fmla="*/ 93 w 93"/>
                <a:gd name="T15" fmla="*/ 92 h 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92">
                  <a:moveTo>
                    <a:pt x="0" y="0"/>
                  </a:moveTo>
                  <a:lnTo>
                    <a:pt x="47" y="92"/>
                  </a:lnTo>
                  <a:lnTo>
                    <a:pt x="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14349" name="Group 8"/>
          <p:cNvGrpSpPr>
            <a:grpSpLocks/>
          </p:cNvGrpSpPr>
          <p:nvPr/>
        </p:nvGrpSpPr>
        <p:grpSpPr bwMode="auto">
          <a:xfrm>
            <a:off x="3779838" y="3817938"/>
            <a:ext cx="1295400" cy="101600"/>
            <a:chOff x="2114" y="2547"/>
            <a:chExt cx="1152" cy="94"/>
          </a:xfrm>
        </p:grpSpPr>
        <p:sp>
          <p:nvSpPr>
            <p:cNvPr id="14351" name="Rectangle 9"/>
            <p:cNvSpPr>
              <a:spLocks noChangeArrowheads="1"/>
            </p:cNvSpPr>
            <p:nvPr/>
          </p:nvSpPr>
          <p:spPr bwMode="auto">
            <a:xfrm>
              <a:off x="2204" y="2585"/>
              <a:ext cx="972" cy="18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v-SE" sz="1600"/>
            </a:p>
          </p:txBody>
        </p:sp>
        <p:sp>
          <p:nvSpPr>
            <p:cNvPr id="14352" name="Freeform 10"/>
            <p:cNvSpPr>
              <a:spLocks/>
            </p:cNvSpPr>
            <p:nvPr/>
          </p:nvSpPr>
          <p:spPr bwMode="auto">
            <a:xfrm>
              <a:off x="2114" y="2547"/>
              <a:ext cx="92" cy="93"/>
            </a:xfrm>
            <a:custGeom>
              <a:avLst/>
              <a:gdLst>
                <a:gd name="T0" fmla="*/ 92 w 92"/>
                <a:gd name="T1" fmla="*/ 0 h 93"/>
                <a:gd name="T2" fmla="*/ 0 w 92"/>
                <a:gd name="T3" fmla="*/ 47 h 93"/>
                <a:gd name="T4" fmla="*/ 92 w 92"/>
                <a:gd name="T5" fmla="*/ 93 h 93"/>
                <a:gd name="T6" fmla="*/ 92 w 92"/>
                <a:gd name="T7" fmla="*/ 0 h 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"/>
                <a:gd name="T13" fmla="*/ 0 h 93"/>
                <a:gd name="T14" fmla="*/ 92 w 92"/>
                <a:gd name="T15" fmla="*/ 93 h 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" h="93">
                  <a:moveTo>
                    <a:pt x="92" y="0"/>
                  </a:moveTo>
                  <a:lnTo>
                    <a:pt x="0" y="47"/>
                  </a:lnTo>
                  <a:lnTo>
                    <a:pt x="92" y="9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353" name="Freeform 11"/>
            <p:cNvSpPr>
              <a:spLocks/>
            </p:cNvSpPr>
            <p:nvPr/>
          </p:nvSpPr>
          <p:spPr bwMode="auto">
            <a:xfrm>
              <a:off x="3174" y="2548"/>
              <a:ext cx="92" cy="93"/>
            </a:xfrm>
            <a:custGeom>
              <a:avLst/>
              <a:gdLst>
                <a:gd name="T0" fmla="*/ 0 w 92"/>
                <a:gd name="T1" fmla="*/ 93 h 93"/>
                <a:gd name="T2" fmla="*/ 92 w 92"/>
                <a:gd name="T3" fmla="*/ 46 h 93"/>
                <a:gd name="T4" fmla="*/ 0 w 92"/>
                <a:gd name="T5" fmla="*/ 0 h 93"/>
                <a:gd name="T6" fmla="*/ 0 w 92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"/>
                <a:gd name="T13" fmla="*/ 0 h 93"/>
                <a:gd name="T14" fmla="*/ 92 w 92"/>
                <a:gd name="T15" fmla="*/ 93 h 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" h="93">
                  <a:moveTo>
                    <a:pt x="0" y="93"/>
                  </a:moveTo>
                  <a:lnTo>
                    <a:pt x="92" y="46"/>
                  </a:lnTo>
                  <a:lnTo>
                    <a:pt x="0" y="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14350" name="Oval 11"/>
          <p:cNvSpPr>
            <a:spLocks noChangeArrowheads="1"/>
          </p:cNvSpPr>
          <p:nvPr/>
        </p:nvSpPr>
        <p:spPr bwMode="auto">
          <a:xfrm>
            <a:off x="4067175" y="3554413"/>
            <a:ext cx="719138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sz="800">
                <a:cs typeface="Arial" charset="0"/>
              </a:rPr>
              <a:t>Bästa </a:t>
            </a:r>
          </a:p>
          <a:p>
            <a:r>
              <a:rPr lang="sv-SE" sz="800">
                <a:cs typeface="Arial" charset="0"/>
              </a:rPr>
              <a:t>möjliga </a:t>
            </a:r>
          </a:p>
          <a:p>
            <a:r>
              <a:rPr lang="sv-SE" sz="800">
                <a:cs typeface="Arial" charset="0"/>
              </a:rPr>
              <a:t>hantering av </a:t>
            </a:r>
          </a:p>
          <a:p>
            <a:r>
              <a:rPr lang="sv-SE" sz="800">
                <a:cs typeface="Arial" charset="0"/>
              </a:rPr>
              <a:t>farligt avfall</a:t>
            </a:r>
          </a:p>
        </p:txBody>
      </p:sp>
    </p:spTree>
    <p:extLst>
      <p:ext uri="{BB962C8B-B14F-4D97-AF65-F5344CB8AC3E}">
        <p14:creationId xmlns:p14="http://schemas.microsoft.com/office/powerpoint/2010/main" val="85905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60000" y="1080000"/>
            <a:ext cx="820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2400" b="1" dirty="0">
                <a:solidFill>
                  <a:srgbClr val="000000"/>
                </a:solidFill>
              </a:rPr>
              <a:t>Värdekompass Patientsynpunkter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20688" y="3381846"/>
            <a:ext cx="2219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600" b="1" u="sng">
                <a:solidFill>
                  <a:srgbClr val="000000"/>
                </a:solidFill>
              </a:rPr>
              <a:t>Professionell kvalitet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51275" y="1773709"/>
            <a:ext cx="1368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600" b="1" u="sng">
                <a:solidFill>
                  <a:srgbClr val="000000"/>
                </a:solidFill>
              </a:rPr>
              <a:t>Funktion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905250" y="5097934"/>
            <a:ext cx="871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600" b="1" u="sng">
                <a:solidFill>
                  <a:srgbClr val="000000"/>
                </a:solidFill>
              </a:rPr>
              <a:t>Resurs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445250" y="3396134"/>
            <a:ext cx="1693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600" b="1" u="sng">
                <a:solidFill>
                  <a:srgbClr val="000000"/>
                </a:solidFill>
              </a:rPr>
              <a:t>Upplevelse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3635375" y="4305771"/>
            <a:ext cx="14414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391025" y="3732684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5370" name="Oval 11"/>
          <p:cNvSpPr>
            <a:spLocks noChangeArrowheads="1"/>
          </p:cNvSpPr>
          <p:nvPr/>
        </p:nvSpPr>
        <p:spPr bwMode="auto">
          <a:xfrm>
            <a:off x="3933825" y="3854921"/>
            <a:ext cx="914400" cy="9080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sz="700" b="1">
                <a:solidFill>
                  <a:srgbClr val="FFFFFF"/>
                </a:solidFill>
                <a:cs typeface="Arial" charset="0"/>
              </a:rPr>
              <a:t>Bästa möjliga </a:t>
            </a:r>
          </a:p>
          <a:p>
            <a:pPr algn="ctr"/>
            <a:r>
              <a:rPr lang="sv-SE" sz="700" b="1">
                <a:solidFill>
                  <a:srgbClr val="FFFFFF"/>
                </a:solidFill>
                <a:cs typeface="Arial" charset="0"/>
              </a:rPr>
              <a:t>process </a:t>
            </a:r>
          </a:p>
          <a:p>
            <a:pPr algn="ctr"/>
            <a:r>
              <a:rPr lang="sv-SE" sz="700" b="1">
                <a:solidFill>
                  <a:srgbClr val="FFFFFF"/>
                </a:solidFill>
                <a:cs typeface="Arial" charset="0"/>
              </a:rPr>
              <a:t>för att </a:t>
            </a:r>
          </a:p>
          <a:p>
            <a:pPr algn="ctr"/>
            <a:r>
              <a:rPr lang="sv-SE" sz="700" b="1">
                <a:solidFill>
                  <a:srgbClr val="FFFFFF"/>
                </a:solidFill>
                <a:cs typeface="Arial" charset="0"/>
              </a:rPr>
              <a:t>ta hand om </a:t>
            </a:r>
          </a:p>
          <a:p>
            <a:pPr algn="ctr"/>
            <a:r>
              <a:rPr lang="sv-SE" sz="700" b="1">
                <a:solidFill>
                  <a:srgbClr val="FFFFFF"/>
                </a:solidFill>
                <a:cs typeface="Arial" charset="0"/>
              </a:rPr>
              <a:t>patient-</a:t>
            </a:r>
          </a:p>
          <a:p>
            <a:pPr algn="ctr"/>
            <a:r>
              <a:rPr lang="sv-SE" sz="700" b="1">
                <a:solidFill>
                  <a:srgbClr val="FFFFFF"/>
                </a:solidFill>
                <a:cs typeface="Arial" charset="0"/>
              </a:rPr>
              <a:t>synpunkter</a:t>
            </a:r>
          </a:p>
        </p:txBody>
      </p:sp>
      <p:sp>
        <p:nvSpPr>
          <p:cNvPr id="15372" name="textruta 3"/>
          <p:cNvSpPr txBox="1">
            <a:spLocks noChangeArrowheads="1"/>
          </p:cNvSpPr>
          <p:nvPr/>
        </p:nvSpPr>
        <p:spPr bwMode="auto">
          <a:xfrm>
            <a:off x="3862388" y="2100734"/>
            <a:ext cx="27701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200">
                <a:solidFill>
                  <a:srgbClr val="000000"/>
                </a:solidFill>
              </a:rPr>
              <a:t>Alla kontaktvägar på plats och välfungerande</a:t>
            </a:r>
          </a:p>
          <a:p>
            <a:pPr eaLnBrk="1" hangingPunct="1"/>
            <a:r>
              <a:rPr lang="sv-SE" sz="1200">
                <a:solidFill>
                  <a:srgbClr val="000000"/>
                </a:solidFill>
              </a:rPr>
              <a:t>Mina vårdkontakter</a:t>
            </a:r>
          </a:p>
          <a:p>
            <a:pPr eaLnBrk="1" hangingPunct="1"/>
            <a:r>
              <a:rPr lang="sv-SE" sz="1200">
                <a:solidFill>
                  <a:srgbClr val="000000"/>
                </a:solidFill>
              </a:rPr>
              <a:t>Patientens direktkanal</a:t>
            </a:r>
          </a:p>
          <a:p>
            <a:pPr eaLnBrk="1" hangingPunct="1"/>
            <a:r>
              <a:rPr lang="sv-SE" sz="1200">
                <a:solidFill>
                  <a:srgbClr val="000000"/>
                </a:solidFill>
              </a:rPr>
              <a:t>Kliniksida på webben</a:t>
            </a:r>
          </a:p>
          <a:p>
            <a:pPr eaLnBrk="1" hangingPunct="1"/>
            <a:r>
              <a:rPr lang="sv-SE" sz="1200">
                <a:solidFill>
                  <a:srgbClr val="000000"/>
                </a:solidFill>
              </a:rPr>
              <a:t>Media</a:t>
            </a:r>
          </a:p>
          <a:p>
            <a:pPr eaLnBrk="1" hangingPunct="1"/>
            <a:r>
              <a:rPr lang="sv-SE" sz="1200">
                <a:solidFill>
                  <a:srgbClr val="000000"/>
                </a:solidFill>
              </a:rPr>
              <a:t>Patientnämnd</a:t>
            </a:r>
          </a:p>
          <a:p>
            <a:pPr eaLnBrk="1" hangingPunct="1"/>
            <a:r>
              <a:rPr lang="sv-SE" sz="1200">
                <a:solidFill>
                  <a:srgbClr val="000000"/>
                </a:solidFill>
              </a:rPr>
              <a:t>Andra kontaktvägar</a:t>
            </a:r>
          </a:p>
        </p:txBody>
      </p:sp>
      <p:sp>
        <p:nvSpPr>
          <p:cNvPr id="15373" name="textruta 7"/>
          <p:cNvSpPr txBox="1">
            <a:spLocks noChangeArrowheads="1"/>
          </p:cNvSpPr>
          <p:nvPr/>
        </p:nvSpPr>
        <p:spPr bwMode="auto">
          <a:xfrm>
            <a:off x="3894138" y="5447184"/>
            <a:ext cx="29098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200">
                <a:solidFill>
                  <a:srgbClr val="000000"/>
                </a:solidFill>
              </a:rPr>
              <a:t>Personal – tid (tid att hantera ärenden)</a:t>
            </a:r>
          </a:p>
          <a:p>
            <a:pPr eaLnBrk="1" hangingPunct="1"/>
            <a:r>
              <a:rPr lang="sv-SE" sz="1200">
                <a:solidFill>
                  <a:srgbClr val="000000"/>
                </a:solidFill>
              </a:rPr>
              <a:t>Rätt kompetens (t ex alla som hanterar ärenden har fått utbildning)</a:t>
            </a:r>
          </a:p>
        </p:txBody>
      </p:sp>
      <p:sp>
        <p:nvSpPr>
          <p:cNvPr id="15374" name="textruta 9"/>
          <p:cNvSpPr txBox="1">
            <a:spLocks noChangeArrowheads="1"/>
          </p:cNvSpPr>
          <p:nvPr/>
        </p:nvSpPr>
        <p:spPr bwMode="auto">
          <a:xfrm>
            <a:off x="436563" y="3788246"/>
            <a:ext cx="30099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200" dirty="0">
                <a:solidFill>
                  <a:srgbClr val="000000"/>
                </a:solidFill>
              </a:rPr>
              <a:t>Rätt hantering (kvalitet) av avvikelser/kundsynpunkter (t ex återkoppling till patient på standardiserat sätt)</a:t>
            </a:r>
          </a:p>
          <a:p>
            <a:pPr eaLnBrk="1" hangingPunct="1"/>
            <a:r>
              <a:rPr lang="sv-SE" sz="1200" dirty="0">
                <a:solidFill>
                  <a:srgbClr val="000000"/>
                </a:solidFill>
              </a:rPr>
              <a:t>Säkrat sätt att - Kommunikation/information på rätt sätt, i rätt tid på rätt </a:t>
            </a:r>
            <a:endParaRPr lang="sv-SE" sz="1200" dirty="0">
              <a:solidFill>
                <a:srgbClr val="FF0000"/>
              </a:solidFill>
            </a:endParaRPr>
          </a:p>
          <a:p>
            <a:pPr eaLnBrk="1" hangingPunct="1"/>
            <a:endParaRPr lang="sv-SE" sz="1200" dirty="0">
              <a:solidFill>
                <a:srgbClr val="000000"/>
              </a:solidFill>
            </a:endParaRPr>
          </a:p>
        </p:txBody>
      </p:sp>
      <p:sp>
        <p:nvSpPr>
          <p:cNvPr id="15375" name="textruta 10"/>
          <p:cNvSpPr txBox="1">
            <a:spLocks noChangeArrowheads="1"/>
          </p:cNvSpPr>
          <p:nvPr/>
        </p:nvSpPr>
        <p:spPr bwMode="auto">
          <a:xfrm>
            <a:off x="6480175" y="3818409"/>
            <a:ext cx="2484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200">
                <a:solidFill>
                  <a:srgbClr val="000000"/>
                </a:solidFill>
              </a:rPr>
              <a:t>100% nöjda - t ex veta vart man ska vända sig </a:t>
            </a:r>
          </a:p>
          <a:p>
            <a:pPr eaLnBrk="1" hangingPunct="1"/>
            <a:r>
              <a:rPr lang="sv-SE" sz="1200">
                <a:solidFill>
                  <a:srgbClr val="000000"/>
                </a:solidFill>
              </a:rPr>
              <a:t>Personalens upplevelse</a:t>
            </a:r>
          </a:p>
          <a:p>
            <a:pPr eaLnBrk="1" hangingPunct="1"/>
            <a:r>
              <a:rPr lang="sv-SE" sz="1200">
                <a:solidFill>
                  <a:srgbClr val="000000"/>
                </a:solidFill>
              </a:rPr>
              <a:t>Patienten – tid (t ex uppleva komma fram direkt)</a:t>
            </a:r>
          </a:p>
          <a:p>
            <a:pPr eaLnBrk="1" hangingPunct="1"/>
            <a:endParaRPr lang="sv-SE" sz="1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40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85"/>
          <p:cNvSpPr>
            <a:spLocks noChangeArrowheads="1"/>
          </p:cNvSpPr>
          <p:nvPr/>
        </p:nvSpPr>
        <p:spPr bwMode="auto">
          <a:xfrm>
            <a:off x="360000" y="1080000"/>
            <a:ext cx="8208963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  <a:defRPr/>
            </a:pPr>
            <a:r>
              <a:rPr lang="sv-SE" sz="2000" b="1" dirty="0">
                <a:solidFill>
                  <a:srgbClr val="000000"/>
                </a:solidFill>
                <a:cs typeface="Arial" charset="0"/>
                <a:sym typeface="Arial" charset="0"/>
              </a:rPr>
              <a:t>Värdekompass – stödprocess för utredning och analys</a:t>
            </a:r>
          </a:p>
          <a:p>
            <a:pPr>
              <a:buClr>
                <a:srgbClr val="000000"/>
              </a:buClr>
              <a:buSzPct val="25000"/>
              <a:defRPr/>
            </a:pPr>
            <a:r>
              <a:rPr lang="sv-SE" sz="1050" dirty="0"/>
              <a:t>Utvecklingsarbete inom ramen för kursen ”Mäta för att leda” för enheten för utredning och analys samt kvalitetsenheten, Hälso- och sjukvårdsstaben, Landstinget i Värmland</a:t>
            </a:r>
          </a:p>
          <a:p>
            <a:pPr>
              <a:buClr>
                <a:srgbClr val="000000"/>
              </a:buClr>
              <a:buSzPct val="25000"/>
              <a:buFont typeface="Arial" charset="0"/>
              <a:buNone/>
              <a:defRPr/>
            </a:pPr>
            <a:endParaRPr lang="sv-SE" sz="2000" b="1" dirty="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cxnSp>
        <p:nvCxnSpPr>
          <p:cNvPr id="16387" name="Shape 86"/>
          <p:cNvCxnSpPr>
            <a:cxnSpLocks noChangeShapeType="1"/>
          </p:cNvCxnSpPr>
          <p:nvPr/>
        </p:nvCxnSpPr>
        <p:spPr bwMode="auto">
          <a:xfrm>
            <a:off x="3311525" y="3855740"/>
            <a:ext cx="20161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miter lim="800000"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88" name="Shape 87"/>
          <p:cNvCxnSpPr>
            <a:cxnSpLocks noChangeShapeType="1"/>
          </p:cNvCxnSpPr>
          <p:nvPr/>
        </p:nvCxnSpPr>
        <p:spPr bwMode="auto">
          <a:xfrm>
            <a:off x="4319588" y="3279477"/>
            <a:ext cx="0" cy="1152525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miter lim="800000"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89" name="Shape 88"/>
          <p:cNvSpPr>
            <a:spLocks noChangeArrowheads="1"/>
          </p:cNvSpPr>
          <p:nvPr/>
        </p:nvSpPr>
        <p:spPr bwMode="auto">
          <a:xfrm>
            <a:off x="-180975" y="-171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>
            <a:spAutoFit/>
          </a:bodyPr>
          <a:lstStyle/>
          <a:p>
            <a:endParaRPr lang="sv-SE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6390" name="Shape 89"/>
          <p:cNvSpPr>
            <a:spLocks noChangeArrowheads="1"/>
          </p:cNvSpPr>
          <p:nvPr/>
        </p:nvSpPr>
        <p:spPr bwMode="auto">
          <a:xfrm>
            <a:off x="574675" y="34385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/>
          <a:p>
            <a:endParaRPr lang="sv-SE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6391" name="Shape 90"/>
          <p:cNvSpPr>
            <a:spLocks noChangeArrowheads="1"/>
          </p:cNvSpPr>
          <p:nvPr/>
        </p:nvSpPr>
        <p:spPr bwMode="auto">
          <a:xfrm>
            <a:off x="3914775" y="3492202"/>
            <a:ext cx="830263" cy="712788"/>
          </a:xfrm>
          <a:prstGeom prst="ellipse">
            <a:avLst/>
          </a:prstGeom>
          <a:solidFill>
            <a:srgbClr val="99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 anchor="ctr">
            <a:spAutoFit/>
          </a:bodyPr>
          <a:lstStyle/>
          <a:p>
            <a:pPr algn="ct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sv-SE" sz="900">
                <a:solidFill>
                  <a:srgbClr val="FFFFFF"/>
                </a:solidFill>
                <a:cs typeface="Arial" charset="0"/>
                <a:sym typeface="Arial" charset="0"/>
              </a:rPr>
              <a:t>Bästa </a:t>
            </a:r>
          </a:p>
          <a:p>
            <a:pPr algn="ct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sv-SE" sz="900">
                <a:solidFill>
                  <a:srgbClr val="FFFFFF"/>
                </a:solidFill>
                <a:cs typeface="Arial" charset="0"/>
                <a:sym typeface="Arial" charset="0"/>
              </a:rPr>
              <a:t>möjliga </a:t>
            </a:r>
          </a:p>
          <a:p>
            <a:pPr algn="ct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sv-SE" sz="900">
                <a:solidFill>
                  <a:srgbClr val="FFFFFF"/>
                </a:solidFill>
                <a:cs typeface="Arial" charset="0"/>
                <a:sym typeface="Arial" charset="0"/>
              </a:rPr>
              <a:t>värde</a:t>
            </a:r>
          </a:p>
        </p:txBody>
      </p:sp>
      <p:sp>
        <p:nvSpPr>
          <p:cNvPr id="16392" name="Shape 91"/>
          <p:cNvSpPr>
            <a:spLocks noChangeArrowheads="1"/>
          </p:cNvSpPr>
          <p:nvPr/>
        </p:nvSpPr>
        <p:spPr bwMode="auto">
          <a:xfrm>
            <a:off x="539750" y="3311525"/>
            <a:ext cx="184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/>
          <a:p>
            <a:r>
              <a:rPr lang="sv-SE">
                <a:solidFill>
                  <a:srgbClr val="000000"/>
                </a:solidFill>
                <a:cs typeface="Arial" charset="0"/>
                <a:sym typeface="Arial" charset="0"/>
              </a:rPr>
              <a:t>
</a:t>
            </a:r>
          </a:p>
        </p:txBody>
      </p:sp>
      <p:sp>
        <p:nvSpPr>
          <p:cNvPr id="92" name="Shape 92"/>
          <p:cNvSpPr/>
          <p:nvPr/>
        </p:nvSpPr>
        <p:spPr>
          <a:xfrm>
            <a:off x="346075" y="3166219"/>
            <a:ext cx="2965450" cy="1400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/>
            </a:pPr>
            <a:r>
              <a:rPr sz="1400" b="1" dirty="0" err="1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Kliniskt</a:t>
            </a:r>
            <a:r>
              <a:rPr sz="1400" b="1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/</a:t>
            </a:r>
            <a:r>
              <a:rPr sz="1400" b="1" dirty="0" err="1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professionellt</a:t>
            </a:r>
            <a:r>
              <a:rPr sz="1400" b="1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 status</a:t>
            </a:r>
            <a:endParaRPr lang="sv-SE" sz="1400" b="1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/>
            </a:pPr>
            <a:endParaRPr sz="700" b="1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Kvalitet på inrapporterad data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Dokumentera/registrera på standardiserat sätt (rutiner)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Adekvat datafångst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400" b="1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3059113" y="2026990"/>
            <a:ext cx="3384550" cy="969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/>
            </a:pPr>
            <a:r>
              <a:rPr sz="1400" b="1" dirty="0" err="1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Funktionellt</a:t>
            </a:r>
            <a:r>
              <a:rPr sz="1400" b="1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 status</a:t>
            </a:r>
            <a:endParaRPr lang="sv-SE" sz="1400" b="1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/>
            </a:pPr>
            <a:endParaRPr sz="700" b="1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IT-system (användbarhet, design)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Datalager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Rapporter</a:t>
            </a:r>
          </a:p>
        </p:txBody>
      </p:sp>
      <p:sp>
        <p:nvSpPr>
          <p:cNvPr id="94" name="Shape 94"/>
          <p:cNvSpPr/>
          <p:nvPr/>
        </p:nvSpPr>
        <p:spPr>
          <a:xfrm>
            <a:off x="3059113" y="4519315"/>
            <a:ext cx="2449512" cy="2078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/>
            </a:pPr>
            <a:r>
              <a:rPr sz="1400" b="1" dirty="0" err="1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Resurser</a:t>
            </a:r>
            <a:endParaRPr lang="sv-SE" sz="1400" b="1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/>
            </a:pPr>
            <a:endParaRPr sz="700" b="1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Kompetens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Sak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Analys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IT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Tid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Registrering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Återrapportering,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Analys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Förbättring</a:t>
            </a:r>
            <a:endParaRPr sz="1200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5867400" y="3201144"/>
            <a:ext cx="2840038" cy="15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/>
            </a:pPr>
            <a:r>
              <a:rPr sz="1400" b="1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Patient/</a:t>
            </a:r>
            <a:r>
              <a:rPr sz="1400" b="1" dirty="0" err="1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kunderfarenheter</a:t>
            </a:r>
            <a:endParaRPr lang="sv-SE" sz="1400" b="1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defRPr/>
            </a:pPr>
            <a:endParaRPr lang="sv-SE" sz="700" b="1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Kunna lita på resultaten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Förståeliga mått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Värdefullt</a:t>
            </a:r>
            <a:endParaRPr sz="1200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Lättåtkomligt resultat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Aktuellt/Uppdaterat resultat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sv-SE" sz="12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Resultat på rätt nivå</a:t>
            </a:r>
            <a:endParaRPr sz="1200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0743825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480</Words>
  <Application>Microsoft Office PowerPoint</Application>
  <PresentationFormat>Bildspel på skärmen (4:3)</PresentationFormat>
  <Paragraphs>181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Värdekompassen Exempelsamling </vt:lpstr>
      <vt:lpstr>Värdekompass prostatacancerprocessen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Landstinget i Jönköpings län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Värdekompassen Exempelsamling </dc:title>
  <dc:creator>IT-centrum</dc:creator>
  <cp:lastModifiedBy>IT-centrum</cp:lastModifiedBy>
  <cp:revision>2</cp:revision>
  <dcterms:created xsi:type="dcterms:W3CDTF">2016-04-22T11:33:32Z</dcterms:created>
  <dcterms:modified xsi:type="dcterms:W3CDTF">2016-04-22T11:37:52Z</dcterms:modified>
</cp:coreProperties>
</file>