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haansoftxlsx"/>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22"/>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6" d="100"/>
          <a:sy n="116" d="100"/>
        </p:scale>
        <p:origin x="300"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123" d="100"/>
          <a:sy n="123" d="100"/>
        </p:scale>
        <p:origin x="4056"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483951277187252"/>
        </c:manualLayout>
      </c:layout>
      <c:doughnutChart>
        <c:varyColors val="1"/>
        <c:ser>
          <c:idx val="0"/>
          <c:order val="0"/>
          <c:tx>
            <c:strRef>
              <c:f>Sheet1!$B$1</c:f>
              <c:strCache>
                <c:ptCount val="1"/>
                <c:pt idx="0">
                  <c:v>%</c:v>
                </c:pt>
              </c:strCache>
            </c:strRef>
          </c:tx>
          <c:dPt>
            <c:idx val="0"/>
            <c:bubble3D val="0"/>
            <c:spPr>
              <a:solidFill>
                <a:schemeClr val="bg1">
                  <a:lumMod val="65000"/>
                </a:schemeClr>
              </a:solidFill>
            </c:spPr>
            <c:extLst>
              <c:ext xmlns:c16="http://schemas.microsoft.com/office/drawing/2014/chart" uri="{C3380CC4-5D6E-409C-BE32-E72D297353CC}">
                <c16:uniqueId val="{00000001-40EB-4072-8948-5213CECB02BC}"/>
              </c:ext>
            </c:extLst>
          </c:dPt>
          <c:dPt>
            <c:idx val="1"/>
            <c:bubble3D val="0"/>
            <c:spPr>
              <a:solidFill>
                <a:schemeClr val="bg1">
                  <a:lumMod val="85000"/>
                </a:schemeClr>
              </a:solidFill>
            </c:spPr>
            <c:extLst>
              <c:ext xmlns:c16="http://schemas.microsoft.com/office/drawing/2014/chart" uri="{C3380CC4-5D6E-409C-BE32-E72D297353CC}">
                <c16:uniqueId val="{00000003-40EB-4072-8948-5213CECB02BC}"/>
              </c:ext>
            </c:extLst>
          </c:dPt>
          <c:cat>
            <c:strRef>
              <c:f>Sheet1!$A$2:$A$3</c:f>
              <c:strCache>
                <c:ptCount val="2"/>
                <c:pt idx="0">
                  <c:v>colored</c:v>
                </c:pt>
                <c:pt idx="1">
                  <c:v>blank</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40EB-4072-8948-5213CECB02BC}"/>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483951277187252"/>
        </c:manualLayout>
      </c:layout>
      <c:doughnutChart>
        <c:varyColors val="1"/>
        <c:ser>
          <c:idx val="0"/>
          <c:order val="0"/>
          <c:tx>
            <c:strRef>
              <c:f>Sheet1!$B$1</c:f>
              <c:strCache>
                <c:ptCount val="1"/>
                <c:pt idx="0">
                  <c:v>%</c:v>
                </c:pt>
              </c:strCache>
            </c:strRef>
          </c:tx>
          <c:dPt>
            <c:idx val="0"/>
            <c:bubble3D val="0"/>
            <c:spPr>
              <a:solidFill>
                <a:srgbClr val="00B050"/>
              </a:solidFill>
            </c:spPr>
            <c:extLst>
              <c:ext xmlns:c16="http://schemas.microsoft.com/office/drawing/2014/chart" uri="{C3380CC4-5D6E-409C-BE32-E72D297353CC}">
                <c16:uniqueId val="{00000001-2A33-45B1-A1E2-C647BC384232}"/>
              </c:ext>
            </c:extLst>
          </c:dPt>
          <c:dPt>
            <c:idx val="1"/>
            <c:bubble3D val="0"/>
            <c:spPr>
              <a:solidFill>
                <a:schemeClr val="bg1">
                  <a:lumMod val="85000"/>
                </a:schemeClr>
              </a:solidFill>
            </c:spPr>
            <c:extLst>
              <c:ext xmlns:c16="http://schemas.microsoft.com/office/drawing/2014/chart" uri="{C3380CC4-5D6E-409C-BE32-E72D297353CC}">
                <c16:uniqueId val="{00000003-2A33-45B1-A1E2-C647BC384232}"/>
              </c:ext>
            </c:extLst>
          </c:dPt>
          <c:cat>
            <c:strRef>
              <c:f>Sheet1!$A$2:$A$4</c:f>
              <c:strCache>
                <c:ptCount val="2"/>
                <c:pt idx="0">
                  <c:v>colored</c:v>
                </c:pt>
                <c:pt idx="1">
                  <c:v>blank</c:v>
                </c:pt>
              </c:strCache>
            </c:strRef>
          </c:cat>
          <c:val>
            <c:numRef>
              <c:f>Sheet1!$B$2:$B$4</c:f>
              <c:numCache>
                <c:formatCode>General</c:formatCode>
                <c:ptCount val="3"/>
                <c:pt idx="0">
                  <c:v>27</c:v>
                </c:pt>
                <c:pt idx="1">
                  <c:v>73</c:v>
                </c:pt>
              </c:numCache>
            </c:numRef>
          </c:val>
          <c:extLst>
            <c:ext xmlns:c16="http://schemas.microsoft.com/office/drawing/2014/chart" uri="{C3380CC4-5D6E-409C-BE32-E72D297353CC}">
              <c16:uniqueId val="{00000004-2A33-45B1-A1E2-C647BC384232}"/>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483951277187252"/>
        </c:manualLayout>
      </c:layout>
      <c:doughnutChart>
        <c:varyColors val="1"/>
        <c:ser>
          <c:idx val="0"/>
          <c:order val="0"/>
          <c:tx>
            <c:strRef>
              <c:f>Sheet1!$B$1</c:f>
              <c:strCache>
                <c:ptCount val="1"/>
                <c:pt idx="0">
                  <c:v>%</c:v>
                </c:pt>
              </c:strCache>
            </c:strRef>
          </c:tx>
          <c:dPt>
            <c:idx val="0"/>
            <c:bubble3D val="0"/>
            <c:spPr>
              <a:solidFill>
                <a:schemeClr val="accent2"/>
              </a:solidFill>
            </c:spPr>
            <c:extLst>
              <c:ext xmlns:c16="http://schemas.microsoft.com/office/drawing/2014/chart" uri="{C3380CC4-5D6E-409C-BE32-E72D297353CC}">
                <c16:uniqueId val="{00000001-AAE6-4F95-BEDF-C0519F3F7B31}"/>
              </c:ext>
            </c:extLst>
          </c:dPt>
          <c:dPt>
            <c:idx val="1"/>
            <c:bubble3D val="0"/>
            <c:spPr>
              <a:solidFill>
                <a:schemeClr val="bg1">
                  <a:lumMod val="85000"/>
                </a:schemeClr>
              </a:solidFill>
            </c:spPr>
            <c:extLst>
              <c:ext xmlns:c16="http://schemas.microsoft.com/office/drawing/2014/chart" uri="{C3380CC4-5D6E-409C-BE32-E72D297353CC}">
                <c16:uniqueId val="{00000003-AAE6-4F95-BEDF-C0519F3F7B31}"/>
              </c:ext>
            </c:extLst>
          </c:dPt>
          <c:cat>
            <c:strRef>
              <c:f>Sheet1!$A$2:$A$3</c:f>
              <c:strCache>
                <c:ptCount val="2"/>
                <c:pt idx="0">
                  <c:v>colored</c:v>
                </c:pt>
                <c:pt idx="1">
                  <c:v>blank</c:v>
                </c:pt>
              </c:strCache>
            </c:strRef>
          </c:cat>
          <c:val>
            <c:numRef>
              <c:f>Sheet1!$B$2:$B$3</c:f>
              <c:numCache>
                <c:formatCode>General</c:formatCode>
                <c:ptCount val="2"/>
                <c:pt idx="0">
                  <c:v>6</c:v>
                </c:pt>
                <c:pt idx="1">
                  <c:v>94</c:v>
                </c:pt>
              </c:numCache>
            </c:numRef>
          </c:val>
          <c:extLst>
            <c:ext xmlns:c16="http://schemas.microsoft.com/office/drawing/2014/chart" uri="{C3380CC4-5D6E-409C-BE32-E72D297353CC}">
              <c16:uniqueId val="{00000004-AAE6-4F95-BEDF-C0519F3F7B31}"/>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483951277187252"/>
        </c:manualLayout>
      </c:layout>
      <c:doughnutChart>
        <c:varyColors val="1"/>
        <c:ser>
          <c:idx val="0"/>
          <c:order val="0"/>
          <c:tx>
            <c:strRef>
              <c:f>Sheet1!$B$1</c:f>
              <c:strCache>
                <c:ptCount val="1"/>
                <c:pt idx="0">
                  <c:v>%</c:v>
                </c:pt>
              </c:strCache>
            </c:strRef>
          </c:tx>
          <c:dPt>
            <c:idx val="0"/>
            <c:bubble3D val="0"/>
            <c:spPr>
              <a:solidFill>
                <a:srgbClr val="00B0F0"/>
              </a:solidFill>
            </c:spPr>
            <c:extLst>
              <c:ext xmlns:c16="http://schemas.microsoft.com/office/drawing/2014/chart" uri="{C3380CC4-5D6E-409C-BE32-E72D297353CC}">
                <c16:uniqueId val="{00000001-E15E-4469-9180-E960B65A8BC4}"/>
              </c:ext>
            </c:extLst>
          </c:dPt>
          <c:dPt>
            <c:idx val="1"/>
            <c:bubble3D val="0"/>
            <c:spPr>
              <a:solidFill>
                <a:schemeClr val="bg1">
                  <a:lumMod val="85000"/>
                </a:schemeClr>
              </a:solidFill>
            </c:spPr>
            <c:extLst>
              <c:ext xmlns:c16="http://schemas.microsoft.com/office/drawing/2014/chart" uri="{C3380CC4-5D6E-409C-BE32-E72D297353CC}">
                <c16:uniqueId val="{00000003-E15E-4469-9180-E960B65A8BC4}"/>
              </c:ext>
            </c:extLst>
          </c:dPt>
          <c:cat>
            <c:strRef>
              <c:f>Sheet1!$A$2:$A$3</c:f>
              <c:strCache>
                <c:ptCount val="2"/>
                <c:pt idx="0">
                  <c:v>colored</c:v>
                </c:pt>
                <c:pt idx="1">
                  <c:v>blank</c:v>
                </c:pt>
              </c:strCache>
            </c:strRef>
          </c:cat>
          <c:val>
            <c:numRef>
              <c:f>Sheet1!$B$2:$B$3</c:f>
              <c:numCache>
                <c:formatCode>General</c:formatCode>
                <c:ptCount val="2"/>
                <c:pt idx="0">
                  <c:v>24</c:v>
                </c:pt>
                <c:pt idx="1">
                  <c:v>76</c:v>
                </c:pt>
              </c:numCache>
            </c:numRef>
          </c:val>
          <c:extLst>
            <c:ext xmlns:c16="http://schemas.microsoft.com/office/drawing/2014/chart" uri="{C3380CC4-5D6E-409C-BE32-E72D297353CC}">
              <c16:uniqueId val="{00000004-E15E-4469-9180-E960B65A8BC4}"/>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13F6E-2660-4A5C-8F84-A0799F425132}" type="datetimeFigureOut">
              <a:rPr lang="sv-SE" smtClean="0"/>
              <a:t>2023-04-14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78C6A-BC6C-44C3-988A-6ABC6D1F9743}" type="slidenum">
              <a:rPr lang="sv-SE" smtClean="0"/>
              <a:t>‹#›</a:t>
            </a:fld>
            <a:endParaRPr lang="sv-SE"/>
          </a:p>
        </p:txBody>
      </p:sp>
    </p:spTree>
    <p:extLst>
      <p:ext uri="{BB962C8B-B14F-4D97-AF65-F5344CB8AC3E}">
        <p14:creationId xmlns:p14="http://schemas.microsoft.com/office/powerpoint/2010/main" val="1818523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Hälsa</a:t>
            </a:r>
            <a:r>
              <a:rPr lang="sv-SE" baseline="0" dirty="0"/>
              <a:t> välkommen. Håll en kort inledning om varför det är viktigt att träna just nu. </a:t>
            </a:r>
          </a:p>
          <a:p>
            <a:r>
              <a:rPr lang="sv-SE" baseline="0" dirty="0"/>
              <a:t>Alla presenterar sig.</a:t>
            </a:r>
          </a:p>
          <a:p>
            <a:r>
              <a:rPr lang="sv-SE" baseline="0" dirty="0"/>
              <a:t>Informera om att en utvärderingsenkät kommer att mailas ut efteråt för att utvärdera metodstödet.</a:t>
            </a:r>
            <a:endParaRPr lang="sv-SE" dirty="0"/>
          </a:p>
          <a:p>
            <a:endParaRPr lang="sv-SE" dirty="0"/>
          </a:p>
        </p:txBody>
      </p:sp>
      <p:sp>
        <p:nvSpPr>
          <p:cNvPr id="4" name="Platshållare för bildnummer 3"/>
          <p:cNvSpPr>
            <a:spLocks noGrp="1"/>
          </p:cNvSpPr>
          <p:nvPr>
            <p:ph type="sldNum" sz="quarter" idx="10"/>
          </p:nvPr>
        </p:nvSpPr>
        <p:spPr/>
        <p:txBody>
          <a:bodyPr/>
          <a:lstStyle/>
          <a:p>
            <a:fld id="{43778C6A-BC6C-44C3-988A-6ABC6D1F9743}" type="slidenum">
              <a:rPr lang="sv-SE" smtClean="0"/>
              <a:t>3</a:t>
            </a:fld>
            <a:endParaRPr lang="sv-SE"/>
          </a:p>
        </p:txBody>
      </p:sp>
    </p:spTree>
    <p:extLst>
      <p:ext uri="{BB962C8B-B14F-4D97-AF65-F5344CB8AC3E}">
        <p14:creationId xmlns:p14="http://schemas.microsoft.com/office/powerpoint/2010/main" val="1044177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I förberedelserna inför den praktiska teamträningen har ni satt upp 2-3 lärandemål. Detta ger en gemensam målbild och kommer ge ett stöd i reflektionen, vad som fungerade bra och vad som kan göras annorlunda nästa gång.</a:t>
            </a:r>
          </a:p>
          <a:p>
            <a:r>
              <a:rPr lang="sv-SE" baseline="0" dirty="0"/>
              <a:t>Ett exempel på lärandemål: </a:t>
            </a:r>
            <a:r>
              <a:rPr lang="sv-SE" i="1" baseline="0" dirty="0"/>
              <a:t>Att patientrepresentanten/den närstående blir en aktiv deltagare i teamet.</a:t>
            </a:r>
          </a:p>
        </p:txBody>
      </p:sp>
      <p:sp>
        <p:nvSpPr>
          <p:cNvPr id="4" name="Platshållare för bildnummer 3"/>
          <p:cNvSpPr>
            <a:spLocks noGrp="1"/>
          </p:cNvSpPr>
          <p:nvPr>
            <p:ph type="sldNum" sz="quarter" idx="10"/>
          </p:nvPr>
        </p:nvSpPr>
        <p:spPr/>
        <p:txBody>
          <a:bodyPr/>
          <a:lstStyle/>
          <a:p>
            <a:fld id="{43778C6A-BC6C-44C3-988A-6ABC6D1F9743}" type="slidenum">
              <a:rPr lang="sv-SE" smtClean="0"/>
              <a:t>13</a:t>
            </a:fld>
            <a:endParaRPr lang="sv-SE"/>
          </a:p>
        </p:txBody>
      </p:sp>
    </p:spTree>
    <p:extLst>
      <p:ext uri="{BB962C8B-B14F-4D97-AF65-F5344CB8AC3E}">
        <p14:creationId xmlns:p14="http://schemas.microsoft.com/office/powerpoint/2010/main" val="4021912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Beskriv</a:t>
            </a:r>
            <a:r>
              <a:rPr lang="sv-SE" sz="1200" baseline="0" dirty="0"/>
              <a:t> hur den praktiska teamträningen ska gå till. Vad som är start och slut på övningen. Gå igenom aktuellt material, t ex blädderblock, </a:t>
            </a:r>
            <a:r>
              <a:rPr lang="sv-SE" sz="1200" baseline="0" dirty="0" err="1"/>
              <a:t>whiteboard</a:t>
            </a:r>
            <a:r>
              <a:rPr lang="sv-SE" sz="1200" baseline="0" dirty="0"/>
              <a:t>, eventuella aktuella dokument för lokala riktlinjer/rutiner, tidsåtgång, roller. </a:t>
            </a:r>
          </a:p>
          <a:p>
            <a:r>
              <a:rPr lang="sv-SE" sz="1200" baseline="0" dirty="0"/>
              <a:t>Observatörernas roll är att reflektera och dokumentera det som sker kopplat till uppsatta lärandemål för att sedan använda det underlaget till reflektionen.</a:t>
            </a:r>
          </a:p>
          <a:p>
            <a:r>
              <a:rPr lang="sv-SE" sz="1200" baseline="0" dirty="0"/>
              <a:t>Esther/patientrepresentanten kommer nu att delge sin berättelse som ska bli utgångspunkt för träningen.</a:t>
            </a:r>
          </a:p>
          <a:p>
            <a:endParaRPr lang="sv-SE" dirty="0"/>
          </a:p>
        </p:txBody>
      </p:sp>
      <p:sp>
        <p:nvSpPr>
          <p:cNvPr id="4" name="Platshållare för bildnummer 3"/>
          <p:cNvSpPr>
            <a:spLocks noGrp="1"/>
          </p:cNvSpPr>
          <p:nvPr>
            <p:ph type="sldNum" sz="quarter" idx="10"/>
          </p:nvPr>
        </p:nvSpPr>
        <p:spPr/>
        <p:txBody>
          <a:bodyPr/>
          <a:lstStyle/>
          <a:p>
            <a:fld id="{43778C6A-BC6C-44C3-988A-6ABC6D1F9743}" type="slidenum">
              <a:rPr lang="sv-SE" smtClean="0"/>
              <a:t>14</a:t>
            </a:fld>
            <a:endParaRPr lang="sv-SE"/>
          </a:p>
        </p:txBody>
      </p:sp>
    </p:spTree>
    <p:extLst>
      <p:ext uri="{BB962C8B-B14F-4D97-AF65-F5344CB8AC3E}">
        <p14:creationId xmlns:p14="http://schemas.microsoft.com/office/powerpoint/2010/main" val="1753955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kan du använda kommande hem</a:t>
            </a:r>
            <a:r>
              <a:rPr lang="sv-SE" baseline="0" dirty="0"/>
              <a:t> miljö bilder eller egen bild för att förstärka den miljö som träningen ska ske i.</a:t>
            </a:r>
            <a:endParaRPr lang="sv-SE" dirty="0"/>
          </a:p>
        </p:txBody>
      </p:sp>
      <p:sp>
        <p:nvSpPr>
          <p:cNvPr id="4" name="Platshållare för bildnummer 3"/>
          <p:cNvSpPr>
            <a:spLocks noGrp="1"/>
          </p:cNvSpPr>
          <p:nvPr>
            <p:ph type="sldNum" sz="quarter" idx="10"/>
          </p:nvPr>
        </p:nvSpPr>
        <p:spPr/>
        <p:txBody>
          <a:bodyPr/>
          <a:lstStyle/>
          <a:p>
            <a:fld id="{43778C6A-BC6C-44C3-988A-6ABC6D1F9743}" type="slidenum">
              <a:rPr lang="sv-SE" smtClean="0"/>
              <a:t>16</a:t>
            </a:fld>
            <a:endParaRPr lang="sv-SE"/>
          </a:p>
        </p:txBody>
      </p:sp>
    </p:spTree>
    <p:extLst>
      <p:ext uri="{BB962C8B-B14F-4D97-AF65-F5344CB8AC3E}">
        <p14:creationId xmlns:p14="http://schemas.microsoft.com/office/powerpoint/2010/main" val="558551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Visa gärna bilden på väggen under simuleringen. Dvs om det är en hemmamiljö i vill simulera.</a:t>
            </a:r>
            <a:endParaRPr lang="sv-SE" dirty="0"/>
          </a:p>
        </p:txBody>
      </p:sp>
      <p:sp>
        <p:nvSpPr>
          <p:cNvPr id="4" name="Platshållare för bildnummer 3"/>
          <p:cNvSpPr>
            <a:spLocks noGrp="1"/>
          </p:cNvSpPr>
          <p:nvPr>
            <p:ph type="sldNum" sz="quarter" idx="10"/>
          </p:nvPr>
        </p:nvSpPr>
        <p:spPr/>
        <p:txBody>
          <a:bodyPr/>
          <a:lstStyle/>
          <a:p>
            <a:fld id="{43778C6A-BC6C-44C3-988A-6ABC6D1F9743}" type="slidenum">
              <a:rPr lang="sv-SE" smtClean="0"/>
              <a:t>17</a:t>
            </a:fld>
            <a:endParaRPr lang="sv-SE"/>
          </a:p>
        </p:txBody>
      </p:sp>
    </p:spTree>
    <p:extLst>
      <p:ext uri="{BB962C8B-B14F-4D97-AF65-F5344CB8AC3E}">
        <p14:creationId xmlns:p14="http://schemas.microsoft.com/office/powerpoint/2010/main" val="3574382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Utgå från uppsatta lärandemål och de två frågorna.</a:t>
            </a:r>
          </a:p>
          <a:p>
            <a:endParaRPr lang="sv-SE" baseline="0" dirty="0"/>
          </a:p>
          <a:p>
            <a:r>
              <a:rPr lang="sv-SE" baseline="0" dirty="0"/>
              <a:t>Deltagarnas och patientens reflektioner.</a:t>
            </a:r>
          </a:p>
          <a:p>
            <a:r>
              <a:rPr lang="sv-SE" baseline="0" dirty="0"/>
              <a:t>Observatörer kompletterar med sina reflektioner gjorda under träningen.</a:t>
            </a:r>
          </a:p>
        </p:txBody>
      </p:sp>
      <p:sp>
        <p:nvSpPr>
          <p:cNvPr id="4" name="Platshållare för bildnummer 3"/>
          <p:cNvSpPr>
            <a:spLocks noGrp="1"/>
          </p:cNvSpPr>
          <p:nvPr>
            <p:ph type="sldNum" sz="quarter" idx="10"/>
          </p:nvPr>
        </p:nvSpPr>
        <p:spPr/>
        <p:txBody>
          <a:bodyPr/>
          <a:lstStyle/>
          <a:p>
            <a:fld id="{43778C6A-BC6C-44C3-988A-6ABC6D1F9743}" type="slidenum">
              <a:rPr lang="sv-SE" smtClean="0"/>
              <a:t>18</a:t>
            </a:fld>
            <a:endParaRPr lang="sv-SE"/>
          </a:p>
        </p:txBody>
      </p:sp>
    </p:spTree>
    <p:extLst>
      <p:ext uri="{BB962C8B-B14F-4D97-AF65-F5344CB8AC3E}">
        <p14:creationId xmlns:p14="http://schemas.microsoft.com/office/powerpoint/2010/main" val="2941743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Dokumentera de förslag och </a:t>
            </a:r>
            <a:r>
              <a:rPr lang="sv-SE" dirty="0" err="1"/>
              <a:t>ideér</a:t>
            </a:r>
            <a:r>
              <a:rPr lang="sv-SE" dirty="0"/>
              <a:t> som kommer upp under reflektionen och ta detta vidare tillbaka till verksamheten.</a:t>
            </a:r>
          </a:p>
        </p:txBody>
      </p:sp>
      <p:sp>
        <p:nvSpPr>
          <p:cNvPr id="4" name="Platshållare för bildnummer 3"/>
          <p:cNvSpPr>
            <a:spLocks noGrp="1"/>
          </p:cNvSpPr>
          <p:nvPr>
            <p:ph type="sldNum" sz="quarter" idx="10"/>
          </p:nvPr>
        </p:nvSpPr>
        <p:spPr/>
        <p:txBody>
          <a:bodyPr/>
          <a:lstStyle/>
          <a:p>
            <a:fld id="{43778C6A-BC6C-44C3-988A-6ABC6D1F9743}" type="slidenum">
              <a:rPr lang="sv-SE" smtClean="0"/>
              <a:t>19</a:t>
            </a:fld>
            <a:endParaRPr lang="sv-SE"/>
          </a:p>
        </p:txBody>
      </p:sp>
    </p:spTree>
    <p:extLst>
      <p:ext uri="{BB962C8B-B14F-4D97-AF65-F5344CB8AC3E}">
        <p14:creationId xmlns:p14="http://schemas.microsoft.com/office/powerpoint/2010/main" val="84284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0" dirty="0"/>
              <a:t>Valfritt att berätta om bakgrunden</a:t>
            </a:r>
            <a:r>
              <a:rPr lang="sv-SE" sz="1200" i="0" baseline="0" dirty="0"/>
              <a:t> till metodstödet Esther </a:t>
            </a:r>
            <a:r>
              <a:rPr lang="sv-SE" sz="1200" i="0" baseline="0" dirty="0" err="1"/>
              <a:t>SimLab</a:t>
            </a:r>
            <a:r>
              <a:rPr lang="sv-SE" sz="1200" i="0" baseline="0" dirty="0"/>
              <a:t>.</a:t>
            </a:r>
            <a:endParaRPr lang="sv-SE" sz="1200" i="0" dirty="0"/>
          </a:p>
          <a:p>
            <a:r>
              <a:rPr lang="sv-SE" sz="1200" i="1" dirty="0"/>
              <a:t>Esther </a:t>
            </a:r>
            <a:r>
              <a:rPr lang="sv-SE" sz="1200" i="1" dirty="0" err="1"/>
              <a:t>SimLab</a:t>
            </a:r>
            <a:r>
              <a:rPr lang="sv-SE" sz="1200" i="1" dirty="0"/>
              <a:t> togs</a:t>
            </a:r>
            <a:r>
              <a:rPr lang="sv-SE" sz="1200" i="1" baseline="0" dirty="0"/>
              <a:t> fram i samband med att lagen för samordnad vårdplaneringsprocess infördes februari 2018. Erfarenheter från piloter som genomfördes 2017 visade på flera kompetensområden som man praktiskt behöver träna på.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i="1" baseline="0" dirty="0"/>
              <a:t>Esther </a:t>
            </a:r>
            <a:r>
              <a:rPr lang="sv-SE" sz="1200" i="1" baseline="0" dirty="0" err="1"/>
              <a:t>SimLab</a:t>
            </a:r>
            <a:r>
              <a:rPr lang="sv-SE" sz="1200" i="1" baseline="0" dirty="0"/>
              <a:t> formades och testades under våren 2018 i Jönköpings län tillsammans med flera medverkande team och patientföreträdare.</a:t>
            </a:r>
            <a:endParaRPr lang="sv-SE" sz="1200" i="1" dirty="0"/>
          </a:p>
          <a:p>
            <a:r>
              <a:rPr lang="sv-SE" sz="1200" i="1" baseline="0" dirty="0"/>
              <a:t>Utvärderingen visar en positiv bild av simulering av personcentrerat förhållningssätt, kommunikation och bemötande. </a:t>
            </a:r>
          </a:p>
          <a:p>
            <a:endParaRPr lang="sv-SE" sz="1200" i="1" baseline="0" dirty="0"/>
          </a:p>
          <a:p>
            <a:r>
              <a:rPr lang="sv-SE" sz="1200" i="1" baseline="0" dirty="0"/>
              <a:t>Esther </a:t>
            </a:r>
            <a:r>
              <a:rPr lang="sv-SE" sz="1200" i="1" baseline="0" dirty="0" err="1"/>
              <a:t>SimLab</a:t>
            </a:r>
            <a:r>
              <a:rPr lang="sv-SE" sz="1200" i="1" baseline="0" dirty="0"/>
              <a:t> kan omsättas till flera olika situationer, vårdplaneringsprocess och samordnad individuell plan är två exempel som vi har börjat med.</a:t>
            </a:r>
          </a:p>
          <a:p>
            <a:endParaRPr lang="sv-SE" sz="1200" i="1" baseline="0" dirty="0"/>
          </a:p>
          <a:p>
            <a:r>
              <a:rPr lang="sv-SE" sz="1200" i="1" baseline="0" dirty="0"/>
              <a:t>Vi arbetar med patienten i teamet och med patientens behov i centrum. Detta behöver även återspeglas i en träningssituation. </a:t>
            </a:r>
          </a:p>
          <a:p>
            <a:r>
              <a:rPr lang="sv-SE" sz="1200" i="1" baseline="0" dirty="0"/>
              <a:t>Det blir en mer realistisk träningssituation när vi kan interagera i teamet med patienten.</a:t>
            </a:r>
          </a:p>
          <a:p>
            <a:r>
              <a:rPr lang="sv-SE" sz="1200" i="1" baseline="0" dirty="0"/>
              <a:t>Interaktionen i teamet, och i vårdkedjan tillsammans med patient bygger på att träna icke-tekniska färdigheter. Nästa bild ger exempel på icke-tekniska färdigheter.</a:t>
            </a:r>
          </a:p>
          <a:p>
            <a:endParaRPr lang="sv-SE" dirty="0"/>
          </a:p>
        </p:txBody>
      </p:sp>
      <p:sp>
        <p:nvSpPr>
          <p:cNvPr id="4" name="Platshållare för bildnummer 3"/>
          <p:cNvSpPr>
            <a:spLocks noGrp="1"/>
          </p:cNvSpPr>
          <p:nvPr>
            <p:ph type="sldNum" sz="quarter" idx="10"/>
          </p:nvPr>
        </p:nvSpPr>
        <p:spPr/>
        <p:txBody>
          <a:bodyPr/>
          <a:lstStyle/>
          <a:p>
            <a:fld id="{43778C6A-BC6C-44C3-988A-6ABC6D1F9743}" type="slidenum">
              <a:rPr lang="sv-SE" smtClean="0"/>
              <a:t>4</a:t>
            </a:fld>
            <a:endParaRPr lang="sv-SE"/>
          </a:p>
        </p:txBody>
      </p:sp>
    </p:spTree>
    <p:extLst>
      <p:ext uri="{BB962C8B-B14F-4D97-AF65-F5344CB8AC3E}">
        <p14:creationId xmlns:p14="http://schemas.microsoft.com/office/powerpoint/2010/main" val="3521597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Målet</a:t>
            </a:r>
            <a:r>
              <a:rPr lang="sv-SE" baseline="0" dirty="0"/>
              <a:t> med dagens Esther </a:t>
            </a:r>
            <a:r>
              <a:rPr lang="sv-SE" baseline="0" dirty="0" err="1"/>
              <a:t>SimLab</a:t>
            </a:r>
            <a:r>
              <a:rPr lang="sv-SE" baseline="0" dirty="0"/>
              <a:t> är att få möjlighet till praktisk träning tillsammans i teamet. Kanske har ni nyligen fått ändrade riktlinjer, gått en utbildning eller dylikt, men ej haft möjlighet att träna hur detta bäst kan omsättas i praktiken.</a:t>
            </a:r>
          </a:p>
          <a:p>
            <a:r>
              <a:rPr lang="sv-SE" baseline="0" dirty="0"/>
              <a:t>Detta tillfälle ska väcka nyfikenhet, hur ni kan göra jobbet ännu bättre, och att ni i dialog med patientrepresentant kommer fram till vad som är viktigt för patienten.</a:t>
            </a:r>
          </a:p>
          <a:p>
            <a:endParaRPr lang="sv-SE" dirty="0"/>
          </a:p>
        </p:txBody>
      </p:sp>
      <p:sp>
        <p:nvSpPr>
          <p:cNvPr id="4" name="Platshållare för bildnummer 3"/>
          <p:cNvSpPr>
            <a:spLocks noGrp="1"/>
          </p:cNvSpPr>
          <p:nvPr>
            <p:ph type="sldNum" sz="quarter" idx="10"/>
          </p:nvPr>
        </p:nvSpPr>
        <p:spPr/>
        <p:txBody>
          <a:bodyPr/>
          <a:lstStyle/>
          <a:p>
            <a:fld id="{43778C6A-BC6C-44C3-988A-6ABC6D1F9743}" type="slidenum">
              <a:rPr lang="sv-SE" smtClean="0"/>
              <a:t>6</a:t>
            </a:fld>
            <a:endParaRPr lang="sv-SE"/>
          </a:p>
        </p:txBody>
      </p:sp>
    </p:spTree>
    <p:extLst>
      <p:ext uri="{BB962C8B-B14F-4D97-AF65-F5344CB8AC3E}">
        <p14:creationId xmlns:p14="http://schemas.microsoft.com/office/powerpoint/2010/main" val="430735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handlar om att agera in i ett nytt tänkande. </a:t>
            </a:r>
          </a:p>
          <a:p>
            <a:r>
              <a:rPr lang="sv-SE" dirty="0"/>
              <a:t>Prova gärna</a:t>
            </a:r>
            <a:r>
              <a:rPr lang="sv-SE" baseline="0" dirty="0"/>
              <a:t> övningen praktiskt för att förstå komplexiteten i att tänka eller prata sig in i ett nytt beteende.</a:t>
            </a:r>
          </a:p>
          <a:p>
            <a:r>
              <a:rPr lang="sv-SE" baseline="0" dirty="0"/>
              <a:t>Övning: Uppmana medverkande att vända sig mot varandra två och två. Uppmana den ena att lägga händerna på ryggen och enbart verbalt förklara hur hen knyter en rosett! Byt efter en liten stund.</a:t>
            </a:r>
            <a:endParaRPr lang="sv-SE" dirty="0"/>
          </a:p>
          <a:p>
            <a:endParaRPr lang="sv-SE" dirty="0"/>
          </a:p>
        </p:txBody>
      </p:sp>
      <p:sp>
        <p:nvSpPr>
          <p:cNvPr id="4" name="Platshållare för bildnummer 3"/>
          <p:cNvSpPr>
            <a:spLocks noGrp="1"/>
          </p:cNvSpPr>
          <p:nvPr>
            <p:ph type="sldNum" sz="quarter" idx="10"/>
          </p:nvPr>
        </p:nvSpPr>
        <p:spPr/>
        <p:txBody>
          <a:bodyPr/>
          <a:lstStyle/>
          <a:p>
            <a:fld id="{43778C6A-BC6C-44C3-988A-6ABC6D1F9743}" type="slidenum">
              <a:rPr lang="sv-SE" smtClean="0"/>
              <a:t>7</a:t>
            </a:fld>
            <a:endParaRPr lang="sv-SE"/>
          </a:p>
        </p:txBody>
      </p:sp>
    </p:spTree>
    <p:extLst>
      <p:ext uri="{BB962C8B-B14F-4D97-AF65-F5344CB8AC3E}">
        <p14:creationId xmlns:p14="http://schemas.microsoft.com/office/powerpoint/2010/main" val="3414165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Praktiskt</a:t>
            </a:r>
            <a:r>
              <a:rPr lang="sv-SE" baseline="0" dirty="0"/>
              <a:t> lärande: det bästa lärandet sker genom att göra, lära andra, och omsätta direkt. – längst ner i pyramiden. Jämför med traditionell lektion där endast 5% av lärandet ”fastnar”.</a:t>
            </a:r>
          </a:p>
        </p:txBody>
      </p:sp>
      <p:sp>
        <p:nvSpPr>
          <p:cNvPr id="4" name="Platshållare för bildnummer 3"/>
          <p:cNvSpPr>
            <a:spLocks noGrp="1"/>
          </p:cNvSpPr>
          <p:nvPr>
            <p:ph type="sldNum" sz="quarter" idx="10"/>
          </p:nvPr>
        </p:nvSpPr>
        <p:spPr/>
        <p:txBody>
          <a:bodyPr/>
          <a:lstStyle/>
          <a:p>
            <a:fld id="{43778C6A-BC6C-44C3-988A-6ABC6D1F9743}" type="slidenum">
              <a:rPr lang="sv-SE" smtClean="0"/>
              <a:t>8</a:t>
            </a:fld>
            <a:endParaRPr lang="sv-SE"/>
          </a:p>
        </p:txBody>
      </p:sp>
    </p:spTree>
    <p:extLst>
      <p:ext uri="{BB962C8B-B14F-4D97-AF65-F5344CB8AC3E}">
        <p14:creationId xmlns:p14="http://schemas.microsoft.com/office/powerpoint/2010/main" val="3899221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vi ska träna oss i team är det viktigt att förutsättningarna är tydliga för alla som deltar.</a:t>
            </a:r>
          </a:p>
          <a:p>
            <a:endParaRPr lang="sv-SE" dirty="0"/>
          </a:p>
          <a:p>
            <a:r>
              <a:rPr lang="sv-SE" dirty="0"/>
              <a:t>För att skapa en trygg miljö att träna i och för att ge förutsättningar för lärande behöver alla dela ansvaret för innehållet i simuleringen. Viktigt att simuleringen utmanar i lagom grad, inte för lite eller för mycket. Det ska vara ok att göra fel, få testa sig fram för att hitta nya sätt att agera.</a:t>
            </a:r>
          </a:p>
          <a:p>
            <a:endParaRPr lang="sv-SE" dirty="0"/>
          </a:p>
          <a:p>
            <a:r>
              <a:rPr lang="sv-SE" dirty="0"/>
              <a:t>Simuleringen utgår hela tiden från praktiskt lärande, vi lär genom att göra och testa. </a:t>
            </a:r>
          </a:p>
          <a:p>
            <a:endParaRPr lang="sv-SE" dirty="0"/>
          </a:p>
          <a:p>
            <a:r>
              <a:rPr lang="sv-SE" dirty="0"/>
              <a:t>Viktigt att vi återkopplar tillsammans kopplat till de lärandemål som vi använder i simuleringen </a:t>
            </a:r>
          </a:p>
          <a:p>
            <a:endParaRPr lang="sv-SE" dirty="0"/>
          </a:p>
        </p:txBody>
      </p:sp>
      <p:sp>
        <p:nvSpPr>
          <p:cNvPr id="4" name="Platshållare för bildnummer 3"/>
          <p:cNvSpPr>
            <a:spLocks noGrp="1"/>
          </p:cNvSpPr>
          <p:nvPr>
            <p:ph type="sldNum" sz="quarter" idx="10"/>
          </p:nvPr>
        </p:nvSpPr>
        <p:spPr/>
        <p:txBody>
          <a:bodyPr/>
          <a:lstStyle/>
          <a:p>
            <a:fld id="{43778C6A-BC6C-44C3-988A-6ABC6D1F9743}" type="slidenum">
              <a:rPr lang="sv-SE" smtClean="0"/>
              <a:t>9</a:t>
            </a:fld>
            <a:endParaRPr lang="sv-SE"/>
          </a:p>
        </p:txBody>
      </p:sp>
    </p:spTree>
    <p:extLst>
      <p:ext uri="{BB962C8B-B14F-4D97-AF65-F5344CB8AC3E}">
        <p14:creationId xmlns:p14="http://schemas.microsoft.com/office/powerpoint/2010/main" val="2864727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Kerstin </a:t>
            </a:r>
            <a:r>
              <a:rPr lang="sv-SE" dirty="0" err="1"/>
              <a:t>Keen</a:t>
            </a:r>
            <a:r>
              <a:rPr lang="sv-SE" dirty="0"/>
              <a:t>, (1988),</a:t>
            </a:r>
            <a:r>
              <a:rPr lang="sv-SE" baseline="0" dirty="0"/>
              <a:t> Vad är kompetens? Malm: Mitt förlag</a:t>
            </a:r>
          </a:p>
          <a:p>
            <a:r>
              <a:rPr lang="sv-SE" baseline="0" dirty="0"/>
              <a:t>Vad innebär kompetens för den situation ni har valt att simulera? Vad är färdigheter, kunskaper, erfarenheter mm. Diskutera.</a:t>
            </a:r>
          </a:p>
          <a:p>
            <a:r>
              <a:rPr lang="sv-SE" baseline="0" dirty="0"/>
              <a:t>Alla i rummet bär på olika kompetenser och färdigheter, hur kan vi komplettera och dra nytta av varandra?</a:t>
            </a:r>
            <a:endParaRPr lang="sv-SE" dirty="0"/>
          </a:p>
          <a:p>
            <a:endParaRPr lang="sv-SE" dirty="0"/>
          </a:p>
        </p:txBody>
      </p:sp>
      <p:sp>
        <p:nvSpPr>
          <p:cNvPr id="4" name="Platshållare för bildnummer 3"/>
          <p:cNvSpPr>
            <a:spLocks noGrp="1"/>
          </p:cNvSpPr>
          <p:nvPr>
            <p:ph type="sldNum" sz="quarter" idx="10"/>
          </p:nvPr>
        </p:nvSpPr>
        <p:spPr/>
        <p:txBody>
          <a:bodyPr/>
          <a:lstStyle/>
          <a:p>
            <a:fld id="{43778C6A-BC6C-44C3-988A-6ABC6D1F9743}" type="slidenum">
              <a:rPr lang="sv-SE" smtClean="0"/>
              <a:t>10</a:t>
            </a:fld>
            <a:endParaRPr lang="sv-SE"/>
          </a:p>
        </p:txBody>
      </p:sp>
    </p:spTree>
    <p:extLst>
      <p:ext uri="{BB962C8B-B14F-4D97-AF65-F5344CB8AC3E}">
        <p14:creationId xmlns:p14="http://schemas.microsoft.com/office/powerpoint/2010/main" val="177110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Detta är personer med  olika beteenden och behov i kontakt med vården (framtaget från SKL).</a:t>
            </a:r>
          </a:p>
          <a:p>
            <a:r>
              <a:rPr lang="sv-SE" baseline="0" dirty="0"/>
              <a:t>Viktigt att professionen kan möta personen där hen befinner sig. Ett bra underlag att ha med under simuleringsövningen.</a:t>
            </a:r>
          </a:p>
          <a:p>
            <a:r>
              <a:rPr lang="sv-SE" baseline="0" dirty="0"/>
              <a:t>Länk till skriften: </a:t>
            </a:r>
          </a:p>
          <a:p>
            <a:r>
              <a:rPr lang="sv-SE" baseline="0" dirty="0"/>
              <a:t>(kopiera länken nedan och klistra in den i </a:t>
            </a:r>
            <a:r>
              <a:rPr lang="sv-SE" baseline="0" dirty="0" err="1"/>
              <a:t>webläsare</a:t>
            </a:r>
            <a:r>
              <a:rPr lang="sv-SE" baseline="0" dirty="0"/>
              <a:t>)</a:t>
            </a:r>
          </a:p>
          <a:p>
            <a:r>
              <a:rPr lang="sv-SE" baseline="0" dirty="0"/>
              <a:t>https://skl.se/download/18.5e588ed415aa6ecabde9f48f/1489484509965/Beteenden+och+behov+hos+personer+i+kontakt+med+v%C3%A5rden.pdf</a:t>
            </a:r>
          </a:p>
          <a:p>
            <a:endParaRPr lang="sv-SE" dirty="0"/>
          </a:p>
        </p:txBody>
      </p:sp>
      <p:sp>
        <p:nvSpPr>
          <p:cNvPr id="4" name="Platshållare för bildnummer 3"/>
          <p:cNvSpPr>
            <a:spLocks noGrp="1"/>
          </p:cNvSpPr>
          <p:nvPr>
            <p:ph type="sldNum" sz="quarter" idx="10"/>
          </p:nvPr>
        </p:nvSpPr>
        <p:spPr/>
        <p:txBody>
          <a:bodyPr/>
          <a:lstStyle/>
          <a:p>
            <a:fld id="{43778C6A-BC6C-44C3-988A-6ABC6D1F9743}" type="slidenum">
              <a:rPr lang="sv-SE" smtClean="0"/>
              <a:t>11</a:t>
            </a:fld>
            <a:endParaRPr lang="sv-SE"/>
          </a:p>
        </p:txBody>
      </p:sp>
    </p:spTree>
    <p:extLst>
      <p:ext uri="{BB962C8B-B14F-4D97-AF65-F5344CB8AC3E}">
        <p14:creationId xmlns:p14="http://schemas.microsoft.com/office/powerpoint/2010/main" val="2163903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här bilden visar vad som är centralt för ett team, olika faktorer som behövs i teamträning </a:t>
            </a:r>
          </a:p>
          <a:p>
            <a:endParaRPr lang="sv-SE" dirty="0"/>
          </a:p>
          <a:p>
            <a:r>
              <a:rPr lang="sv-SE" dirty="0"/>
              <a:t>Teamet måste anpassa sitt arbetssätt utifrån individens aktuella behov. </a:t>
            </a:r>
          </a:p>
          <a:p>
            <a:endParaRPr lang="sv-SE" dirty="0"/>
          </a:p>
        </p:txBody>
      </p:sp>
      <p:sp>
        <p:nvSpPr>
          <p:cNvPr id="4" name="Platshållare för bildnummer 3"/>
          <p:cNvSpPr>
            <a:spLocks noGrp="1"/>
          </p:cNvSpPr>
          <p:nvPr>
            <p:ph type="sldNum" sz="quarter" idx="10"/>
          </p:nvPr>
        </p:nvSpPr>
        <p:spPr/>
        <p:txBody>
          <a:bodyPr/>
          <a:lstStyle/>
          <a:p>
            <a:fld id="{43778C6A-BC6C-44C3-988A-6ABC6D1F9743}" type="slidenum">
              <a:rPr lang="sv-SE" smtClean="0"/>
              <a:t>12</a:t>
            </a:fld>
            <a:endParaRPr lang="sv-SE"/>
          </a:p>
        </p:txBody>
      </p:sp>
    </p:spTree>
    <p:extLst>
      <p:ext uri="{BB962C8B-B14F-4D97-AF65-F5344CB8AC3E}">
        <p14:creationId xmlns:p14="http://schemas.microsoft.com/office/powerpoint/2010/main" val="4027123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ktangel 6"/>
          <p:cNvSpPr/>
          <p:nvPr userDrawn="1"/>
        </p:nvSpPr>
        <p:spPr>
          <a:xfrm rot="16200000">
            <a:off x="-1383550" y="2377121"/>
            <a:ext cx="6858002" cy="2103763"/>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27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779" y="194578"/>
            <a:ext cx="2811344" cy="2402116"/>
          </a:xfrm>
          <a:prstGeom prst="rect">
            <a:avLst/>
          </a:prstGeom>
        </p:spPr>
      </p:pic>
      <p:pic>
        <p:nvPicPr>
          <p:cNvPr id="9" name="Bildobjekt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2385" y="4055263"/>
            <a:ext cx="1786132" cy="448057"/>
          </a:xfrm>
          <a:prstGeom prst="rect">
            <a:avLst/>
          </a:prstGeom>
        </p:spPr>
      </p:pic>
      <p:pic>
        <p:nvPicPr>
          <p:cNvPr id="10" name="Bildobjekt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16624" y="4933008"/>
            <a:ext cx="1457654" cy="498436"/>
          </a:xfrm>
          <a:prstGeom prst="rect">
            <a:avLst/>
          </a:prstGeom>
        </p:spPr>
      </p:pic>
      <p:sp>
        <p:nvSpPr>
          <p:cNvPr id="11" name="textruta 10"/>
          <p:cNvSpPr txBox="1"/>
          <p:nvPr userDrawn="1"/>
        </p:nvSpPr>
        <p:spPr>
          <a:xfrm>
            <a:off x="1316624" y="6101255"/>
            <a:ext cx="1460938" cy="246221"/>
          </a:xfrm>
          <a:prstGeom prst="rect">
            <a:avLst/>
          </a:prstGeom>
          <a:noFill/>
        </p:spPr>
        <p:txBody>
          <a:bodyPr wrap="square" rtlCol="0">
            <a:spAutoFit/>
          </a:bodyPr>
          <a:lstStyle/>
          <a:p>
            <a:pPr algn="ctr"/>
            <a:r>
              <a:rPr lang="sv-SE" sz="1000" dirty="0">
                <a:solidFill>
                  <a:schemeClr val="bg1">
                    <a:lumMod val="65000"/>
                  </a:schemeClr>
                </a:solidFill>
                <a:latin typeface="Arial" panose="020B0604020202020204" pitchFamily="34" charset="0"/>
                <a:cs typeface="Arial" panose="020B0604020202020204" pitchFamily="34" charset="0"/>
              </a:rPr>
              <a:t>Esther </a:t>
            </a:r>
            <a:r>
              <a:rPr lang="sv-SE" sz="1000" dirty="0" err="1">
                <a:solidFill>
                  <a:schemeClr val="bg1">
                    <a:lumMod val="65000"/>
                  </a:schemeClr>
                </a:solidFill>
                <a:latin typeface="Arial" panose="020B0604020202020204" pitchFamily="34" charset="0"/>
                <a:cs typeface="Arial" panose="020B0604020202020204" pitchFamily="34" charset="0"/>
              </a:rPr>
              <a:t>SimLab</a:t>
            </a:r>
            <a:endParaRPr lang="sv-SE" sz="10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5051362"/>
      </p:ext>
    </p:extLst>
  </p:cSld>
  <p:clrMapOvr>
    <a:masterClrMapping/>
  </p:clrMapOvr>
  <p:hf sldNum="0" hdr="0" ftr="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a:xfrm>
            <a:off x="838200" y="6356350"/>
            <a:ext cx="2743200" cy="365125"/>
          </a:xfrm>
          <a:prstGeom prst="rect">
            <a:avLst/>
          </a:prstGeom>
        </p:spPr>
        <p:txBody>
          <a:bodyPr/>
          <a:lstStyle/>
          <a:p>
            <a:fld id="{EF52A418-B8CD-4E24-BA9D-B88995E97C11}" type="datetime1">
              <a:rPr lang="sv-SE" smtClean="0"/>
              <a:t>2023-04-14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85C20D3-2B82-4E96-B586-8BAE8403EA51}" type="slidenum">
              <a:rPr lang="sv-SE" smtClean="0"/>
              <a:t>‹#›</a:t>
            </a:fld>
            <a:endParaRPr lang="sv-SE"/>
          </a:p>
        </p:txBody>
      </p:sp>
    </p:spTree>
    <p:extLst>
      <p:ext uri="{BB962C8B-B14F-4D97-AF65-F5344CB8AC3E}">
        <p14:creationId xmlns:p14="http://schemas.microsoft.com/office/powerpoint/2010/main" val="2049222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85C20D3-2B82-4E96-B586-8BAE8403EA51}" type="slidenum">
              <a:rPr lang="sv-SE" smtClean="0"/>
              <a:t>‹#›</a:t>
            </a:fld>
            <a:endParaRPr lang="sv-SE"/>
          </a:p>
        </p:txBody>
      </p:sp>
    </p:spTree>
    <p:extLst>
      <p:ext uri="{BB962C8B-B14F-4D97-AF65-F5344CB8AC3E}">
        <p14:creationId xmlns:p14="http://schemas.microsoft.com/office/powerpoint/2010/main" val="3221528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85C20D3-2B82-4E96-B586-8BAE8403EA51}" type="slidenum">
              <a:rPr lang="sv-SE" smtClean="0"/>
              <a:t>‹#›</a:t>
            </a:fld>
            <a:endParaRPr lang="sv-SE"/>
          </a:p>
        </p:txBody>
      </p:sp>
    </p:spTree>
    <p:extLst>
      <p:ext uri="{BB962C8B-B14F-4D97-AF65-F5344CB8AC3E}">
        <p14:creationId xmlns:p14="http://schemas.microsoft.com/office/powerpoint/2010/main" val="318536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julet">
    <p:spTree>
      <p:nvGrpSpPr>
        <p:cNvPr id="1" name=""/>
        <p:cNvGrpSpPr/>
        <p:nvPr/>
      </p:nvGrpSpPr>
      <p:grpSpPr>
        <a:xfrm>
          <a:off x="0" y="0"/>
          <a:ext cx="0" cy="0"/>
          <a:chOff x="0" y="0"/>
          <a:chExt cx="0" cy="0"/>
        </a:xfrm>
      </p:grpSpPr>
      <p:sp>
        <p:nvSpPr>
          <p:cNvPr id="7" name="Rektangel 6"/>
          <p:cNvSpPr/>
          <p:nvPr userDrawn="1"/>
        </p:nvSpPr>
        <p:spPr>
          <a:xfrm rot="16200000">
            <a:off x="-1383550" y="2377121"/>
            <a:ext cx="6858002" cy="2103763"/>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27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2385" y="4055263"/>
            <a:ext cx="1786132" cy="448057"/>
          </a:xfrm>
          <a:prstGeom prst="rect">
            <a:avLst/>
          </a:prstGeom>
        </p:spPr>
      </p:pic>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16624" y="4933008"/>
            <a:ext cx="1457654" cy="498436"/>
          </a:xfrm>
          <a:prstGeom prst="rect">
            <a:avLst/>
          </a:prstGeom>
        </p:spPr>
      </p:pic>
      <p:sp>
        <p:nvSpPr>
          <p:cNvPr id="11" name="textruta 10"/>
          <p:cNvSpPr txBox="1"/>
          <p:nvPr userDrawn="1"/>
        </p:nvSpPr>
        <p:spPr>
          <a:xfrm>
            <a:off x="1316624" y="6101255"/>
            <a:ext cx="1460938" cy="400110"/>
          </a:xfrm>
          <a:prstGeom prst="rect">
            <a:avLst/>
          </a:prstGeom>
          <a:noFill/>
        </p:spPr>
        <p:txBody>
          <a:bodyPr wrap="square" rtlCol="0">
            <a:spAutoFit/>
          </a:bodyPr>
          <a:lstStyle/>
          <a:p>
            <a:pPr algn="ctr"/>
            <a:r>
              <a:rPr lang="sv-SE" sz="1000" dirty="0">
                <a:solidFill>
                  <a:schemeClr val="bg1">
                    <a:lumMod val="65000"/>
                  </a:schemeClr>
                </a:solidFill>
                <a:latin typeface="Arial" panose="020B0604020202020204" pitchFamily="34" charset="0"/>
                <a:cs typeface="Arial" panose="020B0604020202020204" pitchFamily="34" charset="0"/>
              </a:rPr>
              <a:t>Esther </a:t>
            </a:r>
            <a:r>
              <a:rPr lang="sv-SE" sz="1000" dirty="0" err="1">
                <a:solidFill>
                  <a:schemeClr val="bg1">
                    <a:lumMod val="65000"/>
                  </a:schemeClr>
                </a:solidFill>
                <a:latin typeface="Arial" panose="020B0604020202020204" pitchFamily="34" charset="0"/>
                <a:cs typeface="Arial" panose="020B0604020202020204" pitchFamily="34" charset="0"/>
              </a:rPr>
              <a:t>SimLab</a:t>
            </a:r>
            <a:endParaRPr lang="sv-SE" sz="1000" dirty="0">
              <a:solidFill>
                <a:schemeClr val="bg1">
                  <a:lumMod val="65000"/>
                </a:schemeClr>
              </a:solidFill>
              <a:latin typeface="Arial" panose="020B0604020202020204" pitchFamily="34" charset="0"/>
              <a:cs typeface="Arial" panose="020B0604020202020204" pitchFamily="34" charset="0"/>
            </a:endParaRPr>
          </a:p>
          <a:p>
            <a:pPr algn="ctr"/>
            <a:endParaRPr lang="sv-SE" sz="10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931443"/>
      </p:ext>
    </p:extLst>
  </p:cSld>
  <p:clrMapOvr>
    <a:masterClrMapping/>
  </p:clrMapOvr>
  <p:hf sldNum="0" hdr="0" ftr="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jul med bild">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4485322" y="1996965"/>
            <a:ext cx="6172200" cy="39954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8" name="Rektangel 7"/>
          <p:cNvSpPr/>
          <p:nvPr userDrawn="1"/>
        </p:nvSpPr>
        <p:spPr>
          <a:xfrm rot="16200000">
            <a:off x="-1383550" y="2377121"/>
            <a:ext cx="6858002" cy="2103763"/>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27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2385" y="4055263"/>
            <a:ext cx="1786132" cy="448057"/>
          </a:xfrm>
          <a:prstGeom prst="rect">
            <a:avLst/>
          </a:prstGeom>
        </p:spPr>
      </p:pic>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16624" y="4933008"/>
            <a:ext cx="1457654" cy="498436"/>
          </a:xfrm>
          <a:prstGeom prst="rect">
            <a:avLst/>
          </a:prstGeom>
        </p:spPr>
      </p:pic>
      <p:sp>
        <p:nvSpPr>
          <p:cNvPr id="11" name="textruta 10"/>
          <p:cNvSpPr txBox="1"/>
          <p:nvPr userDrawn="1"/>
        </p:nvSpPr>
        <p:spPr>
          <a:xfrm>
            <a:off x="1316624" y="6101255"/>
            <a:ext cx="1460938" cy="246221"/>
          </a:xfrm>
          <a:prstGeom prst="rect">
            <a:avLst/>
          </a:prstGeom>
          <a:noFill/>
        </p:spPr>
        <p:txBody>
          <a:bodyPr wrap="square" rtlCol="0">
            <a:spAutoFit/>
          </a:bodyPr>
          <a:lstStyle/>
          <a:p>
            <a:pPr algn="ctr"/>
            <a:r>
              <a:rPr lang="sv-SE" sz="1000" dirty="0">
                <a:solidFill>
                  <a:schemeClr val="bg1">
                    <a:lumMod val="65000"/>
                  </a:schemeClr>
                </a:solidFill>
                <a:latin typeface="Arial" panose="020B0604020202020204" pitchFamily="34" charset="0"/>
                <a:cs typeface="Arial" panose="020B0604020202020204" pitchFamily="34" charset="0"/>
              </a:rPr>
              <a:t>Esther </a:t>
            </a:r>
            <a:r>
              <a:rPr lang="sv-SE" sz="1000" dirty="0" err="1">
                <a:solidFill>
                  <a:schemeClr val="bg1">
                    <a:lumMod val="65000"/>
                  </a:schemeClr>
                </a:solidFill>
                <a:latin typeface="Arial" panose="020B0604020202020204" pitchFamily="34" charset="0"/>
                <a:cs typeface="Arial" panose="020B0604020202020204" pitchFamily="34" charset="0"/>
              </a:rPr>
              <a:t>SimLab</a:t>
            </a:r>
            <a:endParaRPr lang="sv-SE" sz="10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47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85C20D3-2B82-4E96-B586-8BAE8403EA51}" type="slidenum">
              <a:rPr lang="sv-SE" smtClean="0"/>
              <a:t>‹#›</a:t>
            </a:fld>
            <a:endParaRPr lang="sv-SE"/>
          </a:p>
        </p:txBody>
      </p:sp>
    </p:spTree>
    <p:extLst>
      <p:ext uri="{BB962C8B-B14F-4D97-AF65-F5344CB8AC3E}">
        <p14:creationId xmlns:p14="http://schemas.microsoft.com/office/powerpoint/2010/main" val="130534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85C20D3-2B82-4E96-B586-8BAE8403EA51}" type="slidenum">
              <a:rPr lang="sv-SE" smtClean="0"/>
              <a:t>‹#›</a:t>
            </a:fld>
            <a:endParaRPr lang="sv-SE"/>
          </a:p>
        </p:txBody>
      </p:sp>
    </p:spTree>
    <p:extLst>
      <p:ext uri="{BB962C8B-B14F-4D97-AF65-F5344CB8AC3E}">
        <p14:creationId xmlns:p14="http://schemas.microsoft.com/office/powerpoint/2010/main" val="194668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85C20D3-2B82-4E96-B586-8BAE8403EA51}" type="slidenum">
              <a:rPr lang="sv-SE" smtClean="0"/>
              <a:t>‹#›</a:t>
            </a:fld>
            <a:endParaRPr lang="sv-SE"/>
          </a:p>
        </p:txBody>
      </p:sp>
    </p:spTree>
    <p:extLst>
      <p:ext uri="{BB962C8B-B14F-4D97-AF65-F5344CB8AC3E}">
        <p14:creationId xmlns:p14="http://schemas.microsoft.com/office/powerpoint/2010/main" val="421903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885C20D3-2B82-4E96-B586-8BAE8403EA51}" type="slidenum">
              <a:rPr lang="sv-SE" smtClean="0"/>
              <a:t>‹#›</a:t>
            </a:fld>
            <a:endParaRPr lang="sv-SE"/>
          </a:p>
        </p:txBody>
      </p:sp>
    </p:spTree>
    <p:extLst>
      <p:ext uri="{BB962C8B-B14F-4D97-AF65-F5344CB8AC3E}">
        <p14:creationId xmlns:p14="http://schemas.microsoft.com/office/powerpoint/2010/main" val="134523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a:xfrm>
            <a:off x="838200" y="6356350"/>
            <a:ext cx="2743200" cy="365125"/>
          </a:xfrm>
          <a:prstGeom prst="rect">
            <a:avLst/>
          </a:prstGeom>
        </p:spPr>
        <p:txBody>
          <a:bodyPr/>
          <a:lstStyle/>
          <a:p>
            <a:fld id="{F09B0FEA-46EF-49A3-9498-DEF82D798B9A}" type="datetime1">
              <a:rPr lang="sv-SE" smtClean="0"/>
              <a:t>2023-04-14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885C20D3-2B82-4E96-B586-8BAE8403EA51}" type="slidenum">
              <a:rPr lang="sv-SE" smtClean="0"/>
              <a:t>‹#›</a:t>
            </a:fld>
            <a:endParaRPr lang="sv-SE"/>
          </a:p>
        </p:txBody>
      </p:sp>
    </p:spTree>
    <p:extLst>
      <p:ext uri="{BB962C8B-B14F-4D97-AF65-F5344CB8AC3E}">
        <p14:creationId xmlns:p14="http://schemas.microsoft.com/office/powerpoint/2010/main" val="96301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838200" y="6356350"/>
            <a:ext cx="2743200" cy="365125"/>
          </a:xfrm>
          <a:prstGeom prst="rect">
            <a:avLst/>
          </a:prstGeom>
        </p:spPr>
        <p:txBody>
          <a:bodyPr/>
          <a:lstStyle/>
          <a:p>
            <a:fld id="{238B7782-E1D2-40A4-A65E-A94B7D7E010C}" type="datetime1">
              <a:rPr lang="sv-SE" smtClean="0"/>
              <a:t>2023-04-14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885C20D3-2B82-4E96-B586-8BAE8403EA51}" type="slidenum">
              <a:rPr lang="sv-SE" smtClean="0"/>
              <a:t>‹#›</a:t>
            </a:fld>
            <a:endParaRPr lang="sv-SE"/>
          </a:p>
        </p:txBody>
      </p:sp>
    </p:spTree>
    <p:extLst>
      <p:ext uri="{BB962C8B-B14F-4D97-AF65-F5344CB8AC3E}">
        <p14:creationId xmlns:p14="http://schemas.microsoft.com/office/powerpoint/2010/main" val="182131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C20D3-2B82-4E96-B586-8BAE8403EA51}" type="slidenum">
              <a:rPr lang="sv-SE" smtClean="0"/>
              <a:t>‹#›</a:t>
            </a:fld>
            <a:endParaRPr lang="sv-SE"/>
          </a:p>
        </p:txBody>
      </p:sp>
    </p:spTree>
    <p:extLst>
      <p:ext uri="{BB962C8B-B14F-4D97-AF65-F5344CB8AC3E}">
        <p14:creationId xmlns:p14="http://schemas.microsoft.com/office/powerpoint/2010/main" val="560786813"/>
      </p:ext>
    </p:extLst>
  </p:cSld>
  <p:clrMap bg1="lt1" tx1="dk1" bg2="lt2" tx2="dk2" accent1="accent1" accent2="accent2" accent3="accent3" accent4="accent4" accent5="accent5" accent6="accent6" hlink="hlink" folHlink="folHlink"/>
  <p:sldLayoutIdLst>
    <p:sldLayoutId id="2147483790" r:id="rId1"/>
    <p:sldLayoutId id="2147483801" r:id="rId2"/>
    <p:sldLayoutId id="2147483798" r:id="rId3"/>
    <p:sldLayoutId id="2147483791" r:id="rId4"/>
    <p:sldLayoutId id="2147483792" r:id="rId5"/>
    <p:sldLayoutId id="2147483793" r:id="rId6"/>
    <p:sldLayoutId id="2147483794" r:id="rId7"/>
    <p:sldLayoutId id="2147483795" r:id="rId8"/>
    <p:sldLayoutId id="2147483796" r:id="rId9"/>
    <p:sldLayoutId id="2147483797" r:id="rId10"/>
    <p:sldLayoutId id="2147483799" r:id="rId11"/>
    <p:sldLayoutId id="2147483800"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9.jpg"/><Relationship Id="rId7"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10" Type="http://schemas.openxmlformats.org/officeDocument/2006/relationships/chart" Target="../charts/chart4.xml"/><Relationship Id="rId4" Type="http://schemas.openxmlformats.org/officeDocument/2006/relationships/image" Target="../media/image10.jpg"/><Relationship Id="rId9"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662" y="1366684"/>
            <a:ext cx="8990676" cy="4124632"/>
          </a:xfrm>
          <a:prstGeom prst="rect">
            <a:avLst/>
          </a:prstGeom>
        </p:spPr>
      </p:pic>
    </p:spTree>
    <p:extLst>
      <p:ext uri="{BB962C8B-B14F-4D97-AF65-F5344CB8AC3E}">
        <p14:creationId xmlns:p14="http://schemas.microsoft.com/office/powerpoint/2010/main" val="16723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p:cNvSpPr txBox="1"/>
          <p:nvPr/>
        </p:nvSpPr>
        <p:spPr>
          <a:xfrm>
            <a:off x="4485322" y="462117"/>
            <a:ext cx="3302507" cy="830997"/>
          </a:xfrm>
          <a:prstGeom prst="rect">
            <a:avLst/>
          </a:prstGeom>
          <a:noFill/>
        </p:spPr>
        <p:txBody>
          <a:bodyPr wrap="none" rtlCol="0">
            <a:spAutoFit/>
          </a:bodyPr>
          <a:lstStyle/>
          <a:p>
            <a:r>
              <a:rPr lang="sv-SE" sz="4800" dirty="0">
                <a:latin typeface="Arial" panose="020B0604020202020204" pitchFamily="34" charset="0"/>
                <a:cs typeface="Arial" panose="020B0604020202020204" pitchFamily="34" charset="0"/>
              </a:rPr>
              <a:t>Kompetens</a:t>
            </a:r>
            <a:endParaRPr lang="sv-SE" sz="2000" dirty="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0459" y="1540130"/>
            <a:ext cx="7458075" cy="4505325"/>
          </a:xfrm>
          <a:prstGeom prst="rect">
            <a:avLst/>
          </a:prstGeom>
        </p:spPr>
      </p:pic>
    </p:spTree>
    <p:extLst>
      <p:ext uri="{BB962C8B-B14F-4D97-AF65-F5344CB8AC3E}">
        <p14:creationId xmlns:p14="http://schemas.microsoft.com/office/powerpoint/2010/main" val="575240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ktangel 94"/>
          <p:cNvSpPr/>
          <p:nvPr/>
        </p:nvSpPr>
        <p:spPr>
          <a:xfrm>
            <a:off x="5458262" y="1764340"/>
            <a:ext cx="1981200" cy="1902372"/>
          </a:xfrm>
          <a:prstGeom prst="rect">
            <a:avLst/>
          </a:prstGeom>
          <a:blipFill dpi="0" rotWithShape="1">
            <a:blip r:embed="rId3">
              <a:alphaModFix amt="4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4" name="Rektangel 93"/>
          <p:cNvSpPr/>
          <p:nvPr/>
        </p:nvSpPr>
        <p:spPr>
          <a:xfrm>
            <a:off x="5496442" y="4245214"/>
            <a:ext cx="1981200" cy="1902372"/>
          </a:xfrm>
          <a:prstGeom prst="rect">
            <a:avLst/>
          </a:prstGeom>
          <a:blipFill dpi="0" rotWithShape="1">
            <a:blip r:embed="rId4">
              <a:alphaModFix amt="4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3" name="Rektangel 92"/>
          <p:cNvSpPr/>
          <p:nvPr/>
        </p:nvSpPr>
        <p:spPr>
          <a:xfrm>
            <a:off x="9643243" y="1925052"/>
            <a:ext cx="1981200" cy="1902372"/>
          </a:xfrm>
          <a:prstGeom prst="rect">
            <a:avLst/>
          </a:prstGeom>
          <a:blipFill dpi="0" rotWithShape="1">
            <a:blip r:embed="rId5">
              <a:alphaModFix amt="39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2" name="Rektangel 91"/>
          <p:cNvSpPr/>
          <p:nvPr/>
        </p:nvSpPr>
        <p:spPr>
          <a:xfrm>
            <a:off x="9745091" y="4234772"/>
            <a:ext cx="1981200" cy="1902372"/>
          </a:xfrm>
          <a:prstGeom prst="rect">
            <a:avLst/>
          </a:prstGeom>
          <a:blipFill dpi="0" rotWithShape="1">
            <a:blip r:embed="rId6">
              <a:alphaModFix amt="39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ruta 13"/>
          <p:cNvSpPr txBox="1"/>
          <p:nvPr/>
        </p:nvSpPr>
        <p:spPr>
          <a:xfrm>
            <a:off x="4485322" y="462117"/>
            <a:ext cx="3576620" cy="1138773"/>
          </a:xfrm>
          <a:prstGeom prst="rect">
            <a:avLst/>
          </a:prstGeom>
          <a:noFill/>
        </p:spPr>
        <p:txBody>
          <a:bodyPr wrap="none" rtlCol="0">
            <a:spAutoFit/>
          </a:bodyPr>
          <a:lstStyle/>
          <a:p>
            <a:r>
              <a:rPr lang="sv-SE" sz="4800" dirty="0">
                <a:latin typeface="Arial" panose="020B0604020202020204" pitchFamily="34" charset="0"/>
                <a:cs typeface="Arial" panose="020B0604020202020204" pitchFamily="34" charset="0"/>
              </a:rPr>
              <a:t>Anpassning </a:t>
            </a:r>
          </a:p>
          <a:p>
            <a:r>
              <a:rPr lang="sv-SE" sz="2000" i="1" dirty="0">
                <a:solidFill>
                  <a:schemeClr val="bg1">
                    <a:lumMod val="65000"/>
                  </a:schemeClr>
                </a:solidFill>
                <a:latin typeface="Arial" panose="020B0604020202020204" pitchFamily="34" charset="0"/>
                <a:cs typeface="Arial" panose="020B0604020202020204" pitchFamily="34" charset="0"/>
              </a:rPr>
              <a:t>Efter behov och beteende</a:t>
            </a:r>
          </a:p>
        </p:txBody>
      </p:sp>
      <p:graphicFrame>
        <p:nvGraphicFramePr>
          <p:cNvPr id="55" name="Chart 7">
            <a:extLst>
              <a:ext uri="{FF2B5EF4-FFF2-40B4-BE49-F238E27FC236}">
                <a16:creationId xmlns:a16="http://schemas.microsoft.com/office/drawing/2014/main" id="{F0A75B2C-3DF3-4C5D-AE2C-AC325A876765}"/>
              </a:ext>
            </a:extLst>
          </p:cNvPr>
          <p:cNvGraphicFramePr/>
          <p:nvPr>
            <p:extLst>
              <p:ext uri="{D42A27DB-BD31-4B8C-83A1-F6EECF244321}">
                <p14:modId xmlns:p14="http://schemas.microsoft.com/office/powerpoint/2010/main" val="2133594164"/>
              </p:ext>
            </p:extLst>
          </p:nvPr>
        </p:nvGraphicFramePr>
        <p:xfrm>
          <a:off x="3788976" y="1991705"/>
          <a:ext cx="725848" cy="752299"/>
        </p:xfrm>
        <a:graphic>
          <a:graphicData uri="http://schemas.openxmlformats.org/drawingml/2006/chart">
            <c:chart xmlns:c="http://schemas.openxmlformats.org/drawingml/2006/chart" xmlns:r="http://schemas.openxmlformats.org/officeDocument/2006/relationships" r:id="rId7"/>
          </a:graphicData>
        </a:graphic>
      </p:graphicFrame>
      <p:sp>
        <p:nvSpPr>
          <p:cNvPr id="57" name="Oval 13">
            <a:extLst>
              <a:ext uri="{FF2B5EF4-FFF2-40B4-BE49-F238E27FC236}">
                <a16:creationId xmlns:a16="http://schemas.microsoft.com/office/drawing/2014/main" id="{4CCCB64E-E573-4A22-BF15-0954792346AA}"/>
              </a:ext>
            </a:extLst>
          </p:cNvPr>
          <p:cNvSpPr/>
          <p:nvPr/>
        </p:nvSpPr>
        <p:spPr>
          <a:xfrm>
            <a:off x="3995631" y="2211585"/>
            <a:ext cx="312537" cy="31253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TextBox 27">
            <a:extLst>
              <a:ext uri="{FF2B5EF4-FFF2-40B4-BE49-F238E27FC236}">
                <a16:creationId xmlns:a16="http://schemas.microsoft.com/office/drawing/2014/main" id="{AF830E33-EC6F-42B3-ABA4-4F3AC6B548BA}"/>
              </a:ext>
            </a:extLst>
          </p:cNvPr>
          <p:cNvSpPr txBox="1"/>
          <p:nvPr/>
        </p:nvSpPr>
        <p:spPr>
          <a:xfrm>
            <a:off x="3956868" y="2254979"/>
            <a:ext cx="390062" cy="230832"/>
          </a:xfrm>
          <a:prstGeom prst="rect">
            <a:avLst/>
          </a:prstGeom>
          <a:noFill/>
        </p:spPr>
        <p:txBody>
          <a:bodyPr wrap="square" rtlCol="0" anchor="ctr">
            <a:spAutoFit/>
          </a:bodyPr>
          <a:lstStyle/>
          <a:p>
            <a:pPr algn="ctr"/>
            <a:r>
              <a:rPr lang="en-US" altLang="ko-KR" sz="900" b="1" dirty="0">
                <a:solidFill>
                  <a:schemeClr val="bg1"/>
                </a:solidFill>
                <a:cs typeface="Arial" pitchFamily="34" charset="0"/>
              </a:rPr>
              <a:t>45%</a:t>
            </a:r>
            <a:endParaRPr lang="ko-KR" altLang="en-US" sz="900" b="1" dirty="0">
              <a:solidFill>
                <a:schemeClr val="bg1"/>
              </a:solidFill>
              <a:cs typeface="Arial" pitchFamily="34" charset="0"/>
            </a:endParaRPr>
          </a:p>
        </p:txBody>
      </p:sp>
      <p:cxnSp>
        <p:nvCxnSpPr>
          <p:cNvPr id="3" name="Rak koppling 2"/>
          <p:cNvCxnSpPr/>
          <p:nvPr/>
        </p:nvCxnSpPr>
        <p:spPr>
          <a:xfrm>
            <a:off x="7625257" y="1823545"/>
            <a:ext cx="0" cy="4656083"/>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Rak koppling 66"/>
          <p:cNvCxnSpPr/>
          <p:nvPr/>
        </p:nvCxnSpPr>
        <p:spPr>
          <a:xfrm flipH="1">
            <a:off x="3626072" y="4151586"/>
            <a:ext cx="7998372"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71" name="Chart 7">
            <a:extLst>
              <a:ext uri="{FF2B5EF4-FFF2-40B4-BE49-F238E27FC236}">
                <a16:creationId xmlns:a16="http://schemas.microsoft.com/office/drawing/2014/main" id="{F0A75B2C-3DF3-4C5D-AE2C-AC325A876765}"/>
              </a:ext>
            </a:extLst>
          </p:cNvPr>
          <p:cNvGraphicFramePr/>
          <p:nvPr>
            <p:extLst>
              <p:ext uri="{D42A27DB-BD31-4B8C-83A1-F6EECF244321}">
                <p14:modId xmlns:p14="http://schemas.microsoft.com/office/powerpoint/2010/main" val="3367954502"/>
              </p:ext>
            </p:extLst>
          </p:nvPr>
        </p:nvGraphicFramePr>
        <p:xfrm>
          <a:off x="3788976" y="4319746"/>
          <a:ext cx="725848" cy="752299"/>
        </p:xfrm>
        <a:graphic>
          <a:graphicData uri="http://schemas.openxmlformats.org/drawingml/2006/chart">
            <c:chart xmlns:c="http://schemas.openxmlformats.org/drawingml/2006/chart" xmlns:r="http://schemas.openxmlformats.org/officeDocument/2006/relationships" r:id="rId8"/>
          </a:graphicData>
        </a:graphic>
      </p:graphicFrame>
      <p:sp>
        <p:nvSpPr>
          <p:cNvPr id="72" name="Oval 13">
            <a:extLst>
              <a:ext uri="{FF2B5EF4-FFF2-40B4-BE49-F238E27FC236}">
                <a16:creationId xmlns:a16="http://schemas.microsoft.com/office/drawing/2014/main" id="{4CCCB64E-E573-4A22-BF15-0954792346AA}"/>
              </a:ext>
            </a:extLst>
          </p:cNvPr>
          <p:cNvSpPr/>
          <p:nvPr/>
        </p:nvSpPr>
        <p:spPr>
          <a:xfrm>
            <a:off x="3995631" y="4539626"/>
            <a:ext cx="312537" cy="3125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TextBox 27">
            <a:extLst>
              <a:ext uri="{FF2B5EF4-FFF2-40B4-BE49-F238E27FC236}">
                <a16:creationId xmlns:a16="http://schemas.microsoft.com/office/drawing/2014/main" id="{AF830E33-EC6F-42B3-ABA4-4F3AC6B548BA}"/>
              </a:ext>
            </a:extLst>
          </p:cNvPr>
          <p:cNvSpPr txBox="1"/>
          <p:nvPr/>
        </p:nvSpPr>
        <p:spPr>
          <a:xfrm>
            <a:off x="3956868" y="4583020"/>
            <a:ext cx="390062" cy="230832"/>
          </a:xfrm>
          <a:prstGeom prst="rect">
            <a:avLst/>
          </a:prstGeom>
          <a:noFill/>
        </p:spPr>
        <p:txBody>
          <a:bodyPr wrap="square" rtlCol="0" anchor="ctr">
            <a:spAutoFit/>
          </a:bodyPr>
          <a:lstStyle/>
          <a:p>
            <a:pPr algn="ctr"/>
            <a:r>
              <a:rPr lang="en-US" altLang="ko-KR" sz="900" b="1" dirty="0">
                <a:solidFill>
                  <a:schemeClr val="bg1"/>
                </a:solidFill>
                <a:cs typeface="Arial" pitchFamily="34" charset="0"/>
              </a:rPr>
              <a:t>27%</a:t>
            </a:r>
            <a:endParaRPr lang="ko-KR" altLang="en-US" sz="900" b="1" dirty="0">
              <a:solidFill>
                <a:schemeClr val="bg1"/>
              </a:solidFill>
              <a:cs typeface="Arial" pitchFamily="34" charset="0"/>
            </a:endParaRPr>
          </a:p>
        </p:txBody>
      </p:sp>
      <p:graphicFrame>
        <p:nvGraphicFramePr>
          <p:cNvPr id="74" name="Chart 7">
            <a:extLst>
              <a:ext uri="{FF2B5EF4-FFF2-40B4-BE49-F238E27FC236}">
                <a16:creationId xmlns:a16="http://schemas.microsoft.com/office/drawing/2014/main" id="{F0A75B2C-3DF3-4C5D-AE2C-AC325A876765}"/>
              </a:ext>
            </a:extLst>
          </p:cNvPr>
          <p:cNvGraphicFramePr/>
          <p:nvPr>
            <p:extLst>
              <p:ext uri="{D42A27DB-BD31-4B8C-83A1-F6EECF244321}">
                <p14:modId xmlns:p14="http://schemas.microsoft.com/office/powerpoint/2010/main" val="2950610099"/>
              </p:ext>
            </p:extLst>
          </p:nvPr>
        </p:nvGraphicFramePr>
        <p:xfrm>
          <a:off x="7788161" y="4319746"/>
          <a:ext cx="725848" cy="752299"/>
        </p:xfrm>
        <a:graphic>
          <a:graphicData uri="http://schemas.openxmlformats.org/drawingml/2006/chart">
            <c:chart xmlns:c="http://schemas.openxmlformats.org/drawingml/2006/chart" xmlns:r="http://schemas.openxmlformats.org/officeDocument/2006/relationships" r:id="rId9"/>
          </a:graphicData>
        </a:graphic>
      </p:graphicFrame>
      <p:sp>
        <p:nvSpPr>
          <p:cNvPr id="75" name="Oval 13">
            <a:extLst>
              <a:ext uri="{FF2B5EF4-FFF2-40B4-BE49-F238E27FC236}">
                <a16:creationId xmlns:a16="http://schemas.microsoft.com/office/drawing/2014/main" id="{4CCCB64E-E573-4A22-BF15-0954792346AA}"/>
              </a:ext>
            </a:extLst>
          </p:cNvPr>
          <p:cNvSpPr/>
          <p:nvPr/>
        </p:nvSpPr>
        <p:spPr>
          <a:xfrm>
            <a:off x="7994816" y="4539626"/>
            <a:ext cx="312537" cy="3125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TextBox 27">
            <a:extLst>
              <a:ext uri="{FF2B5EF4-FFF2-40B4-BE49-F238E27FC236}">
                <a16:creationId xmlns:a16="http://schemas.microsoft.com/office/drawing/2014/main" id="{AF830E33-EC6F-42B3-ABA4-4F3AC6B548BA}"/>
              </a:ext>
            </a:extLst>
          </p:cNvPr>
          <p:cNvSpPr txBox="1"/>
          <p:nvPr/>
        </p:nvSpPr>
        <p:spPr>
          <a:xfrm>
            <a:off x="7956053" y="4583020"/>
            <a:ext cx="390062" cy="230832"/>
          </a:xfrm>
          <a:prstGeom prst="rect">
            <a:avLst/>
          </a:prstGeom>
          <a:noFill/>
        </p:spPr>
        <p:txBody>
          <a:bodyPr wrap="square" rtlCol="0" anchor="ctr">
            <a:spAutoFit/>
          </a:bodyPr>
          <a:lstStyle/>
          <a:p>
            <a:pPr algn="ctr"/>
            <a:r>
              <a:rPr lang="en-US" altLang="ko-KR" sz="900" b="1" dirty="0">
                <a:solidFill>
                  <a:schemeClr val="bg1"/>
                </a:solidFill>
                <a:cs typeface="Arial" pitchFamily="34" charset="0"/>
              </a:rPr>
              <a:t>6%</a:t>
            </a:r>
            <a:endParaRPr lang="ko-KR" altLang="en-US" sz="900" b="1" dirty="0">
              <a:solidFill>
                <a:schemeClr val="bg1"/>
              </a:solidFill>
              <a:cs typeface="Arial" pitchFamily="34" charset="0"/>
            </a:endParaRPr>
          </a:p>
        </p:txBody>
      </p:sp>
      <p:graphicFrame>
        <p:nvGraphicFramePr>
          <p:cNvPr id="77" name="Chart 7">
            <a:extLst>
              <a:ext uri="{FF2B5EF4-FFF2-40B4-BE49-F238E27FC236}">
                <a16:creationId xmlns:a16="http://schemas.microsoft.com/office/drawing/2014/main" id="{F0A75B2C-3DF3-4C5D-AE2C-AC325A876765}"/>
              </a:ext>
            </a:extLst>
          </p:cNvPr>
          <p:cNvGraphicFramePr/>
          <p:nvPr>
            <p:extLst>
              <p:ext uri="{D42A27DB-BD31-4B8C-83A1-F6EECF244321}">
                <p14:modId xmlns:p14="http://schemas.microsoft.com/office/powerpoint/2010/main" val="1468021342"/>
              </p:ext>
            </p:extLst>
          </p:nvPr>
        </p:nvGraphicFramePr>
        <p:xfrm>
          <a:off x="7788161" y="1988930"/>
          <a:ext cx="725848" cy="752299"/>
        </p:xfrm>
        <a:graphic>
          <a:graphicData uri="http://schemas.openxmlformats.org/drawingml/2006/chart">
            <c:chart xmlns:c="http://schemas.openxmlformats.org/drawingml/2006/chart" xmlns:r="http://schemas.openxmlformats.org/officeDocument/2006/relationships" r:id="rId10"/>
          </a:graphicData>
        </a:graphic>
      </p:graphicFrame>
      <p:sp>
        <p:nvSpPr>
          <p:cNvPr id="78" name="Oval 13">
            <a:extLst>
              <a:ext uri="{FF2B5EF4-FFF2-40B4-BE49-F238E27FC236}">
                <a16:creationId xmlns:a16="http://schemas.microsoft.com/office/drawing/2014/main" id="{4CCCB64E-E573-4A22-BF15-0954792346AA}"/>
              </a:ext>
            </a:extLst>
          </p:cNvPr>
          <p:cNvSpPr/>
          <p:nvPr/>
        </p:nvSpPr>
        <p:spPr>
          <a:xfrm>
            <a:off x="7994816" y="2208810"/>
            <a:ext cx="312537" cy="31253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TextBox 27">
            <a:extLst>
              <a:ext uri="{FF2B5EF4-FFF2-40B4-BE49-F238E27FC236}">
                <a16:creationId xmlns:a16="http://schemas.microsoft.com/office/drawing/2014/main" id="{AF830E33-EC6F-42B3-ABA4-4F3AC6B548BA}"/>
              </a:ext>
            </a:extLst>
          </p:cNvPr>
          <p:cNvSpPr txBox="1"/>
          <p:nvPr/>
        </p:nvSpPr>
        <p:spPr>
          <a:xfrm>
            <a:off x="7956053" y="2252204"/>
            <a:ext cx="390062" cy="230832"/>
          </a:xfrm>
          <a:prstGeom prst="rect">
            <a:avLst/>
          </a:prstGeom>
          <a:noFill/>
        </p:spPr>
        <p:txBody>
          <a:bodyPr wrap="square" rtlCol="0" anchor="ctr">
            <a:spAutoFit/>
          </a:bodyPr>
          <a:lstStyle/>
          <a:p>
            <a:pPr algn="ctr"/>
            <a:r>
              <a:rPr lang="en-US" altLang="ko-KR" sz="900" b="1" dirty="0">
                <a:solidFill>
                  <a:schemeClr val="bg1"/>
                </a:solidFill>
                <a:cs typeface="Arial" pitchFamily="34" charset="0"/>
              </a:rPr>
              <a:t>24%</a:t>
            </a:r>
            <a:endParaRPr lang="ko-KR" altLang="en-US" sz="900" b="1" dirty="0">
              <a:solidFill>
                <a:schemeClr val="bg1"/>
              </a:solidFill>
              <a:cs typeface="Arial" pitchFamily="34" charset="0"/>
            </a:endParaRPr>
          </a:p>
        </p:txBody>
      </p:sp>
      <p:sp>
        <p:nvSpPr>
          <p:cNvPr id="80" name="textruta 79"/>
          <p:cNvSpPr txBox="1"/>
          <p:nvPr/>
        </p:nvSpPr>
        <p:spPr>
          <a:xfrm>
            <a:off x="3788976" y="2907454"/>
            <a:ext cx="2879831" cy="1200329"/>
          </a:xfrm>
          <a:prstGeom prst="rect">
            <a:avLst/>
          </a:prstGeom>
          <a:noFill/>
        </p:spPr>
        <p:txBody>
          <a:bodyPr wrap="square" rtlCol="0">
            <a:spAutoFit/>
          </a:bodyPr>
          <a:lstStyle/>
          <a:p>
            <a:r>
              <a:rPr lang="sv-SE" sz="1200" b="1" dirty="0">
                <a:solidFill>
                  <a:schemeClr val="bg1">
                    <a:lumMod val="50000"/>
                  </a:schemeClr>
                </a:solidFill>
                <a:latin typeface="Arial" panose="020B0604020202020204" pitchFamily="34" charset="0"/>
                <a:cs typeface="Arial" panose="020B0604020202020204" pitchFamily="34" charset="0"/>
              </a:rPr>
              <a:t>De självständiga och engagerade</a:t>
            </a:r>
          </a:p>
          <a:p>
            <a:r>
              <a:rPr lang="sv-SE" sz="1200" dirty="0">
                <a:latin typeface="Arial" panose="020B0604020202020204" pitchFamily="34" charset="0"/>
                <a:cs typeface="Arial" panose="020B0604020202020204" pitchFamily="34" charset="0"/>
              </a:rPr>
              <a:t>Sjukvård är en transaktion ”Jag vet vad jag behöver för att kunna fortsätta med mitt liv” Kan, vill och gillar att ta hand om sig själv och agera proaktivt för sin hälsa.</a:t>
            </a:r>
          </a:p>
        </p:txBody>
      </p:sp>
      <p:sp>
        <p:nvSpPr>
          <p:cNvPr id="81" name="textruta 80"/>
          <p:cNvSpPr txBox="1"/>
          <p:nvPr/>
        </p:nvSpPr>
        <p:spPr>
          <a:xfrm>
            <a:off x="7788161" y="2903200"/>
            <a:ext cx="2879831" cy="1200329"/>
          </a:xfrm>
          <a:prstGeom prst="rect">
            <a:avLst/>
          </a:prstGeom>
          <a:noFill/>
        </p:spPr>
        <p:txBody>
          <a:bodyPr wrap="square" rtlCol="0">
            <a:spAutoFit/>
          </a:bodyPr>
          <a:lstStyle/>
          <a:p>
            <a:r>
              <a:rPr lang="sv-SE" sz="1200" b="1" dirty="0">
                <a:solidFill>
                  <a:srgbClr val="00B0F0"/>
                </a:solidFill>
                <a:latin typeface="Arial" panose="020B0604020202020204" pitchFamily="34" charset="0"/>
                <a:cs typeface="Arial" panose="020B0604020202020204" pitchFamily="34" charset="0"/>
              </a:rPr>
              <a:t>De oroliga och engagerade</a:t>
            </a:r>
          </a:p>
          <a:p>
            <a:r>
              <a:rPr lang="sv-SE" sz="1200" dirty="0">
                <a:latin typeface="Arial" panose="020B0604020202020204" pitchFamily="34" charset="0"/>
                <a:cs typeface="Arial" panose="020B0604020202020204" pitchFamily="34" charset="0"/>
              </a:rPr>
              <a:t>Sjukvård är en relation “Jag behöver hjälp med min oro så att jag kan fortsätta med mitt liv”. Behöver hög tillgänglighet vid oro för att kunna fortsätta ta hand om sig själva.</a:t>
            </a:r>
          </a:p>
        </p:txBody>
      </p:sp>
      <p:sp>
        <p:nvSpPr>
          <p:cNvPr id="82" name="textruta 81"/>
          <p:cNvSpPr txBox="1"/>
          <p:nvPr/>
        </p:nvSpPr>
        <p:spPr>
          <a:xfrm>
            <a:off x="3788976" y="5240204"/>
            <a:ext cx="2879831" cy="1015663"/>
          </a:xfrm>
          <a:prstGeom prst="rect">
            <a:avLst/>
          </a:prstGeom>
          <a:noFill/>
        </p:spPr>
        <p:txBody>
          <a:bodyPr wrap="square" rtlCol="0">
            <a:spAutoFit/>
          </a:bodyPr>
          <a:lstStyle/>
          <a:p>
            <a:r>
              <a:rPr lang="sv-SE" sz="1200" b="1" dirty="0">
                <a:solidFill>
                  <a:srgbClr val="00B050"/>
                </a:solidFill>
                <a:latin typeface="Arial" panose="020B0604020202020204" pitchFamily="34" charset="0"/>
                <a:cs typeface="Arial" panose="020B0604020202020204" pitchFamily="34" charset="0"/>
              </a:rPr>
              <a:t>De traditionella och </a:t>
            </a:r>
            <a:r>
              <a:rPr lang="sv-SE" sz="1200" b="1" dirty="0" err="1">
                <a:solidFill>
                  <a:srgbClr val="00B050"/>
                </a:solidFill>
                <a:latin typeface="Arial" panose="020B0604020202020204" pitchFamily="34" charset="0"/>
                <a:cs typeface="Arial" panose="020B0604020202020204" pitchFamily="34" charset="0"/>
              </a:rPr>
              <a:t>obrydda</a:t>
            </a:r>
            <a:endParaRPr lang="sv-SE" sz="1200" b="1" dirty="0">
              <a:solidFill>
                <a:srgbClr val="00B050"/>
              </a:solidFill>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Sjukvård är ett måste “Jag gör som doktorn säger”. Väntar ofta – även om det är allvarligt. Gillar inte proaktiva aktiviteter. Gör ofta som doktorn säger.</a:t>
            </a:r>
          </a:p>
        </p:txBody>
      </p:sp>
      <p:sp>
        <p:nvSpPr>
          <p:cNvPr id="84" name="textruta 83"/>
          <p:cNvSpPr txBox="1"/>
          <p:nvPr/>
        </p:nvSpPr>
        <p:spPr>
          <a:xfrm>
            <a:off x="7855860" y="5234016"/>
            <a:ext cx="2879831" cy="1200329"/>
          </a:xfrm>
          <a:prstGeom prst="rect">
            <a:avLst/>
          </a:prstGeom>
          <a:noFill/>
        </p:spPr>
        <p:txBody>
          <a:bodyPr wrap="square" rtlCol="0">
            <a:spAutoFit/>
          </a:bodyPr>
          <a:lstStyle/>
          <a:p>
            <a:r>
              <a:rPr lang="sv-SE" sz="1200" b="1" dirty="0">
                <a:solidFill>
                  <a:schemeClr val="accent2"/>
                </a:solidFill>
                <a:latin typeface="Arial" panose="020B0604020202020204" pitchFamily="34" charset="0"/>
                <a:cs typeface="Arial" panose="020B0604020202020204" pitchFamily="34" charset="0"/>
              </a:rPr>
              <a:t>De sårbara och oroliga</a:t>
            </a:r>
          </a:p>
          <a:p>
            <a:r>
              <a:rPr lang="sv-SE" sz="1200" dirty="0">
                <a:latin typeface="Arial" panose="020B0604020202020204" pitchFamily="34" charset="0"/>
                <a:cs typeface="Arial" panose="020B0604020202020204" pitchFamily="34" charset="0"/>
              </a:rPr>
              <a:t>“Jag har svårt att hantera mitt liv och behöver individuellt anpassat stöd”. Tror inte på sin egen förmåga. Har inte alltid socialt nätverk som stöd. Rädd för sjukvård och framtida hälsoproblem.</a:t>
            </a:r>
          </a:p>
        </p:txBody>
      </p:sp>
    </p:spTree>
    <p:extLst>
      <p:ext uri="{BB962C8B-B14F-4D97-AF65-F5344CB8AC3E}">
        <p14:creationId xmlns:p14="http://schemas.microsoft.com/office/powerpoint/2010/main" val="2697640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p:cNvSpPr txBox="1"/>
          <p:nvPr/>
        </p:nvSpPr>
        <p:spPr>
          <a:xfrm>
            <a:off x="4485322" y="462117"/>
            <a:ext cx="3622723" cy="830997"/>
          </a:xfrm>
          <a:prstGeom prst="rect">
            <a:avLst/>
          </a:prstGeom>
          <a:noFill/>
        </p:spPr>
        <p:txBody>
          <a:bodyPr wrap="none" rtlCol="0">
            <a:spAutoFit/>
          </a:bodyPr>
          <a:lstStyle/>
          <a:p>
            <a:r>
              <a:rPr lang="sv-SE" sz="4800" dirty="0">
                <a:latin typeface="Arial" panose="020B0604020202020204" pitchFamily="34" charset="0"/>
                <a:cs typeface="Arial" panose="020B0604020202020204" pitchFamily="34" charset="0"/>
              </a:rPr>
              <a:t>Träna i team</a:t>
            </a:r>
            <a:endParaRPr lang="sv-SE" sz="2000" dirty="0">
              <a:latin typeface="Arial" panose="020B0604020202020204" pitchFamily="34" charset="0"/>
              <a:cs typeface="Arial" panose="020B0604020202020204" pitchFamily="34" charset="0"/>
            </a:endParaRPr>
          </a:p>
        </p:txBody>
      </p:sp>
      <p:sp>
        <p:nvSpPr>
          <p:cNvPr id="23" name="textruta 22"/>
          <p:cNvSpPr txBox="1"/>
          <p:nvPr/>
        </p:nvSpPr>
        <p:spPr>
          <a:xfrm>
            <a:off x="4033038" y="1874730"/>
            <a:ext cx="6285695" cy="3970318"/>
          </a:xfrm>
          <a:prstGeom prst="rect">
            <a:avLst/>
          </a:prstGeom>
          <a:noFill/>
        </p:spPr>
        <p:txBody>
          <a:bodyPr wrap="none" rtlCol="0">
            <a:spAutoFit/>
          </a:bodyPr>
          <a:lstStyle/>
          <a:p>
            <a:pPr marL="457200" indent="-457200">
              <a:buFont typeface="Arial" panose="020B0604020202020204" pitchFamily="34" charset="0"/>
              <a:buChar char="•"/>
            </a:pPr>
            <a:r>
              <a:rPr lang="sv-SE" altLang="sv-SE" sz="2800" dirty="0">
                <a:latin typeface="Arial" panose="020B0604020202020204" pitchFamily="34" charset="0"/>
                <a:cs typeface="Arial" panose="020B0604020202020204" pitchFamily="34" charset="0"/>
              </a:rPr>
              <a:t>Esther är en i teamet</a:t>
            </a:r>
          </a:p>
          <a:p>
            <a:pPr marL="457200" indent="-457200">
              <a:buFont typeface="Arial" panose="020B0604020202020204" pitchFamily="34" charset="0"/>
              <a:buChar char="•"/>
            </a:pPr>
            <a:r>
              <a:rPr lang="sv-SE" altLang="sv-SE" sz="2800" dirty="0">
                <a:latin typeface="Arial" panose="020B0604020202020204" pitchFamily="34" charset="0"/>
                <a:cs typeface="Arial" panose="020B0604020202020204" pitchFamily="34" charset="0"/>
              </a:rPr>
              <a:t>Gemensam kunskapsbas (riktlinjer)</a:t>
            </a:r>
          </a:p>
          <a:p>
            <a:pPr marL="457200" indent="-457200">
              <a:buFont typeface="Arial" panose="020B0604020202020204" pitchFamily="34" charset="0"/>
              <a:buChar char="•"/>
            </a:pPr>
            <a:r>
              <a:rPr lang="sv-SE" altLang="sv-SE" sz="2800" dirty="0">
                <a:latin typeface="Arial" panose="020B0604020202020204" pitchFamily="34" charset="0"/>
                <a:cs typeface="Arial" panose="020B0604020202020204" pitchFamily="34" charset="0"/>
              </a:rPr>
              <a:t>Tydlig arbetsfördelning</a:t>
            </a:r>
          </a:p>
          <a:p>
            <a:pPr marL="457200" indent="-457200">
              <a:buFont typeface="Arial" panose="020B0604020202020204" pitchFamily="34" charset="0"/>
              <a:buChar char="•"/>
            </a:pPr>
            <a:r>
              <a:rPr lang="sv-SE" altLang="sv-SE" sz="2800" dirty="0">
                <a:latin typeface="Arial" panose="020B0604020202020204" pitchFamily="34" charset="0"/>
                <a:cs typeface="Arial" panose="020B0604020202020204" pitchFamily="34" charset="0"/>
              </a:rPr>
              <a:t>Tydligt ledarskap</a:t>
            </a:r>
          </a:p>
          <a:p>
            <a:pPr marL="457200" indent="-457200">
              <a:buFont typeface="Arial" panose="020B0604020202020204" pitchFamily="34" charset="0"/>
              <a:buChar char="•"/>
            </a:pPr>
            <a:r>
              <a:rPr lang="sv-SE" altLang="sv-SE" sz="2800" dirty="0">
                <a:latin typeface="Arial" panose="020B0604020202020204" pitchFamily="34" charset="0"/>
                <a:cs typeface="Arial" panose="020B0604020202020204" pitchFamily="34" charset="0"/>
              </a:rPr>
              <a:t>Fokus på arbetsuppgiften</a:t>
            </a:r>
          </a:p>
          <a:p>
            <a:pPr marL="457200" indent="-457200">
              <a:buFont typeface="Arial" panose="020B0604020202020204" pitchFamily="34" charset="0"/>
              <a:buChar char="•"/>
            </a:pPr>
            <a:r>
              <a:rPr lang="sv-SE" altLang="sv-SE" sz="2800" dirty="0">
                <a:latin typeface="Arial" panose="020B0604020202020204" pitchFamily="34" charset="0"/>
                <a:cs typeface="Arial" panose="020B0604020202020204" pitchFamily="34" charset="0"/>
              </a:rPr>
              <a:t>Tydlig kommunikation</a:t>
            </a:r>
          </a:p>
          <a:p>
            <a:pPr marL="457200" indent="-457200">
              <a:buFont typeface="Arial" panose="020B0604020202020204" pitchFamily="34" charset="0"/>
              <a:buChar char="•"/>
            </a:pPr>
            <a:r>
              <a:rPr lang="sv-SE" altLang="sv-SE" sz="2800" dirty="0">
                <a:latin typeface="Arial" panose="020B0604020202020204" pitchFamily="34" charset="0"/>
                <a:cs typeface="Arial" panose="020B0604020202020204" pitchFamily="34" charset="0"/>
              </a:rPr>
              <a:t>Alla känner ansvar för uppgiften</a:t>
            </a:r>
          </a:p>
          <a:p>
            <a:pPr marL="457200" indent="-457200">
              <a:buFont typeface="Arial" panose="020B0604020202020204" pitchFamily="34" charset="0"/>
              <a:buChar char="•"/>
            </a:pPr>
            <a:r>
              <a:rPr lang="sv-SE" altLang="sv-SE" sz="2800" dirty="0">
                <a:latin typeface="Arial" panose="020B0604020202020204" pitchFamily="34" charset="0"/>
                <a:cs typeface="Arial" panose="020B0604020202020204" pitchFamily="34" charset="0"/>
              </a:rPr>
              <a:t>Initiativförmåga</a:t>
            </a:r>
          </a:p>
          <a:p>
            <a:pPr marL="457200" indent="-457200">
              <a:buFont typeface="Arial" panose="020B0604020202020204" pitchFamily="34" charset="0"/>
              <a:buChar char="•"/>
            </a:pPr>
            <a:r>
              <a:rPr lang="sv-SE" altLang="sv-SE" sz="2800" dirty="0">
                <a:latin typeface="Arial" panose="020B0604020202020204" pitchFamily="34" charset="0"/>
                <a:cs typeface="Arial" panose="020B0604020202020204" pitchFamily="34" charset="0"/>
              </a:rPr>
              <a:t>God stämning</a:t>
            </a:r>
          </a:p>
        </p:txBody>
      </p:sp>
    </p:spTree>
    <p:extLst>
      <p:ext uri="{BB962C8B-B14F-4D97-AF65-F5344CB8AC3E}">
        <p14:creationId xmlns:p14="http://schemas.microsoft.com/office/powerpoint/2010/main" val="897571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p:cNvSpPr txBox="1"/>
          <p:nvPr/>
        </p:nvSpPr>
        <p:spPr>
          <a:xfrm>
            <a:off x="4485322" y="462117"/>
            <a:ext cx="5314275" cy="1877437"/>
          </a:xfrm>
          <a:prstGeom prst="rect">
            <a:avLst/>
          </a:prstGeom>
          <a:noFill/>
        </p:spPr>
        <p:txBody>
          <a:bodyPr wrap="none" rtlCol="0">
            <a:spAutoFit/>
          </a:bodyPr>
          <a:lstStyle/>
          <a:p>
            <a:r>
              <a:rPr lang="sv-SE" sz="4800" dirty="0">
                <a:latin typeface="Arial" panose="020B0604020202020204" pitchFamily="34" charset="0"/>
                <a:cs typeface="Arial" panose="020B0604020202020204" pitchFamily="34" charset="0"/>
              </a:rPr>
              <a:t>Lärandemål</a:t>
            </a:r>
          </a:p>
          <a:p>
            <a:r>
              <a:rPr lang="sv-SE" sz="2000" i="1" dirty="0">
                <a:solidFill>
                  <a:schemeClr val="bg1">
                    <a:lumMod val="65000"/>
                  </a:schemeClr>
                </a:solidFill>
                <a:latin typeface="Arial" panose="020B0604020202020204" pitchFamily="34" charset="0"/>
                <a:cs typeface="Arial" panose="020B0604020202020204" pitchFamily="34" charset="0"/>
              </a:rPr>
              <a:t>Följande 2-3 lärandemål har vi fokus på idag</a:t>
            </a:r>
          </a:p>
          <a:p>
            <a:endParaRPr lang="sv-SE" sz="4800" dirty="0">
              <a:latin typeface="Arial" panose="020B0604020202020204" pitchFamily="34" charset="0"/>
              <a:cs typeface="Arial" panose="020B0604020202020204" pitchFamily="34" charset="0"/>
            </a:endParaRPr>
          </a:p>
        </p:txBody>
      </p:sp>
      <p:sp>
        <p:nvSpPr>
          <p:cNvPr id="15" name="textruta 14"/>
          <p:cNvSpPr txBox="1"/>
          <p:nvPr/>
        </p:nvSpPr>
        <p:spPr>
          <a:xfrm>
            <a:off x="4485324" y="2001671"/>
            <a:ext cx="870751" cy="830997"/>
          </a:xfrm>
          <a:prstGeom prst="rect">
            <a:avLst/>
          </a:prstGeom>
          <a:noFill/>
        </p:spPr>
        <p:txBody>
          <a:bodyPr wrap="none" rtlCol="0">
            <a:spAutoFit/>
          </a:bodyPr>
          <a:lstStyle/>
          <a:p>
            <a:r>
              <a:rPr lang="sv-SE" sz="4800" dirty="0">
                <a:latin typeface="Arial" panose="020B0604020202020204" pitchFamily="34" charset="0"/>
                <a:cs typeface="Arial" panose="020B0604020202020204" pitchFamily="34" charset="0"/>
              </a:rPr>
              <a:t>01</a:t>
            </a:r>
          </a:p>
        </p:txBody>
      </p:sp>
      <p:sp>
        <p:nvSpPr>
          <p:cNvPr id="16" name="textruta 15"/>
          <p:cNvSpPr txBox="1"/>
          <p:nvPr/>
        </p:nvSpPr>
        <p:spPr>
          <a:xfrm>
            <a:off x="4485323" y="3019310"/>
            <a:ext cx="870751" cy="830997"/>
          </a:xfrm>
          <a:prstGeom prst="rect">
            <a:avLst/>
          </a:prstGeom>
          <a:noFill/>
        </p:spPr>
        <p:txBody>
          <a:bodyPr wrap="none" rtlCol="0">
            <a:spAutoFit/>
          </a:bodyPr>
          <a:lstStyle/>
          <a:p>
            <a:r>
              <a:rPr lang="sv-SE" sz="4800" dirty="0">
                <a:latin typeface="Arial" panose="020B0604020202020204" pitchFamily="34" charset="0"/>
                <a:cs typeface="Arial" panose="020B0604020202020204" pitchFamily="34" charset="0"/>
              </a:rPr>
              <a:t>02</a:t>
            </a:r>
          </a:p>
        </p:txBody>
      </p:sp>
      <p:sp>
        <p:nvSpPr>
          <p:cNvPr id="17" name="textruta 16"/>
          <p:cNvSpPr txBox="1"/>
          <p:nvPr/>
        </p:nvSpPr>
        <p:spPr>
          <a:xfrm>
            <a:off x="4485322" y="4036949"/>
            <a:ext cx="870751" cy="830997"/>
          </a:xfrm>
          <a:prstGeom prst="rect">
            <a:avLst/>
          </a:prstGeom>
          <a:noFill/>
        </p:spPr>
        <p:txBody>
          <a:bodyPr wrap="none" rtlCol="0">
            <a:spAutoFit/>
          </a:bodyPr>
          <a:lstStyle/>
          <a:p>
            <a:r>
              <a:rPr lang="sv-SE" sz="4800" dirty="0">
                <a:latin typeface="Arial" panose="020B0604020202020204" pitchFamily="34" charset="0"/>
                <a:cs typeface="Arial" panose="020B0604020202020204" pitchFamily="34" charset="0"/>
              </a:rPr>
              <a:t>03</a:t>
            </a:r>
          </a:p>
        </p:txBody>
      </p:sp>
      <p:sp>
        <p:nvSpPr>
          <p:cNvPr id="18" name="textruta 17"/>
          <p:cNvSpPr txBox="1"/>
          <p:nvPr/>
        </p:nvSpPr>
        <p:spPr>
          <a:xfrm>
            <a:off x="5537261" y="2155559"/>
            <a:ext cx="1122423" cy="523220"/>
          </a:xfrm>
          <a:prstGeom prst="rect">
            <a:avLst/>
          </a:prstGeom>
          <a:noFill/>
        </p:spPr>
        <p:txBody>
          <a:bodyPr wrap="none" rtlCol="0">
            <a:spAutoFit/>
          </a:bodyPr>
          <a:lstStyle/>
          <a:p>
            <a:r>
              <a:rPr lang="sv-SE" sz="2800" dirty="0">
                <a:latin typeface="Arial" panose="020B0604020202020204" pitchFamily="34" charset="0"/>
                <a:cs typeface="Arial" panose="020B0604020202020204" pitchFamily="34" charset="0"/>
              </a:rPr>
              <a:t>[Fyll i]</a:t>
            </a:r>
          </a:p>
        </p:txBody>
      </p:sp>
      <p:sp>
        <p:nvSpPr>
          <p:cNvPr id="19" name="textruta 18"/>
          <p:cNvSpPr txBox="1"/>
          <p:nvPr/>
        </p:nvSpPr>
        <p:spPr>
          <a:xfrm>
            <a:off x="5537261" y="3173198"/>
            <a:ext cx="1122423" cy="523220"/>
          </a:xfrm>
          <a:prstGeom prst="rect">
            <a:avLst/>
          </a:prstGeom>
          <a:noFill/>
        </p:spPr>
        <p:txBody>
          <a:bodyPr wrap="none" rtlCol="0">
            <a:spAutoFit/>
          </a:bodyPr>
          <a:lstStyle/>
          <a:p>
            <a:r>
              <a:rPr lang="sv-SE" sz="2800" dirty="0">
                <a:latin typeface="Arial" panose="020B0604020202020204" pitchFamily="34" charset="0"/>
                <a:cs typeface="Arial" panose="020B0604020202020204" pitchFamily="34" charset="0"/>
              </a:rPr>
              <a:t>[Fyll i]</a:t>
            </a:r>
          </a:p>
        </p:txBody>
      </p:sp>
      <p:sp>
        <p:nvSpPr>
          <p:cNvPr id="20" name="textruta 19"/>
          <p:cNvSpPr txBox="1"/>
          <p:nvPr/>
        </p:nvSpPr>
        <p:spPr>
          <a:xfrm>
            <a:off x="5537261" y="4190837"/>
            <a:ext cx="1122423" cy="523220"/>
          </a:xfrm>
          <a:prstGeom prst="rect">
            <a:avLst/>
          </a:prstGeom>
          <a:noFill/>
        </p:spPr>
        <p:txBody>
          <a:bodyPr wrap="none" rtlCol="0">
            <a:spAutoFit/>
          </a:bodyPr>
          <a:lstStyle/>
          <a:p>
            <a:r>
              <a:rPr lang="sv-SE" sz="2800" dirty="0">
                <a:latin typeface="Arial" panose="020B0604020202020204" pitchFamily="34" charset="0"/>
                <a:cs typeface="Arial" panose="020B0604020202020204" pitchFamily="34" charset="0"/>
              </a:rPr>
              <a:t>[Fyll i]</a:t>
            </a:r>
          </a:p>
        </p:txBody>
      </p:sp>
      <p:pic>
        <p:nvPicPr>
          <p:cNvPr id="10" name="Bildobjekt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94" y="181855"/>
            <a:ext cx="3319340" cy="3252953"/>
          </a:xfrm>
          <a:prstGeom prst="rect">
            <a:avLst/>
          </a:prstGeom>
        </p:spPr>
      </p:pic>
    </p:spTree>
    <p:extLst>
      <p:ext uri="{BB962C8B-B14F-4D97-AF65-F5344CB8AC3E}">
        <p14:creationId xmlns:p14="http://schemas.microsoft.com/office/powerpoint/2010/main" val="2439140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p:cNvSpPr txBox="1"/>
          <p:nvPr/>
        </p:nvSpPr>
        <p:spPr>
          <a:xfrm>
            <a:off x="4485322" y="462117"/>
            <a:ext cx="6524543" cy="830997"/>
          </a:xfrm>
          <a:prstGeom prst="rect">
            <a:avLst/>
          </a:prstGeom>
          <a:noFill/>
        </p:spPr>
        <p:txBody>
          <a:bodyPr wrap="none" rtlCol="0">
            <a:spAutoFit/>
          </a:bodyPr>
          <a:lstStyle/>
          <a:p>
            <a:r>
              <a:rPr lang="sv-SE" sz="4800" dirty="0">
                <a:latin typeface="Arial" panose="020B0604020202020204" pitchFamily="34" charset="0"/>
                <a:cs typeface="Arial" panose="020B0604020202020204" pitchFamily="34" charset="0"/>
              </a:rPr>
              <a:t>Presentation av träning</a:t>
            </a:r>
            <a:endParaRPr lang="sv-SE" sz="2000" dirty="0">
              <a:latin typeface="Arial" panose="020B0604020202020204" pitchFamily="34" charset="0"/>
              <a:cs typeface="Arial" panose="020B0604020202020204" pitchFamily="34" charset="0"/>
            </a:endParaRPr>
          </a:p>
        </p:txBody>
      </p:sp>
      <p:sp>
        <p:nvSpPr>
          <p:cNvPr id="23" name="textruta 22"/>
          <p:cNvSpPr txBox="1"/>
          <p:nvPr/>
        </p:nvSpPr>
        <p:spPr>
          <a:xfrm>
            <a:off x="4033038" y="1874730"/>
            <a:ext cx="7401385" cy="3539430"/>
          </a:xfrm>
          <a:prstGeom prst="rect">
            <a:avLst/>
          </a:prstGeom>
          <a:noFill/>
        </p:spPr>
        <p:txBody>
          <a:bodyPr wrap="none" rtlCol="0">
            <a:spAutoFit/>
          </a:bodyPr>
          <a:lstStyle/>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Förutsättningar och genomförande</a:t>
            </a:r>
          </a:p>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Alla utgår från sin befintliga yrkesroll</a:t>
            </a:r>
          </a:p>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Beskriv hur simuleringen går till</a:t>
            </a:r>
          </a:p>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Som observatör: </a:t>
            </a:r>
            <a:r>
              <a:rPr lang="sv-SE" sz="2800" i="1" dirty="0">
                <a:latin typeface="Arial" panose="020B0604020202020204" pitchFamily="34" charset="0"/>
                <a:cs typeface="Arial" panose="020B0604020202020204" pitchFamily="34" charset="0"/>
              </a:rPr>
              <a:t>Notera en till två positiva </a:t>
            </a:r>
            <a:br>
              <a:rPr lang="sv-SE" sz="2800" i="1" dirty="0">
                <a:latin typeface="Arial" panose="020B0604020202020204" pitchFamily="34" charset="0"/>
                <a:cs typeface="Arial" panose="020B0604020202020204" pitchFamily="34" charset="0"/>
              </a:rPr>
            </a:br>
            <a:r>
              <a:rPr lang="sv-SE" sz="2800" i="1" dirty="0">
                <a:latin typeface="Arial" panose="020B0604020202020204" pitchFamily="34" charset="0"/>
                <a:cs typeface="Arial" panose="020B0604020202020204" pitchFamily="34" charset="0"/>
              </a:rPr>
              <a:t>saker som hände i gruppen relaterat </a:t>
            </a:r>
            <a:br>
              <a:rPr lang="sv-SE" sz="2800" i="1" dirty="0">
                <a:latin typeface="Arial" panose="020B0604020202020204" pitchFamily="34" charset="0"/>
                <a:cs typeface="Arial" panose="020B0604020202020204" pitchFamily="34" charset="0"/>
              </a:rPr>
            </a:br>
            <a:r>
              <a:rPr lang="sv-SE" sz="2800" i="1" dirty="0">
                <a:latin typeface="Arial" panose="020B0604020202020204" pitchFamily="34" charset="0"/>
                <a:cs typeface="Arial" panose="020B0604020202020204" pitchFamily="34" charset="0"/>
              </a:rPr>
              <a:t>till lärandemålen, något som kan göras </a:t>
            </a:r>
            <a:br>
              <a:rPr lang="sv-SE" sz="2800" i="1" dirty="0">
                <a:latin typeface="Arial" panose="020B0604020202020204" pitchFamily="34" charset="0"/>
                <a:cs typeface="Arial" panose="020B0604020202020204" pitchFamily="34" charset="0"/>
              </a:rPr>
            </a:br>
            <a:r>
              <a:rPr lang="sv-SE" sz="2800" i="1" dirty="0">
                <a:latin typeface="Arial" panose="020B0604020202020204" pitchFamily="34" charset="0"/>
                <a:cs typeface="Arial" panose="020B0604020202020204" pitchFamily="34" charset="0"/>
              </a:rPr>
              <a:t>annorlunda nästa gång?</a:t>
            </a:r>
          </a:p>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Esthers berättelse</a:t>
            </a:r>
          </a:p>
        </p:txBody>
      </p:sp>
    </p:spTree>
    <p:extLst>
      <p:ext uri="{BB962C8B-B14F-4D97-AF65-F5344CB8AC3E}">
        <p14:creationId xmlns:p14="http://schemas.microsoft.com/office/powerpoint/2010/main" val="2385546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p:cNvSpPr txBox="1"/>
          <p:nvPr/>
        </p:nvSpPr>
        <p:spPr>
          <a:xfrm>
            <a:off x="4485322" y="462117"/>
            <a:ext cx="4810932" cy="830997"/>
          </a:xfrm>
          <a:prstGeom prst="rect">
            <a:avLst/>
          </a:prstGeom>
          <a:noFill/>
        </p:spPr>
        <p:txBody>
          <a:bodyPr wrap="none" rtlCol="0">
            <a:spAutoFit/>
          </a:bodyPr>
          <a:lstStyle/>
          <a:p>
            <a:r>
              <a:rPr lang="sv-SE" sz="4800" dirty="0">
                <a:latin typeface="Arial" panose="020B0604020202020204" pitchFamily="34" charset="0"/>
                <a:cs typeface="Arial" panose="020B0604020202020204" pitchFamily="34" charset="0"/>
              </a:rPr>
              <a:t>Patientberättelse</a:t>
            </a:r>
            <a:endParaRPr lang="sv-SE" sz="2000" dirty="0">
              <a:latin typeface="Arial" panose="020B0604020202020204" pitchFamily="34" charset="0"/>
              <a:cs typeface="Arial" panose="020B0604020202020204" pitchFamily="34" charset="0"/>
            </a:endParaRP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71" y="37338"/>
            <a:ext cx="3541986" cy="3541986"/>
          </a:xfrm>
          <a:prstGeom prst="rect">
            <a:avLst/>
          </a:prstGeom>
        </p:spPr>
      </p:pic>
      <p:sp>
        <p:nvSpPr>
          <p:cNvPr id="7" name="textruta 6"/>
          <p:cNvSpPr txBox="1"/>
          <p:nvPr/>
        </p:nvSpPr>
        <p:spPr>
          <a:xfrm>
            <a:off x="4485322" y="1606716"/>
            <a:ext cx="2390398" cy="3785652"/>
          </a:xfrm>
          <a:prstGeom prst="rect">
            <a:avLst/>
          </a:prstGeom>
          <a:noFill/>
        </p:spPr>
        <p:txBody>
          <a:bodyPr wrap="none" rtlCol="0">
            <a:spAutoFit/>
          </a:bodyPr>
          <a:lstStyle/>
          <a:p>
            <a:r>
              <a:rPr lang="sv-SE" sz="2000" b="1" dirty="0">
                <a:latin typeface="Arial" panose="020B0604020202020204" pitchFamily="34" charset="0"/>
                <a:cs typeface="Arial" panose="020B0604020202020204" pitchFamily="34" charset="0"/>
              </a:rPr>
              <a:t>Situation:</a:t>
            </a:r>
          </a:p>
          <a:p>
            <a:r>
              <a:rPr lang="sv-SE" sz="2000" dirty="0">
                <a:latin typeface="Arial" panose="020B0604020202020204" pitchFamily="34" charset="0"/>
                <a:cs typeface="Arial" panose="020B0604020202020204" pitchFamily="34" charset="0"/>
              </a:rPr>
              <a:t>[Fyll i]</a:t>
            </a:r>
          </a:p>
          <a:p>
            <a:endParaRPr lang="sv-SE" sz="2000" b="1" dirty="0">
              <a:latin typeface="Arial" panose="020B0604020202020204" pitchFamily="34" charset="0"/>
              <a:cs typeface="Arial" panose="020B0604020202020204" pitchFamily="34" charset="0"/>
            </a:endParaRPr>
          </a:p>
          <a:p>
            <a:r>
              <a:rPr lang="sv-SE" sz="2000" b="1" dirty="0">
                <a:latin typeface="Arial" panose="020B0604020202020204" pitchFamily="34" charset="0"/>
                <a:cs typeface="Arial" panose="020B0604020202020204" pitchFamily="34" charset="0"/>
              </a:rPr>
              <a:t>Bakgrund:</a:t>
            </a:r>
          </a:p>
          <a:p>
            <a:r>
              <a:rPr lang="sv-SE" sz="2000" dirty="0">
                <a:latin typeface="Arial" panose="020B0604020202020204" pitchFamily="34" charset="0"/>
                <a:cs typeface="Arial" panose="020B0604020202020204" pitchFamily="34" charset="0"/>
              </a:rPr>
              <a:t>[Fyll i]</a:t>
            </a:r>
          </a:p>
          <a:p>
            <a:endParaRPr lang="sv-SE" sz="2000" b="1" dirty="0">
              <a:latin typeface="Arial" panose="020B0604020202020204" pitchFamily="34" charset="0"/>
              <a:cs typeface="Arial" panose="020B0604020202020204" pitchFamily="34" charset="0"/>
            </a:endParaRPr>
          </a:p>
          <a:p>
            <a:r>
              <a:rPr lang="sv-SE" sz="2000" b="1" dirty="0">
                <a:latin typeface="Arial" panose="020B0604020202020204" pitchFamily="34" charset="0"/>
                <a:cs typeface="Arial" panose="020B0604020202020204" pitchFamily="34" charset="0"/>
              </a:rPr>
              <a:t>Aktuellt uppgifter:</a:t>
            </a:r>
          </a:p>
          <a:p>
            <a:r>
              <a:rPr lang="sv-SE" sz="2000" dirty="0">
                <a:latin typeface="Arial" panose="020B0604020202020204" pitchFamily="34" charset="0"/>
                <a:cs typeface="Arial" panose="020B0604020202020204" pitchFamily="34" charset="0"/>
              </a:rPr>
              <a:t>[Fyll i]</a:t>
            </a:r>
          </a:p>
          <a:p>
            <a:endParaRPr lang="sv-SE" sz="2000" b="1" dirty="0">
              <a:latin typeface="Arial" panose="020B0604020202020204" pitchFamily="34" charset="0"/>
              <a:cs typeface="Arial" panose="020B0604020202020204" pitchFamily="34" charset="0"/>
            </a:endParaRPr>
          </a:p>
          <a:p>
            <a:r>
              <a:rPr lang="sv-SE" sz="2000" b="1" dirty="0" err="1">
                <a:latin typeface="Arial" panose="020B0604020202020204" pitchFamily="34" charset="0"/>
                <a:cs typeface="Arial" panose="020B0604020202020204" pitchFamily="34" charset="0"/>
              </a:rPr>
              <a:t>Rekomendation</a:t>
            </a:r>
            <a:r>
              <a:rPr lang="sv-SE" sz="2000" b="1" dirty="0">
                <a:latin typeface="Arial" panose="020B0604020202020204" pitchFamily="34" charset="0"/>
                <a:cs typeface="Arial" panose="020B0604020202020204" pitchFamily="34" charset="0"/>
              </a:rPr>
              <a:t>:</a:t>
            </a:r>
          </a:p>
          <a:p>
            <a:r>
              <a:rPr lang="sv-SE" sz="2000" dirty="0">
                <a:latin typeface="Arial" panose="020B0604020202020204" pitchFamily="34" charset="0"/>
                <a:cs typeface="Arial" panose="020B0604020202020204" pitchFamily="34" charset="0"/>
              </a:rPr>
              <a:t>[Fyll i]</a:t>
            </a:r>
          </a:p>
          <a:p>
            <a:endParaRPr lang="sv-SE"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360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p:cNvSpPr txBox="1"/>
          <p:nvPr/>
        </p:nvSpPr>
        <p:spPr>
          <a:xfrm>
            <a:off x="4485322" y="462117"/>
            <a:ext cx="4612160" cy="1138773"/>
          </a:xfrm>
          <a:prstGeom prst="rect">
            <a:avLst/>
          </a:prstGeom>
          <a:noFill/>
        </p:spPr>
        <p:txBody>
          <a:bodyPr wrap="none" rtlCol="0">
            <a:spAutoFit/>
          </a:bodyPr>
          <a:lstStyle/>
          <a:p>
            <a:r>
              <a:rPr lang="sv-SE" sz="4800" dirty="0">
                <a:latin typeface="Arial" panose="020B0604020202020204" pitchFamily="34" charset="0"/>
                <a:cs typeface="Arial" panose="020B0604020202020204" pitchFamily="34" charset="0"/>
              </a:rPr>
              <a:t>Genomförande</a:t>
            </a:r>
          </a:p>
          <a:p>
            <a:r>
              <a:rPr lang="sv-SE" sz="2000" i="1" dirty="0">
                <a:solidFill>
                  <a:schemeClr val="bg1">
                    <a:lumMod val="65000"/>
                  </a:schemeClr>
                </a:solidFill>
                <a:latin typeface="Arial" panose="020B0604020202020204" pitchFamily="34" charset="0"/>
                <a:cs typeface="Arial" panose="020B0604020202020204" pitchFamily="34" charset="0"/>
              </a:rPr>
              <a:t>Genomförande av praktisk teamträning</a:t>
            </a:r>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271" y="37338"/>
            <a:ext cx="3541986" cy="3541986"/>
          </a:xfrm>
          <a:prstGeom prst="rect">
            <a:avLst/>
          </a:prstGeom>
        </p:spPr>
      </p:pic>
      <p:sp>
        <p:nvSpPr>
          <p:cNvPr id="3" name="Platshållare för bild 2"/>
          <p:cNvSpPr>
            <a:spLocks noGrp="1"/>
          </p:cNvSpPr>
          <p:nvPr>
            <p:ph type="pic" idx="1"/>
          </p:nvPr>
        </p:nvSpPr>
        <p:spPr/>
      </p:sp>
    </p:spTree>
    <p:extLst>
      <p:ext uri="{BB962C8B-B14F-4D97-AF65-F5344CB8AC3E}">
        <p14:creationId xmlns:p14="http://schemas.microsoft.com/office/powerpoint/2010/main" val="138263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73" y="1613338"/>
            <a:ext cx="5574582" cy="3721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4770" y="1613338"/>
            <a:ext cx="5176252" cy="370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164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16" y="31531"/>
            <a:ext cx="3536731" cy="3536731"/>
          </a:xfrm>
          <a:prstGeom prst="rect">
            <a:avLst/>
          </a:prstGeom>
        </p:spPr>
      </p:pic>
      <p:sp>
        <p:nvSpPr>
          <p:cNvPr id="14" name="textruta 13"/>
          <p:cNvSpPr txBox="1"/>
          <p:nvPr/>
        </p:nvSpPr>
        <p:spPr>
          <a:xfrm>
            <a:off x="4485322" y="462117"/>
            <a:ext cx="7276351" cy="1107996"/>
          </a:xfrm>
          <a:prstGeom prst="rect">
            <a:avLst/>
          </a:prstGeom>
          <a:noFill/>
        </p:spPr>
        <p:txBody>
          <a:bodyPr wrap="none" rtlCol="0">
            <a:spAutoFit/>
          </a:bodyPr>
          <a:lstStyle/>
          <a:p>
            <a:r>
              <a:rPr lang="sv-SE" sz="4800" dirty="0">
                <a:latin typeface="Arial" panose="020B0604020202020204" pitchFamily="34" charset="0"/>
                <a:cs typeface="Arial" panose="020B0604020202020204" pitchFamily="34" charset="0"/>
              </a:rPr>
              <a:t>Reflektion/återkoppling</a:t>
            </a:r>
          </a:p>
          <a:p>
            <a:r>
              <a:rPr lang="sv-SE" i="1" dirty="0">
                <a:solidFill>
                  <a:schemeClr val="bg1">
                    <a:lumMod val="65000"/>
                  </a:schemeClr>
                </a:solidFill>
                <a:latin typeface="Arial" panose="020B0604020202020204" pitchFamily="34" charset="0"/>
                <a:cs typeface="Arial" panose="020B0604020202020204" pitchFamily="34" charset="0"/>
              </a:rPr>
              <a:t>Reflektion/återkoppling kring de lärandemål ni har valt att fokusera på</a:t>
            </a:r>
          </a:p>
        </p:txBody>
      </p:sp>
      <p:sp>
        <p:nvSpPr>
          <p:cNvPr id="6" name="textruta 5"/>
          <p:cNvSpPr txBox="1"/>
          <p:nvPr/>
        </p:nvSpPr>
        <p:spPr>
          <a:xfrm>
            <a:off x="4027782" y="2736502"/>
            <a:ext cx="6922664" cy="1384995"/>
          </a:xfrm>
          <a:prstGeom prst="rect">
            <a:avLst/>
          </a:prstGeom>
          <a:noFill/>
        </p:spPr>
        <p:txBody>
          <a:bodyPr wrap="none" rtlCol="0">
            <a:spAutoFit/>
          </a:bodyPr>
          <a:lstStyle/>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Vad gick extra bra?</a:t>
            </a:r>
          </a:p>
          <a:p>
            <a:pPr marL="457200" indent="-457200">
              <a:buFont typeface="Arial" panose="020B0604020202020204" pitchFamily="34" charset="0"/>
              <a:buChar char="•"/>
            </a:pPr>
            <a:endParaRPr lang="sv-SE"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Vad kan göras annorlunda nästa gång?</a:t>
            </a:r>
          </a:p>
        </p:txBody>
      </p:sp>
    </p:spTree>
    <p:extLst>
      <p:ext uri="{BB962C8B-B14F-4D97-AF65-F5344CB8AC3E}">
        <p14:creationId xmlns:p14="http://schemas.microsoft.com/office/powerpoint/2010/main" val="397249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640" y="53033"/>
            <a:ext cx="3507089" cy="3502968"/>
          </a:xfrm>
          <a:prstGeom prst="rect">
            <a:avLst/>
          </a:prstGeom>
        </p:spPr>
      </p:pic>
      <p:sp>
        <p:nvSpPr>
          <p:cNvPr id="14" name="textruta 13"/>
          <p:cNvSpPr txBox="1"/>
          <p:nvPr/>
        </p:nvSpPr>
        <p:spPr>
          <a:xfrm>
            <a:off x="4485322" y="462117"/>
            <a:ext cx="4089581" cy="830997"/>
          </a:xfrm>
          <a:prstGeom prst="rect">
            <a:avLst/>
          </a:prstGeom>
          <a:noFill/>
        </p:spPr>
        <p:txBody>
          <a:bodyPr wrap="none" rtlCol="0">
            <a:spAutoFit/>
          </a:bodyPr>
          <a:lstStyle/>
          <a:p>
            <a:r>
              <a:rPr lang="sv-SE" sz="4800" dirty="0">
                <a:latin typeface="Arial" panose="020B0604020202020204" pitchFamily="34" charset="0"/>
                <a:cs typeface="Arial" panose="020B0604020202020204" pitchFamily="34" charset="0"/>
              </a:rPr>
              <a:t>Handlingsplan</a:t>
            </a:r>
          </a:p>
        </p:txBody>
      </p:sp>
      <p:sp>
        <p:nvSpPr>
          <p:cNvPr id="5" name="textruta 4"/>
          <p:cNvSpPr txBox="1"/>
          <p:nvPr/>
        </p:nvSpPr>
        <p:spPr>
          <a:xfrm>
            <a:off x="4033038" y="1874730"/>
            <a:ext cx="7045518" cy="3539430"/>
          </a:xfrm>
          <a:prstGeom prst="rect">
            <a:avLst/>
          </a:prstGeom>
          <a:noFill/>
        </p:spPr>
        <p:txBody>
          <a:bodyPr wrap="none" rtlCol="0">
            <a:spAutoFit/>
          </a:bodyPr>
          <a:lstStyle/>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Vilka lärdomar tar vi med oss tillbaka </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till verksamheten?</a:t>
            </a:r>
            <a:br>
              <a:rPr lang="sv-SE" sz="2800" dirty="0">
                <a:latin typeface="Arial" panose="020B0604020202020204" pitchFamily="34" charset="0"/>
                <a:cs typeface="Arial" panose="020B0604020202020204" pitchFamily="34" charset="0"/>
              </a:rPr>
            </a:br>
            <a:endParaRPr lang="sv-SE"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1-2 lärdomar att prova i vardagen</a:t>
            </a:r>
            <a:br>
              <a:rPr lang="sv-SE" sz="2800" dirty="0">
                <a:latin typeface="Arial" panose="020B0604020202020204" pitchFamily="34" charset="0"/>
                <a:cs typeface="Arial" panose="020B0604020202020204" pitchFamily="34" charset="0"/>
              </a:rPr>
            </a:br>
            <a:endParaRPr lang="sv-SE"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Sammanställ </a:t>
            </a:r>
            <a:r>
              <a:rPr lang="sv-SE" sz="2800" dirty="0" err="1">
                <a:latin typeface="Arial" panose="020B0604020202020204" pitchFamily="34" charset="0"/>
                <a:cs typeface="Arial" panose="020B0604020202020204" pitchFamily="34" charset="0"/>
              </a:rPr>
              <a:t>ideér</a:t>
            </a:r>
            <a:r>
              <a:rPr lang="sv-SE" sz="2800" dirty="0">
                <a:latin typeface="Arial" panose="020B0604020202020204" pitchFamily="34" charset="0"/>
                <a:cs typeface="Arial" panose="020B0604020202020204" pitchFamily="34" charset="0"/>
              </a:rPr>
              <a:t> till förbättringsförslag</a:t>
            </a:r>
            <a:br>
              <a:rPr lang="sv-SE" sz="2800" dirty="0">
                <a:latin typeface="Arial" panose="020B0604020202020204" pitchFamily="34" charset="0"/>
                <a:cs typeface="Arial" panose="020B0604020202020204" pitchFamily="34" charset="0"/>
              </a:rPr>
            </a:br>
            <a:endParaRPr lang="sv-SE"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Hur kan du sprida lärandet? </a:t>
            </a:r>
            <a:endParaRPr lang="sv-SE"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8863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2190135"/>
            <a:ext cx="12192000" cy="2477729"/>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72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79" y="1335118"/>
            <a:ext cx="4901194" cy="4187761"/>
          </a:xfrm>
          <a:prstGeom prst="rect">
            <a:avLst/>
          </a:prstGeom>
        </p:spPr>
      </p:pic>
      <p:sp>
        <p:nvSpPr>
          <p:cNvPr id="7" name="textruta 6"/>
          <p:cNvSpPr txBox="1"/>
          <p:nvPr/>
        </p:nvSpPr>
        <p:spPr>
          <a:xfrm>
            <a:off x="7266038" y="2644168"/>
            <a:ext cx="3783408" cy="1569660"/>
          </a:xfrm>
          <a:prstGeom prst="rect">
            <a:avLst/>
          </a:prstGeom>
          <a:noFill/>
        </p:spPr>
        <p:txBody>
          <a:bodyPr wrap="none" rtlCol="0">
            <a:spAutoFit/>
          </a:bodyPr>
          <a:lstStyle/>
          <a:p>
            <a:r>
              <a:rPr lang="sv-SE" sz="4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Idag tränar vi</a:t>
            </a:r>
          </a:p>
          <a:p>
            <a:r>
              <a:rPr lang="sv-SE" sz="4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[Fyll i här]</a:t>
            </a:r>
          </a:p>
        </p:txBody>
      </p:sp>
    </p:spTree>
    <p:extLst>
      <p:ext uri="{BB962C8B-B14F-4D97-AF65-F5344CB8AC3E}">
        <p14:creationId xmlns:p14="http://schemas.microsoft.com/office/powerpoint/2010/main" val="3876056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2190135"/>
            <a:ext cx="12192000" cy="2477729"/>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72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79" y="1335118"/>
            <a:ext cx="4901194" cy="4187761"/>
          </a:xfrm>
          <a:prstGeom prst="rect">
            <a:avLst/>
          </a:prstGeom>
        </p:spPr>
      </p:pic>
      <p:sp>
        <p:nvSpPr>
          <p:cNvPr id="7" name="textruta 6"/>
          <p:cNvSpPr txBox="1"/>
          <p:nvPr/>
        </p:nvSpPr>
        <p:spPr>
          <a:xfrm>
            <a:off x="6404189" y="2767280"/>
            <a:ext cx="5147563" cy="1323439"/>
          </a:xfrm>
          <a:prstGeom prst="rect">
            <a:avLst/>
          </a:prstGeom>
          <a:noFill/>
        </p:spPr>
        <p:txBody>
          <a:bodyPr wrap="none" rtlCol="0">
            <a:spAutoFit/>
          </a:bodyPr>
          <a:lstStyle/>
          <a:p>
            <a:r>
              <a:rPr lang="sv-SE" sz="8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Bra jobbat!</a:t>
            </a:r>
          </a:p>
        </p:txBody>
      </p:sp>
    </p:spTree>
    <p:extLst>
      <p:ext uri="{BB962C8B-B14F-4D97-AF65-F5344CB8AC3E}">
        <p14:creationId xmlns:p14="http://schemas.microsoft.com/office/powerpoint/2010/main" val="308511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p:cNvSpPr txBox="1"/>
          <p:nvPr/>
        </p:nvSpPr>
        <p:spPr>
          <a:xfrm>
            <a:off x="4485322" y="462117"/>
            <a:ext cx="2686954" cy="830997"/>
          </a:xfrm>
          <a:prstGeom prst="rect">
            <a:avLst/>
          </a:prstGeom>
          <a:noFill/>
        </p:spPr>
        <p:txBody>
          <a:bodyPr wrap="none" rtlCol="0">
            <a:spAutoFit/>
          </a:bodyPr>
          <a:lstStyle/>
          <a:p>
            <a:r>
              <a:rPr lang="sv-SE" sz="4800" dirty="0">
                <a:latin typeface="Arial" panose="020B0604020202020204" pitchFamily="34" charset="0"/>
                <a:cs typeface="Arial" panose="020B0604020202020204" pitchFamily="34" charset="0"/>
              </a:rPr>
              <a:t>Inledning</a:t>
            </a:r>
          </a:p>
        </p:txBody>
      </p:sp>
      <p:sp>
        <p:nvSpPr>
          <p:cNvPr id="15" name="textruta 14"/>
          <p:cNvSpPr txBox="1"/>
          <p:nvPr/>
        </p:nvSpPr>
        <p:spPr>
          <a:xfrm>
            <a:off x="4485324" y="2001671"/>
            <a:ext cx="870751" cy="830997"/>
          </a:xfrm>
          <a:prstGeom prst="rect">
            <a:avLst/>
          </a:prstGeom>
          <a:noFill/>
        </p:spPr>
        <p:txBody>
          <a:bodyPr wrap="none" rtlCol="0">
            <a:spAutoFit/>
          </a:bodyPr>
          <a:lstStyle/>
          <a:p>
            <a:r>
              <a:rPr lang="sv-SE" sz="4800" dirty="0">
                <a:latin typeface="Arial" panose="020B0604020202020204" pitchFamily="34" charset="0"/>
                <a:cs typeface="Arial" panose="020B0604020202020204" pitchFamily="34" charset="0"/>
              </a:rPr>
              <a:t>01</a:t>
            </a:r>
          </a:p>
        </p:txBody>
      </p:sp>
      <p:sp>
        <p:nvSpPr>
          <p:cNvPr id="16" name="textruta 15"/>
          <p:cNvSpPr txBox="1"/>
          <p:nvPr/>
        </p:nvSpPr>
        <p:spPr>
          <a:xfrm>
            <a:off x="4485323" y="3019310"/>
            <a:ext cx="870751" cy="830997"/>
          </a:xfrm>
          <a:prstGeom prst="rect">
            <a:avLst/>
          </a:prstGeom>
          <a:noFill/>
        </p:spPr>
        <p:txBody>
          <a:bodyPr wrap="none" rtlCol="0">
            <a:spAutoFit/>
          </a:bodyPr>
          <a:lstStyle/>
          <a:p>
            <a:r>
              <a:rPr lang="sv-SE" sz="4800" dirty="0">
                <a:latin typeface="Arial" panose="020B0604020202020204" pitchFamily="34" charset="0"/>
                <a:cs typeface="Arial" panose="020B0604020202020204" pitchFamily="34" charset="0"/>
              </a:rPr>
              <a:t>02</a:t>
            </a:r>
          </a:p>
        </p:txBody>
      </p:sp>
      <p:sp>
        <p:nvSpPr>
          <p:cNvPr id="17" name="textruta 16"/>
          <p:cNvSpPr txBox="1"/>
          <p:nvPr/>
        </p:nvSpPr>
        <p:spPr>
          <a:xfrm>
            <a:off x="4485322" y="4036949"/>
            <a:ext cx="870751" cy="830997"/>
          </a:xfrm>
          <a:prstGeom prst="rect">
            <a:avLst/>
          </a:prstGeom>
          <a:noFill/>
        </p:spPr>
        <p:txBody>
          <a:bodyPr wrap="none" rtlCol="0">
            <a:spAutoFit/>
          </a:bodyPr>
          <a:lstStyle/>
          <a:p>
            <a:r>
              <a:rPr lang="sv-SE" sz="4800" dirty="0">
                <a:latin typeface="Arial" panose="020B0604020202020204" pitchFamily="34" charset="0"/>
                <a:cs typeface="Arial" panose="020B0604020202020204" pitchFamily="34" charset="0"/>
              </a:rPr>
              <a:t>03</a:t>
            </a:r>
          </a:p>
        </p:txBody>
      </p:sp>
      <p:sp>
        <p:nvSpPr>
          <p:cNvPr id="18" name="textruta 17"/>
          <p:cNvSpPr txBox="1"/>
          <p:nvPr/>
        </p:nvSpPr>
        <p:spPr>
          <a:xfrm>
            <a:off x="5537261" y="2155559"/>
            <a:ext cx="3023007" cy="523220"/>
          </a:xfrm>
          <a:prstGeom prst="rect">
            <a:avLst/>
          </a:prstGeom>
          <a:noFill/>
        </p:spPr>
        <p:txBody>
          <a:bodyPr wrap="none" rtlCol="0">
            <a:spAutoFit/>
          </a:bodyPr>
          <a:lstStyle/>
          <a:p>
            <a:r>
              <a:rPr lang="sv-SE" sz="2800" dirty="0">
                <a:latin typeface="Arial" panose="020B0604020202020204" pitchFamily="34" charset="0"/>
                <a:cs typeface="Arial" panose="020B0604020202020204" pitchFamily="34" charset="0"/>
              </a:rPr>
              <a:t>Vem är i rummet?</a:t>
            </a:r>
          </a:p>
        </p:txBody>
      </p:sp>
      <p:sp>
        <p:nvSpPr>
          <p:cNvPr id="19" name="textruta 18"/>
          <p:cNvSpPr txBox="1"/>
          <p:nvPr/>
        </p:nvSpPr>
        <p:spPr>
          <a:xfrm>
            <a:off x="5537261" y="3173198"/>
            <a:ext cx="2204450" cy="523220"/>
          </a:xfrm>
          <a:prstGeom prst="rect">
            <a:avLst/>
          </a:prstGeom>
          <a:noFill/>
        </p:spPr>
        <p:txBody>
          <a:bodyPr wrap="none" rtlCol="0">
            <a:spAutoFit/>
          </a:bodyPr>
          <a:lstStyle/>
          <a:p>
            <a:r>
              <a:rPr lang="sv-SE" sz="2800" dirty="0">
                <a:latin typeface="Arial" panose="020B0604020202020204" pitchFamily="34" charset="0"/>
                <a:cs typeface="Arial" panose="020B0604020202020204" pitchFamily="34" charset="0"/>
              </a:rPr>
              <a:t>Presentation</a:t>
            </a:r>
          </a:p>
        </p:txBody>
      </p:sp>
      <p:sp>
        <p:nvSpPr>
          <p:cNvPr id="20" name="textruta 19"/>
          <p:cNvSpPr txBox="1"/>
          <p:nvPr/>
        </p:nvSpPr>
        <p:spPr>
          <a:xfrm>
            <a:off x="5537261" y="4190837"/>
            <a:ext cx="2406428" cy="523220"/>
          </a:xfrm>
          <a:prstGeom prst="rect">
            <a:avLst/>
          </a:prstGeom>
          <a:noFill/>
        </p:spPr>
        <p:txBody>
          <a:bodyPr wrap="none" rtlCol="0">
            <a:spAutoFit/>
          </a:bodyPr>
          <a:lstStyle/>
          <a:p>
            <a:r>
              <a:rPr lang="sv-SE" sz="2800" dirty="0">
                <a:latin typeface="Arial" panose="020B0604020202020204" pitchFamily="34" charset="0"/>
                <a:cs typeface="Arial" panose="020B0604020202020204" pitchFamily="34" charset="0"/>
              </a:rPr>
              <a:t>Förväntningar</a:t>
            </a:r>
          </a:p>
        </p:txBody>
      </p:sp>
    </p:spTree>
    <p:extLst>
      <p:ext uri="{BB962C8B-B14F-4D97-AF65-F5344CB8AC3E}">
        <p14:creationId xmlns:p14="http://schemas.microsoft.com/office/powerpoint/2010/main" val="3117900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p:cNvSpPr txBox="1"/>
          <p:nvPr/>
        </p:nvSpPr>
        <p:spPr>
          <a:xfrm>
            <a:off x="4485322" y="462117"/>
            <a:ext cx="5870518" cy="1138773"/>
          </a:xfrm>
          <a:prstGeom prst="rect">
            <a:avLst/>
          </a:prstGeom>
          <a:noFill/>
        </p:spPr>
        <p:txBody>
          <a:bodyPr wrap="none" rtlCol="0">
            <a:spAutoFit/>
          </a:bodyPr>
          <a:lstStyle/>
          <a:p>
            <a:r>
              <a:rPr lang="sv-SE" sz="4800" dirty="0">
                <a:latin typeface="Arial" panose="020B0604020202020204" pitchFamily="34" charset="0"/>
                <a:cs typeface="Arial" panose="020B0604020202020204" pitchFamily="34" charset="0"/>
              </a:rPr>
              <a:t>Om praktiskt lärande</a:t>
            </a:r>
          </a:p>
          <a:p>
            <a:r>
              <a:rPr lang="sv-SE" sz="2000" i="1" dirty="0">
                <a:solidFill>
                  <a:schemeClr val="bg1">
                    <a:lumMod val="50000"/>
                  </a:schemeClr>
                </a:solidFill>
                <a:latin typeface="Arial" panose="020B0604020202020204" pitchFamily="34" charset="0"/>
                <a:cs typeface="Arial" panose="020B0604020202020204" pitchFamily="34" charset="0"/>
              </a:rPr>
              <a:t>Bakgrund till Esther </a:t>
            </a:r>
            <a:r>
              <a:rPr lang="sv-SE" sz="2000" i="1" dirty="0" err="1">
                <a:solidFill>
                  <a:schemeClr val="bg1">
                    <a:lumMod val="50000"/>
                  </a:schemeClr>
                </a:solidFill>
                <a:latin typeface="Arial" panose="020B0604020202020204" pitchFamily="34" charset="0"/>
                <a:cs typeface="Arial" panose="020B0604020202020204" pitchFamily="34" charset="0"/>
              </a:rPr>
              <a:t>SimLab</a:t>
            </a:r>
            <a:endParaRPr lang="sv-SE" sz="2000" i="1" dirty="0">
              <a:solidFill>
                <a:schemeClr val="bg1">
                  <a:lumMod val="50000"/>
                </a:schemeClr>
              </a:solidFill>
              <a:latin typeface="Arial" panose="020B0604020202020204" pitchFamily="34" charset="0"/>
              <a:cs typeface="Arial" panose="020B0604020202020204" pitchFamily="34" charset="0"/>
            </a:endParaRPr>
          </a:p>
        </p:txBody>
      </p:sp>
      <p:sp>
        <p:nvSpPr>
          <p:cNvPr id="23" name="textruta 22"/>
          <p:cNvSpPr txBox="1"/>
          <p:nvPr/>
        </p:nvSpPr>
        <p:spPr>
          <a:xfrm>
            <a:off x="4033038" y="2155559"/>
            <a:ext cx="7594836" cy="2677656"/>
          </a:xfrm>
          <a:prstGeom prst="rect">
            <a:avLst/>
          </a:prstGeom>
          <a:noFill/>
        </p:spPr>
        <p:txBody>
          <a:bodyPr wrap="none" rtlCol="0">
            <a:spAutoFit/>
          </a:bodyPr>
          <a:lstStyle/>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Träning tillsammans med patientföreträdare</a:t>
            </a:r>
          </a:p>
          <a:p>
            <a:pPr marL="457200" indent="-457200">
              <a:buFont typeface="Arial" panose="020B0604020202020204" pitchFamily="34" charset="0"/>
              <a:buChar char="•"/>
            </a:pPr>
            <a:endParaRPr lang="sv-SE"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Fokus på att realisera ett personcentrerat </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förhållningssätt</a:t>
            </a:r>
          </a:p>
          <a:p>
            <a:pPr marL="457200" indent="-457200">
              <a:buFont typeface="Arial" panose="020B0604020202020204" pitchFamily="34" charset="0"/>
              <a:buChar char="•"/>
            </a:pPr>
            <a:endParaRPr lang="sv-SE"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Träning av ”icke-tekniska” färdigheter</a:t>
            </a:r>
          </a:p>
        </p:txBody>
      </p:sp>
    </p:spTree>
    <p:extLst>
      <p:ext uri="{BB962C8B-B14F-4D97-AF65-F5344CB8AC3E}">
        <p14:creationId xmlns:p14="http://schemas.microsoft.com/office/powerpoint/2010/main" val="1022609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p:cNvSpPr txBox="1"/>
          <p:nvPr/>
        </p:nvSpPr>
        <p:spPr>
          <a:xfrm>
            <a:off x="4485322" y="462117"/>
            <a:ext cx="6899646" cy="830997"/>
          </a:xfrm>
          <a:prstGeom prst="rect">
            <a:avLst/>
          </a:prstGeom>
          <a:noFill/>
        </p:spPr>
        <p:txBody>
          <a:bodyPr wrap="none" rtlCol="0">
            <a:spAutoFit/>
          </a:bodyPr>
          <a:lstStyle/>
          <a:p>
            <a:r>
              <a:rPr lang="sv-SE" sz="4800" dirty="0">
                <a:latin typeface="Arial" panose="020B0604020202020204" pitchFamily="34" charset="0"/>
                <a:cs typeface="Arial" panose="020B0604020202020204" pitchFamily="34" charset="0"/>
              </a:rPr>
              <a:t>Icke-tekniska färdigheter</a:t>
            </a:r>
            <a:endParaRPr lang="sv-SE" sz="2000" dirty="0">
              <a:latin typeface="Arial" panose="020B0604020202020204" pitchFamily="34" charset="0"/>
              <a:cs typeface="Arial" panose="020B0604020202020204" pitchFamily="34" charset="0"/>
            </a:endParaRPr>
          </a:p>
        </p:txBody>
      </p:sp>
      <p:sp>
        <p:nvSpPr>
          <p:cNvPr id="23" name="textruta 22"/>
          <p:cNvSpPr txBox="1"/>
          <p:nvPr/>
        </p:nvSpPr>
        <p:spPr>
          <a:xfrm>
            <a:off x="4033038" y="1874730"/>
            <a:ext cx="5726248" cy="3108543"/>
          </a:xfrm>
          <a:prstGeom prst="rect">
            <a:avLst/>
          </a:prstGeom>
          <a:noFill/>
        </p:spPr>
        <p:txBody>
          <a:bodyPr wrap="none" rtlCol="0">
            <a:spAutoFit/>
          </a:bodyPr>
          <a:lstStyle/>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Kommunikation</a:t>
            </a:r>
          </a:p>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Personcentrerat förhållningssätt</a:t>
            </a:r>
          </a:p>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Bemötande</a:t>
            </a:r>
          </a:p>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Teamarbete/samverkan</a:t>
            </a:r>
          </a:p>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Situationsmedvetenhet</a:t>
            </a:r>
          </a:p>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Beslutsfattande</a:t>
            </a:r>
          </a:p>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Ge information</a:t>
            </a:r>
          </a:p>
        </p:txBody>
      </p:sp>
    </p:spTree>
    <p:extLst>
      <p:ext uri="{BB962C8B-B14F-4D97-AF65-F5344CB8AC3E}">
        <p14:creationId xmlns:p14="http://schemas.microsoft.com/office/powerpoint/2010/main" val="158016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p:cNvSpPr txBox="1"/>
          <p:nvPr/>
        </p:nvSpPr>
        <p:spPr>
          <a:xfrm>
            <a:off x="4485322" y="462117"/>
            <a:ext cx="4948791" cy="830997"/>
          </a:xfrm>
          <a:prstGeom prst="rect">
            <a:avLst/>
          </a:prstGeom>
          <a:noFill/>
        </p:spPr>
        <p:txBody>
          <a:bodyPr wrap="none" rtlCol="0">
            <a:spAutoFit/>
          </a:bodyPr>
          <a:lstStyle/>
          <a:p>
            <a:r>
              <a:rPr lang="sv-SE" sz="4800" dirty="0">
                <a:latin typeface="Arial" panose="020B0604020202020204" pitchFamily="34" charset="0"/>
                <a:cs typeface="Arial" panose="020B0604020202020204" pitchFamily="34" charset="0"/>
              </a:rPr>
              <a:t>Målet med dagen</a:t>
            </a:r>
            <a:endParaRPr lang="sv-SE" sz="2000" dirty="0">
              <a:latin typeface="Arial" panose="020B0604020202020204" pitchFamily="34" charset="0"/>
              <a:cs typeface="Arial" panose="020B0604020202020204" pitchFamily="34" charset="0"/>
            </a:endParaRPr>
          </a:p>
        </p:txBody>
      </p:sp>
      <p:sp>
        <p:nvSpPr>
          <p:cNvPr id="23" name="textruta 22"/>
          <p:cNvSpPr txBox="1"/>
          <p:nvPr/>
        </p:nvSpPr>
        <p:spPr>
          <a:xfrm>
            <a:off x="4033038" y="1874730"/>
            <a:ext cx="8124596" cy="3108543"/>
          </a:xfrm>
          <a:prstGeom prst="rect">
            <a:avLst/>
          </a:prstGeom>
          <a:noFill/>
        </p:spPr>
        <p:txBody>
          <a:bodyPr wrap="none" rtlCol="0">
            <a:spAutoFit/>
          </a:bodyPr>
          <a:lstStyle/>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Omsätta teoretisk kunskap till egna </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praktiska färdigheter </a:t>
            </a:r>
          </a:p>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Testa sina praktiska färdigheter i en säker miljö</a:t>
            </a:r>
          </a:p>
          <a:p>
            <a:pPr marL="457200" indent="-457200">
              <a:buFont typeface="Arial" panose="020B0604020202020204" pitchFamily="34" charset="0"/>
              <a:buChar char="•"/>
            </a:pPr>
            <a:r>
              <a:rPr lang="sv-SE" sz="2800" dirty="0">
                <a:latin typeface="Arial" panose="020B0604020202020204" pitchFamily="34" charset="0"/>
                <a:cs typeface="Arial" panose="020B0604020202020204" pitchFamily="34" charset="0"/>
              </a:rPr>
              <a:t>Fördjupat lärande i teamet</a:t>
            </a:r>
          </a:p>
          <a:p>
            <a:endParaRPr lang="sv-SE" sz="2800" dirty="0">
              <a:latin typeface="Arial" panose="020B0604020202020204" pitchFamily="34" charset="0"/>
              <a:cs typeface="Arial" panose="020B0604020202020204" pitchFamily="34" charset="0"/>
            </a:endParaRPr>
          </a:p>
          <a:p>
            <a:r>
              <a:rPr lang="sv-SE" sz="2800" dirty="0">
                <a:latin typeface="Arial" panose="020B0604020202020204" pitchFamily="34" charset="0"/>
                <a:cs typeface="Arial" panose="020B0604020202020204" pitchFamily="34" charset="0"/>
              </a:rPr>
              <a:t>Fånga förbättringsmöjligheter</a:t>
            </a:r>
          </a:p>
          <a:p>
            <a:r>
              <a:rPr lang="sv-SE" sz="2800" dirty="0">
                <a:latin typeface="Arial" panose="020B0604020202020204" pitchFamily="34" charset="0"/>
                <a:cs typeface="Arial" panose="020B0604020202020204" pitchFamily="34" charset="0"/>
              </a:rPr>
              <a:t>2-3 nya lärdomar att testa i vardagsarbetet</a:t>
            </a:r>
          </a:p>
        </p:txBody>
      </p:sp>
    </p:spTree>
    <p:extLst>
      <p:ext uri="{BB962C8B-B14F-4D97-AF65-F5344CB8AC3E}">
        <p14:creationId xmlns:p14="http://schemas.microsoft.com/office/powerpoint/2010/main" val="1157135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p:cNvSpPr txBox="1"/>
          <p:nvPr/>
        </p:nvSpPr>
        <p:spPr>
          <a:xfrm>
            <a:off x="4485322" y="462117"/>
            <a:ext cx="7571303" cy="707886"/>
          </a:xfrm>
          <a:prstGeom prst="rect">
            <a:avLst/>
          </a:prstGeom>
          <a:noFill/>
        </p:spPr>
        <p:txBody>
          <a:bodyPr wrap="none" rtlCol="0">
            <a:spAutoFit/>
          </a:bodyPr>
          <a:lstStyle/>
          <a:p>
            <a:r>
              <a:rPr lang="sv-SE" sz="4000" dirty="0">
                <a:latin typeface="Arial" panose="020B0604020202020204" pitchFamily="34" charset="0"/>
                <a:cs typeface="Arial" panose="020B0604020202020204" pitchFamily="34" charset="0"/>
              </a:rPr>
              <a:t>Alla kan knyta en rosett, eller…?</a:t>
            </a:r>
          </a:p>
        </p:txBody>
      </p:sp>
      <p:pic>
        <p:nvPicPr>
          <p:cNvPr id="8" name="Picture 4" descr="aksneaker_625314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808" y="1358057"/>
            <a:ext cx="4322724" cy="341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846360" y="4773009"/>
            <a:ext cx="7883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sv-SE" sz="2400" dirty="0"/>
              <a:t>”Det går inte att tänka eller prata sig in </a:t>
            </a:r>
            <a:br>
              <a:rPr lang="sv-SE" sz="2400" dirty="0"/>
            </a:br>
            <a:r>
              <a:rPr lang="sv-SE" sz="2400" dirty="0"/>
              <a:t>i ett nytt agerande – </a:t>
            </a:r>
            <a:br>
              <a:rPr lang="sv-SE" sz="2400" dirty="0"/>
            </a:br>
            <a:r>
              <a:rPr lang="sv-SE" sz="2400" dirty="0"/>
              <a:t>man måste </a:t>
            </a:r>
            <a:r>
              <a:rPr lang="sv-SE" sz="2400" b="1" dirty="0"/>
              <a:t>agera sig in i ett nytt tänkande</a:t>
            </a:r>
            <a:r>
              <a:rPr lang="sv-SE" sz="2400" dirty="0"/>
              <a:t>”</a:t>
            </a:r>
          </a:p>
        </p:txBody>
      </p:sp>
    </p:spTree>
    <p:extLst>
      <p:ext uri="{BB962C8B-B14F-4D97-AF65-F5344CB8AC3E}">
        <p14:creationId xmlns:p14="http://schemas.microsoft.com/office/powerpoint/2010/main" val="302446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p:cNvSpPr txBox="1"/>
          <p:nvPr/>
        </p:nvSpPr>
        <p:spPr>
          <a:xfrm>
            <a:off x="4485322" y="462117"/>
            <a:ext cx="5325497" cy="830997"/>
          </a:xfrm>
          <a:prstGeom prst="rect">
            <a:avLst/>
          </a:prstGeom>
          <a:noFill/>
        </p:spPr>
        <p:txBody>
          <a:bodyPr wrap="none" rtlCol="0">
            <a:spAutoFit/>
          </a:bodyPr>
          <a:lstStyle/>
          <a:p>
            <a:r>
              <a:rPr lang="sv-SE" sz="4800" dirty="0">
                <a:latin typeface="Arial" panose="020B0604020202020204" pitchFamily="34" charset="0"/>
                <a:cs typeface="Arial" panose="020B0604020202020204" pitchFamily="34" charset="0"/>
              </a:rPr>
              <a:t>Lärandepyramiden</a:t>
            </a:r>
            <a:endParaRPr lang="sv-SE" sz="2000" dirty="0">
              <a:latin typeface="Arial" panose="020B0604020202020204" pitchFamily="34" charset="0"/>
              <a:cs typeface="Arial" panose="020B0604020202020204" pitchFamily="34" charset="0"/>
            </a:endParaRP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5322" y="1587510"/>
            <a:ext cx="5789388" cy="4371672"/>
          </a:xfrm>
          <a:prstGeom prst="rect">
            <a:avLst/>
          </a:prstGeom>
        </p:spPr>
      </p:pic>
    </p:spTree>
    <p:extLst>
      <p:ext uri="{BB962C8B-B14F-4D97-AF65-F5344CB8AC3E}">
        <p14:creationId xmlns:p14="http://schemas.microsoft.com/office/powerpoint/2010/main" val="467895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Bildobjekt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79" y="194578"/>
            <a:ext cx="2811344" cy="2402116"/>
          </a:xfrm>
          <a:prstGeom prst="rect">
            <a:avLst/>
          </a:prstGeom>
        </p:spPr>
      </p:pic>
      <p:sp>
        <p:nvSpPr>
          <p:cNvPr id="14" name="textruta 13"/>
          <p:cNvSpPr txBox="1"/>
          <p:nvPr/>
        </p:nvSpPr>
        <p:spPr>
          <a:xfrm>
            <a:off x="4516982" y="462117"/>
            <a:ext cx="6522940" cy="1446550"/>
          </a:xfrm>
          <a:prstGeom prst="rect">
            <a:avLst/>
          </a:prstGeom>
          <a:noFill/>
        </p:spPr>
        <p:txBody>
          <a:bodyPr wrap="none" rtlCol="0">
            <a:spAutoFit/>
          </a:bodyPr>
          <a:lstStyle/>
          <a:p>
            <a:r>
              <a:rPr lang="sv-SE" sz="4800" dirty="0" err="1">
                <a:latin typeface="Arial" panose="020B0604020202020204" pitchFamily="34" charset="0"/>
                <a:cs typeface="Arial" panose="020B0604020202020204" pitchFamily="34" charset="0"/>
              </a:rPr>
              <a:t>Metodikums</a:t>
            </a:r>
            <a:r>
              <a:rPr lang="sv-SE" sz="4800" dirty="0">
                <a:latin typeface="Arial" panose="020B0604020202020204" pitchFamily="34" charset="0"/>
                <a:cs typeface="Arial" panose="020B0604020202020204" pitchFamily="34" charset="0"/>
              </a:rPr>
              <a:t> pedagogik</a:t>
            </a:r>
          </a:p>
          <a:p>
            <a:r>
              <a:rPr lang="sv-SE" sz="2000" i="1" dirty="0">
                <a:solidFill>
                  <a:schemeClr val="bg1">
                    <a:lumMod val="50000"/>
                  </a:schemeClr>
                </a:solidFill>
                <a:latin typeface="Arial" panose="020B0604020202020204" pitchFamily="34" charset="0"/>
                <a:cs typeface="Arial" panose="020B0604020202020204" pitchFamily="34" charset="0"/>
              </a:rPr>
              <a:t>Kännetecknas av delat ansvar för ett </a:t>
            </a:r>
            <a:r>
              <a:rPr lang="sv-SE" sz="2000" b="1" i="1" dirty="0" err="1">
                <a:solidFill>
                  <a:schemeClr val="bg1">
                    <a:lumMod val="50000"/>
                  </a:schemeClr>
                </a:solidFill>
                <a:latin typeface="Arial" panose="020B0604020202020204" pitchFamily="34" charset="0"/>
                <a:cs typeface="Arial" panose="020B0604020202020204" pitchFamily="34" charset="0"/>
              </a:rPr>
              <a:t>nivåanpassat</a:t>
            </a:r>
            <a:r>
              <a:rPr lang="sv-SE" sz="2000" dirty="0">
                <a:solidFill>
                  <a:schemeClr val="bg1">
                    <a:lumMod val="50000"/>
                  </a:schemeClr>
                </a:solidFill>
                <a:latin typeface="Arial" panose="020B0604020202020204" pitchFamily="34" charset="0"/>
                <a:cs typeface="Arial" panose="020B0604020202020204" pitchFamily="34" charset="0"/>
              </a:rPr>
              <a:t>, </a:t>
            </a:r>
            <a:br>
              <a:rPr lang="sv-SE" sz="2000" dirty="0">
                <a:solidFill>
                  <a:schemeClr val="bg1">
                    <a:lumMod val="50000"/>
                  </a:schemeClr>
                </a:solidFill>
                <a:latin typeface="Arial" panose="020B0604020202020204" pitchFamily="34" charset="0"/>
                <a:cs typeface="Arial" panose="020B0604020202020204" pitchFamily="34" charset="0"/>
              </a:rPr>
            </a:br>
            <a:r>
              <a:rPr lang="sv-SE" sz="2000" b="1" i="1" dirty="0">
                <a:solidFill>
                  <a:schemeClr val="bg1">
                    <a:lumMod val="50000"/>
                  </a:schemeClr>
                </a:solidFill>
                <a:latin typeface="Arial" panose="020B0604020202020204" pitchFamily="34" charset="0"/>
                <a:cs typeface="Arial" panose="020B0604020202020204" pitchFamily="34" charset="0"/>
              </a:rPr>
              <a:t>praktiskt lärande </a:t>
            </a:r>
            <a:r>
              <a:rPr lang="sv-SE" sz="2000" i="1" dirty="0">
                <a:solidFill>
                  <a:schemeClr val="bg1">
                    <a:lumMod val="50000"/>
                  </a:schemeClr>
                </a:solidFill>
                <a:latin typeface="Arial" panose="020B0604020202020204" pitchFamily="34" charset="0"/>
                <a:cs typeface="Arial" panose="020B0604020202020204" pitchFamily="34" charset="0"/>
              </a:rPr>
              <a:t>i en</a:t>
            </a:r>
            <a:r>
              <a:rPr lang="sv-SE" sz="2000" dirty="0">
                <a:solidFill>
                  <a:schemeClr val="bg1">
                    <a:lumMod val="50000"/>
                  </a:schemeClr>
                </a:solidFill>
                <a:latin typeface="Arial" panose="020B0604020202020204" pitchFamily="34" charset="0"/>
                <a:cs typeface="Arial" panose="020B0604020202020204" pitchFamily="34" charset="0"/>
              </a:rPr>
              <a:t> </a:t>
            </a:r>
            <a:r>
              <a:rPr lang="sv-SE" sz="2000" b="1" i="1" dirty="0">
                <a:solidFill>
                  <a:schemeClr val="bg1">
                    <a:lumMod val="50000"/>
                  </a:schemeClr>
                </a:solidFill>
                <a:latin typeface="Arial" panose="020B0604020202020204" pitchFamily="34" charset="0"/>
                <a:cs typeface="Arial" panose="020B0604020202020204" pitchFamily="34" charset="0"/>
              </a:rPr>
              <a:t>utmanande</a:t>
            </a:r>
            <a:r>
              <a:rPr lang="sv-SE" sz="2000" dirty="0">
                <a:solidFill>
                  <a:schemeClr val="bg1">
                    <a:lumMod val="50000"/>
                  </a:schemeClr>
                </a:solidFill>
                <a:latin typeface="Arial" panose="020B0604020202020204" pitchFamily="34" charset="0"/>
                <a:cs typeface="Arial" panose="020B0604020202020204" pitchFamily="34" charset="0"/>
              </a:rPr>
              <a:t> </a:t>
            </a:r>
            <a:r>
              <a:rPr lang="sv-SE" sz="2000" i="1" dirty="0">
                <a:solidFill>
                  <a:schemeClr val="bg1">
                    <a:lumMod val="50000"/>
                  </a:schemeClr>
                </a:solidFill>
                <a:latin typeface="Arial" panose="020B0604020202020204" pitchFamily="34" charset="0"/>
                <a:cs typeface="Arial" panose="020B0604020202020204" pitchFamily="34" charset="0"/>
              </a:rPr>
              <a:t>och</a:t>
            </a:r>
            <a:r>
              <a:rPr lang="sv-SE" sz="2000" dirty="0">
                <a:solidFill>
                  <a:schemeClr val="bg1">
                    <a:lumMod val="50000"/>
                  </a:schemeClr>
                </a:solidFill>
                <a:latin typeface="Arial" panose="020B0604020202020204" pitchFamily="34" charset="0"/>
                <a:cs typeface="Arial" panose="020B0604020202020204" pitchFamily="34" charset="0"/>
              </a:rPr>
              <a:t> </a:t>
            </a:r>
            <a:r>
              <a:rPr lang="sv-SE" sz="2000" b="1" i="1" dirty="0">
                <a:solidFill>
                  <a:schemeClr val="bg1">
                    <a:lumMod val="50000"/>
                  </a:schemeClr>
                </a:solidFill>
                <a:latin typeface="Arial" panose="020B0604020202020204" pitchFamily="34" charset="0"/>
                <a:cs typeface="Arial" panose="020B0604020202020204" pitchFamily="34" charset="0"/>
              </a:rPr>
              <a:t>tillåtande miljö</a:t>
            </a:r>
            <a:endParaRPr lang="sv-SE" sz="2000" b="1" dirty="0">
              <a:latin typeface="Arial" panose="020B0604020202020204" pitchFamily="34" charset="0"/>
              <a:cs typeface="Arial" panose="020B0604020202020204" pitchFamily="34" charset="0"/>
            </a:endParaRPr>
          </a:p>
        </p:txBody>
      </p:sp>
      <p:sp>
        <p:nvSpPr>
          <p:cNvPr id="52" name="Rectangle 72">
            <a:extLst>
              <a:ext uri="{FF2B5EF4-FFF2-40B4-BE49-F238E27FC236}">
                <a16:creationId xmlns:a16="http://schemas.microsoft.com/office/drawing/2014/main" id="{075B3B4F-4D8D-4921-B57A-C3AB214A2370}"/>
              </a:ext>
            </a:extLst>
          </p:cNvPr>
          <p:cNvSpPr/>
          <p:nvPr/>
        </p:nvSpPr>
        <p:spPr>
          <a:xfrm flipH="1">
            <a:off x="7399217" y="4067098"/>
            <a:ext cx="4796239" cy="582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3" name="Rectangle 73">
            <a:extLst>
              <a:ext uri="{FF2B5EF4-FFF2-40B4-BE49-F238E27FC236}">
                <a16:creationId xmlns:a16="http://schemas.microsoft.com/office/drawing/2014/main" id="{DAEF46E3-D7CC-4697-920F-9330864A8466}"/>
              </a:ext>
            </a:extLst>
          </p:cNvPr>
          <p:cNvSpPr/>
          <p:nvPr/>
        </p:nvSpPr>
        <p:spPr>
          <a:xfrm flipH="1">
            <a:off x="7398279" y="4144673"/>
            <a:ext cx="4796239" cy="582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4" name="Rectangle 74">
            <a:extLst>
              <a:ext uri="{FF2B5EF4-FFF2-40B4-BE49-F238E27FC236}">
                <a16:creationId xmlns:a16="http://schemas.microsoft.com/office/drawing/2014/main" id="{533A9C9A-BD34-48C5-85A7-DDEDF37A1020}"/>
              </a:ext>
            </a:extLst>
          </p:cNvPr>
          <p:cNvSpPr/>
          <p:nvPr/>
        </p:nvSpPr>
        <p:spPr>
          <a:xfrm flipH="1">
            <a:off x="7398279" y="4221925"/>
            <a:ext cx="4796239" cy="58281"/>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5" name="Rectangle 75">
            <a:extLst>
              <a:ext uri="{FF2B5EF4-FFF2-40B4-BE49-F238E27FC236}">
                <a16:creationId xmlns:a16="http://schemas.microsoft.com/office/drawing/2014/main" id="{4C9DF842-10F6-446D-829E-5F50FCF00ABF}"/>
              </a:ext>
            </a:extLst>
          </p:cNvPr>
          <p:cNvSpPr/>
          <p:nvPr/>
        </p:nvSpPr>
        <p:spPr>
          <a:xfrm flipH="1">
            <a:off x="7395760" y="4299177"/>
            <a:ext cx="4796239" cy="5828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6" name="Rectangle 76">
            <a:extLst>
              <a:ext uri="{FF2B5EF4-FFF2-40B4-BE49-F238E27FC236}">
                <a16:creationId xmlns:a16="http://schemas.microsoft.com/office/drawing/2014/main" id="{F67F2B6B-7E8A-419F-8BFF-DFC358030831}"/>
              </a:ext>
            </a:extLst>
          </p:cNvPr>
          <p:cNvSpPr/>
          <p:nvPr/>
        </p:nvSpPr>
        <p:spPr>
          <a:xfrm flipH="1">
            <a:off x="7398279" y="4376428"/>
            <a:ext cx="4796239" cy="582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7" name="Rectangle 62">
            <a:extLst>
              <a:ext uri="{FF2B5EF4-FFF2-40B4-BE49-F238E27FC236}">
                <a16:creationId xmlns:a16="http://schemas.microsoft.com/office/drawing/2014/main" id="{72724E8A-BE22-4B25-873F-6D263A468429}"/>
              </a:ext>
            </a:extLst>
          </p:cNvPr>
          <p:cNvSpPr/>
          <p:nvPr/>
        </p:nvSpPr>
        <p:spPr>
          <a:xfrm flipH="1">
            <a:off x="4138315" y="4875175"/>
            <a:ext cx="1904775" cy="59486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8" name="Rectangle 63">
            <a:extLst>
              <a:ext uri="{FF2B5EF4-FFF2-40B4-BE49-F238E27FC236}">
                <a16:creationId xmlns:a16="http://schemas.microsoft.com/office/drawing/2014/main" id="{79C97A36-9185-493E-B3B4-006172BFA0E5}"/>
              </a:ext>
            </a:extLst>
          </p:cNvPr>
          <p:cNvSpPr/>
          <p:nvPr/>
        </p:nvSpPr>
        <p:spPr>
          <a:xfrm flipH="1">
            <a:off x="4139465" y="3952322"/>
            <a:ext cx="1904775" cy="59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9" name="Rectangle 64">
            <a:extLst>
              <a:ext uri="{FF2B5EF4-FFF2-40B4-BE49-F238E27FC236}">
                <a16:creationId xmlns:a16="http://schemas.microsoft.com/office/drawing/2014/main" id="{74BB2475-F19C-4A94-B9F9-F5E05BDAC628}"/>
              </a:ext>
            </a:extLst>
          </p:cNvPr>
          <p:cNvSpPr/>
          <p:nvPr/>
        </p:nvSpPr>
        <p:spPr>
          <a:xfrm flipH="1">
            <a:off x="4138315" y="3029470"/>
            <a:ext cx="1904775" cy="59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0" name="Rectangle 65">
            <a:extLst>
              <a:ext uri="{FF2B5EF4-FFF2-40B4-BE49-F238E27FC236}">
                <a16:creationId xmlns:a16="http://schemas.microsoft.com/office/drawing/2014/main" id="{09207FBA-6D7C-4FEE-B36A-A2605CEB3442}"/>
              </a:ext>
            </a:extLst>
          </p:cNvPr>
          <p:cNvSpPr/>
          <p:nvPr/>
        </p:nvSpPr>
        <p:spPr>
          <a:xfrm flipH="1">
            <a:off x="4138315" y="5798030"/>
            <a:ext cx="1904775" cy="59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1" name="Rectangle 66">
            <a:extLst>
              <a:ext uri="{FF2B5EF4-FFF2-40B4-BE49-F238E27FC236}">
                <a16:creationId xmlns:a16="http://schemas.microsoft.com/office/drawing/2014/main" id="{F060D86D-36CC-476F-BD75-ED5A6E37709A}"/>
              </a:ext>
            </a:extLst>
          </p:cNvPr>
          <p:cNvSpPr/>
          <p:nvPr/>
        </p:nvSpPr>
        <p:spPr>
          <a:xfrm flipH="1">
            <a:off x="4134384" y="2110791"/>
            <a:ext cx="1904775" cy="5906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2" name="Freeform 47">
            <a:extLst>
              <a:ext uri="{FF2B5EF4-FFF2-40B4-BE49-F238E27FC236}">
                <a16:creationId xmlns:a16="http://schemas.microsoft.com/office/drawing/2014/main" id="{F0675B6B-A8AD-4BE4-B06D-F5AFC5AFDCC2}"/>
              </a:ext>
            </a:extLst>
          </p:cNvPr>
          <p:cNvSpPr/>
          <p:nvPr/>
        </p:nvSpPr>
        <p:spPr>
          <a:xfrm flipH="1">
            <a:off x="6035937" y="2106620"/>
            <a:ext cx="1365416" cy="2019981"/>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7118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69785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3679 h 1953837"/>
              <a:gd name="connsiteX0" fmla="*/ 457 w 1183065"/>
              <a:gd name="connsiteY0" fmla="*/ 1901373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1373 h 1953837"/>
              <a:gd name="connsiteX0" fmla="*/ 457 w 1183065"/>
              <a:gd name="connsiteY0" fmla="*/ 1901373 h 1956143"/>
              <a:gd name="connsiteX1" fmla="*/ 1180112 w 1183065"/>
              <a:gd name="connsiteY1" fmla="*/ 0 h 1956143"/>
              <a:gd name="connsiteX2" fmla="*/ 1183065 w 1183065"/>
              <a:gd name="connsiteY2" fmla="*/ 572452 h 1956143"/>
              <a:gd name="connsiteX3" fmla="*/ 0 w 1183065"/>
              <a:gd name="connsiteY3" fmla="*/ 1956143 h 1956143"/>
              <a:gd name="connsiteX4" fmla="*/ 457 w 1183065"/>
              <a:gd name="connsiteY4" fmla="*/ 1901373 h 1956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3" name="Freeform 48">
            <a:extLst>
              <a:ext uri="{FF2B5EF4-FFF2-40B4-BE49-F238E27FC236}">
                <a16:creationId xmlns:a16="http://schemas.microsoft.com/office/drawing/2014/main" id="{5FCE667E-8558-4BAE-8A54-D79D3B8F34D3}"/>
              </a:ext>
            </a:extLst>
          </p:cNvPr>
          <p:cNvSpPr/>
          <p:nvPr/>
        </p:nvSpPr>
        <p:spPr>
          <a:xfrm flipH="1">
            <a:off x="6035934" y="3029470"/>
            <a:ext cx="1365309" cy="1171728"/>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2755 h 1134698"/>
              <a:gd name="connsiteX1" fmla="*/ 1182019 w 1182972"/>
              <a:gd name="connsiteY1" fmla="*/ 0 h 1134698"/>
              <a:gd name="connsiteX2" fmla="*/ 1182972 w 1182972"/>
              <a:gd name="connsiteY2" fmla="*/ 578973 h 1134698"/>
              <a:gd name="connsiteX3" fmla="*/ 1522 w 1182972"/>
              <a:gd name="connsiteY3" fmla="*/ 1134698 h 1134698"/>
              <a:gd name="connsiteX4" fmla="*/ 32 w 1182972"/>
              <a:gd name="connsiteY4" fmla="*/ 1082755 h 1134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4" name="Freeform 49">
            <a:extLst>
              <a:ext uri="{FF2B5EF4-FFF2-40B4-BE49-F238E27FC236}">
                <a16:creationId xmlns:a16="http://schemas.microsoft.com/office/drawing/2014/main" id="{CAC74E0F-BD76-4CBF-BB73-652150B9AA15}"/>
              </a:ext>
            </a:extLst>
          </p:cNvPr>
          <p:cNvSpPr/>
          <p:nvPr/>
        </p:nvSpPr>
        <p:spPr>
          <a:xfrm flipH="1">
            <a:off x="6038456" y="3952200"/>
            <a:ext cx="1365372" cy="594533"/>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 fmla="*/ 0 w 1182941"/>
              <a:gd name="connsiteY0" fmla="*/ 259242 h 571075"/>
              <a:gd name="connsiteX1" fmla="*/ 1182941 w 1182941"/>
              <a:gd name="connsiteY1" fmla="*/ 571075 h 571075"/>
              <a:gd name="connsiteX2" fmla="*/ 1182941 w 1182941"/>
              <a:gd name="connsiteY2" fmla="*/ 0 h 571075"/>
              <a:gd name="connsiteX3" fmla="*/ 0 w 1182941"/>
              <a:gd name="connsiteY3" fmla="*/ 259242 h 571075"/>
              <a:gd name="connsiteX0" fmla="*/ 576 w 1183517"/>
              <a:gd name="connsiteY0" fmla="*/ 259242 h 571075"/>
              <a:gd name="connsiteX1" fmla="*/ 9283 w 1183517"/>
              <a:gd name="connsiteY1" fmla="*/ 305851 h 571075"/>
              <a:gd name="connsiteX2" fmla="*/ 1183517 w 1183517"/>
              <a:gd name="connsiteY2" fmla="*/ 571075 h 571075"/>
              <a:gd name="connsiteX3" fmla="*/ 1183517 w 1183517"/>
              <a:gd name="connsiteY3" fmla="*/ 0 h 571075"/>
              <a:gd name="connsiteX4" fmla="*/ 576 w 1183517"/>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1610 w 1184551"/>
              <a:gd name="connsiteY0" fmla="*/ 259242 h 571075"/>
              <a:gd name="connsiteX1" fmla="*/ 2982 w 1184551"/>
              <a:gd name="connsiteY1" fmla="*/ 303406 h 571075"/>
              <a:gd name="connsiteX2" fmla="*/ 1184551 w 1184551"/>
              <a:gd name="connsiteY2" fmla="*/ 571075 h 571075"/>
              <a:gd name="connsiteX3" fmla="*/ 1184551 w 1184551"/>
              <a:gd name="connsiteY3" fmla="*/ 0 h 571075"/>
              <a:gd name="connsiteX4" fmla="*/ 1610 w 1184551"/>
              <a:gd name="connsiteY4" fmla="*/ 259242 h 571075"/>
              <a:gd name="connsiteX0" fmla="*/ 0 w 1182941"/>
              <a:gd name="connsiteY0" fmla="*/ 259242 h 571075"/>
              <a:gd name="connsiteX1" fmla="*/ 1372 w 1182941"/>
              <a:gd name="connsiteY1" fmla="*/ 303406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66577 h 578410"/>
              <a:gd name="connsiteX1" fmla="*/ 1372 w 1182941"/>
              <a:gd name="connsiteY1" fmla="*/ 310741 h 578410"/>
              <a:gd name="connsiteX2" fmla="*/ 1182941 w 1182941"/>
              <a:gd name="connsiteY2" fmla="*/ 578410 h 578410"/>
              <a:gd name="connsiteX3" fmla="*/ 1180496 w 1182941"/>
              <a:gd name="connsiteY3" fmla="*/ 0 h 578410"/>
              <a:gd name="connsiteX4" fmla="*/ 0 w 1182941"/>
              <a:gd name="connsiteY4" fmla="*/ 266577 h 578410"/>
              <a:gd name="connsiteX0" fmla="*/ 0 w 1182941"/>
              <a:gd name="connsiteY0" fmla="*/ 266577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6577 h 575743"/>
              <a:gd name="connsiteX0" fmla="*/ 0 w 1182941"/>
              <a:gd name="connsiteY0" fmla="*/ 261965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1965 h 575743"/>
              <a:gd name="connsiteX0" fmla="*/ 0 w 1182941"/>
              <a:gd name="connsiteY0" fmla="*/ 261965 h 575743"/>
              <a:gd name="connsiteX1" fmla="*/ 1372 w 1182941"/>
              <a:gd name="connsiteY1" fmla="*/ 317659 h 575743"/>
              <a:gd name="connsiteX2" fmla="*/ 1182941 w 1182941"/>
              <a:gd name="connsiteY2" fmla="*/ 575743 h 575743"/>
              <a:gd name="connsiteX3" fmla="*/ 1180496 w 1182941"/>
              <a:gd name="connsiteY3" fmla="*/ 0 h 575743"/>
              <a:gd name="connsiteX4" fmla="*/ 0 w 1182941"/>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1982 w 1182585"/>
              <a:gd name="connsiteY0" fmla="*/ 261965 h 575743"/>
              <a:gd name="connsiteX1" fmla="*/ 1016 w 1182585"/>
              <a:gd name="connsiteY1" fmla="*/ 317659 h 575743"/>
              <a:gd name="connsiteX2" fmla="*/ 1182585 w 1182585"/>
              <a:gd name="connsiteY2" fmla="*/ 575743 h 575743"/>
              <a:gd name="connsiteX3" fmla="*/ 1180140 w 1182585"/>
              <a:gd name="connsiteY3" fmla="*/ 0 h 575743"/>
              <a:gd name="connsiteX4" fmla="*/ 1982 w 1182585"/>
              <a:gd name="connsiteY4" fmla="*/ 261965 h 575743"/>
              <a:gd name="connsiteX0" fmla="*/ 2423 w 1183026"/>
              <a:gd name="connsiteY0" fmla="*/ 261965 h 575743"/>
              <a:gd name="connsiteX1" fmla="*/ 1457 w 1183026"/>
              <a:gd name="connsiteY1" fmla="*/ 317659 h 575743"/>
              <a:gd name="connsiteX2" fmla="*/ 1183026 w 1183026"/>
              <a:gd name="connsiteY2" fmla="*/ 575743 h 575743"/>
              <a:gd name="connsiteX3" fmla="*/ 1180581 w 1183026"/>
              <a:gd name="connsiteY3" fmla="*/ 0 h 575743"/>
              <a:gd name="connsiteX4" fmla="*/ 2423 w 1183026"/>
              <a:gd name="connsiteY4" fmla="*/ 261965 h 575743"/>
              <a:gd name="connsiteX0" fmla="*/ 1940 w 1182543"/>
              <a:gd name="connsiteY0" fmla="*/ 261965 h 575743"/>
              <a:gd name="connsiteX1" fmla="*/ 3312 w 1182543"/>
              <a:gd name="connsiteY1" fmla="*/ 317659 h 575743"/>
              <a:gd name="connsiteX2" fmla="*/ 1182543 w 1182543"/>
              <a:gd name="connsiteY2" fmla="*/ 575743 h 575743"/>
              <a:gd name="connsiteX3" fmla="*/ 1180098 w 1182543"/>
              <a:gd name="connsiteY3" fmla="*/ 0 h 575743"/>
              <a:gd name="connsiteX4" fmla="*/ 1940 w 1182543"/>
              <a:gd name="connsiteY4" fmla="*/ 261965 h 575743"/>
              <a:gd name="connsiteX0" fmla="*/ 2423 w 1183026"/>
              <a:gd name="connsiteY0" fmla="*/ 261965 h 575743"/>
              <a:gd name="connsiteX1" fmla="*/ 1457 w 1183026"/>
              <a:gd name="connsiteY1" fmla="*/ 315354 h 575743"/>
              <a:gd name="connsiteX2" fmla="*/ 1183026 w 1183026"/>
              <a:gd name="connsiteY2" fmla="*/ 575743 h 575743"/>
              <a:gd name="connsiteX3" fmla="*/ 1180581 w 1183026"/>
              <a:gd name="connsiteY3" fmla="*/ 0 h 575743"/>
              <a:gd name="connsiteX4" fmla="*/ 2423 w 1183026"/>
              <a:gd name="connsiteY4" fmla="*/ 261965 h 57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50">
            <a:extLst>
              <a:ext uri="{FF2B5EF4-FFF2-40B4-BE49-F238E27FC236}">
                <a16:creationId xmlns:a16="http://schemas.microsoft.com/office/drawing/2014/main" id="{95DC04B6-2814-4A2B-B72F-A2C38214BF18}"/>
              </a:ext>
            </a:extLst>
          </p:cNvPr>
          <p:cNvSpPr/>
          <p:nvPr/>
        </p:nvSpPr>
        <p:spPr>
          <a:xfrm flipH="1" flipV="1">
            <a:off x="6035936" y="4375575"/>
            <a:ext cx="1362943" cy="2016763"/>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6612"/>
              <a:gd name="connsiteY0" fmla="*/ 1903679 h 1953837"/>
              <a:gd name="connsiteX1" fmla="*/ 1186462 w 1186612"/>
              <a:gd name="connsiteY1" fmla="*/ 0 h 1953837"/>
              <a:gd name="connsiteX2" fmla="*/ 1183065 w 1186612"/>
              <a:gd name="connsiteY2" fmla="*/ 560768 h 1953837"/>
              <a:gd name="connsiteX3" fmla="*/ 0 w 1186612"/>
              <a:gd name="connsiteY3" fmla="*/ 1953837 h 1953837"/>
              <a:gd name="connsiteX4" fmla="*/ 457 w 118661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3262"/>
              <a:gd name="connsiteY0" fmla="*/ 1912094 h 1962252"/>
              <a:gd name="connsiteX1" fmla="*/ 1182917 w 1183262"/>
              <a:gd name="connsiteY1" fmla="*/ 0 h 1962252"/>
              <a:gd name="connsiteX2" fmla="*/ 1183065 w 1183262"/>
              <a:gd name="connsiteY2" fmla="*/ 569183 h 1962252"/>
              <a:gd name="connsiteX3" fmla="*/ 0 w 1183262"/>
              <a:gd name="connsiteY3" fmla="*/ 1962252 h 1962252"/>
              <a:gd name="connsiteX4" fmla="*/ 457 w 1183262"/>
              <a:gd name="connsiteY4" fmla="*/ 1912094 h 1962252"/>
              <a:gd name="connsiteX0" fmla="*/ 457 w 1183262"/>
              <a:gd name="connsiteY0" fmla="*/ 1912094 h 1962252"/>
              <a:gd name="connsiteX1" fmla="*/ 1182917 w 1183262"/>
              <a:gd name="connsiteY1" fmla="*/ 0 h 1962252"/>
              <a:gd name="connsiteX2" fmla="*/ 1183065 w 1183262"/>
              <a:gd name="connsiteY2" fmla="*/ 574518 h 1962252"/>
              <a:gd name="connsiteX3" fmla="*/ 0 w 1183262"/>
              <a:gd name="connsiteY3" fmla="*/ 1962252 h 1962252"/>
              <a:gd name="connsiteX4" fmla="*/ 457 w 1183262"/>
              <a:gd name="connsiteY4" fmla="*/ 1912094 h 1962252"/>
              <a:gd name="connsiteX0" fmla="*/ 3 w 1182808"/>
              <a:gd name="connsiteY0" fmla="*/ 1912094 h 1946110"/>
              <a:gd name="connsiteX1" fmla="*/ 1182463 w 1182808"/>
              <a:gd name="connsiteY1" fmla="*/ 0 h 1946110"/>
              <a:gd name="connsiteX2" fmla="*/ 1182611 w 1182808"/>
              <a:gd name="connsiteY2" fmla="*/ 574518 h 1946110"/>
              <a:gd name="connsiteX3" fmla="*/ 6561 w 1182808"/>
              <a:gd name="connsiteY3" fmla="*/ 1946110 h 1946110"/>
              <a:gd name="connsiteX4" fmla="*/ 3 w 1182808"/>
              <a:gd name="connsiteY4" fmla="*/ 1912094 h 1946110"/>
              <a:gd name="connsiteX0" fmla="*/ 8 w 1178136"/>
              <a:gd name="connsiteY0" fmla="*/ 1895953 h 1946110"/>
              <a:gd name="connsiteX1" fmla="*/ 1177791 w 1178136"/>
              <a:gd name="connsiteY1" fmla="*/ 0 h 1946110"/>
              <a:gd name="connsiteX2" fmla="*/ 1177939 w 1178136"/>
              <a:gd name="connsiteY2" fmla="*/ 574518 h 1946110"/>
              <a:gd name="connsiteX3" fmla="*/ 1889 w 1178136"/>
              <a:gd name="connsiteY3" fmla="*/ 1946110 h 1946110"/>
              <a:gd name="connsiteX4" fmla="*/ 8 w 1178136"/>
              <a:gd name="connsiteY4" fmla="*/ 1895953 h 1946110"/>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2795 w 1180923"/>
              <a:gd name="connsiteY0" fmla="*/ 1895953 h 1948415"/>
              <a:gd name="connsiteX1" fmla="*/ 1180578 w 1180923"/>
              <a:gd name="connsiteY1" fmla="*/ 0 h 1948415"/>
              <a:gd name="connsiteX2" fmla="*/ 1180726 w 1180923"/>
              <a:gd name="connsiteY2" fmla="*/ 574518 h 1948415"/>
              <a:gd name="connsiteX3" fmla="*/ 0 w 1180923"/>
              <a:gd name="connsiteY3" fmla="*/ 1948415 h 1948415"/>
              <a:gd name="connsiteX4" fmla="*/ 2795 w 1180923"/>
              <a:gd name="connsiteY4" fmla="*/ 1895953 h 1948415"/>
              <a:gd name="connsiteX0" fmla="*/ 2795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2795 w 1180923"/>
              <a:gd name="connsiteY4" fmla="*/ 1895953 h 1953027"/>
              <a:gd name="connsiteX0" fmla="*/ 456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456 w 1180923"/>
              <a:gd name="connsiteY4" fmla="*/ 1895953 h 19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6" name="Freeform 51">
            <a:extLst>
              <a:ext uri="{FF2B5EF4-FFF2-40B4-BE49-F238E27FC236}">
                <a16:creationId xmlns:a16="http://schemas.microsoft.com/office/drawing/2014/main" id="{8EC5DD87-EF4C-45DE-91A8-787755A30CC3}"/>
              </a:ext>
            </a:extLst>
          </p:cNvPr>
          <p:cNvSpPr/>
          <p:nvPr/>
        </p:nvSpPr>
        <p:spPr>
          <a:xfrm flipH="1" flipV="1">
            <a:off x="6035934" y="4299177"/>
            <a:ext cx="1365309" cy="1174482"/>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5422 h 1137365"/>
              <a:gd name="connsiteX1" fmla="*/ 1182019 w 1182972"/>
              <a:gd name="connsiteY1" fmla="*/ 0 h 1137365"/>
              <a:gd name="connsiteX2" fmla="*/ 1182972 w 1182972"/>
              <a:gd name="connsiteY2" fmla="*/ 576306 h 1137365"/>
              <a:gd name="connsiteX3" fmla="*/ 1522 w 1182972"/>
              <a:gd name="connsiteY3" fmla="*/ 1137365 h 1137365"/>
              <a:gd name="connsiteX4" fmla="*/ 32 w 1182972"/>
              <a:gd name="connsiteY4" fmla="*/ 1085422 h 113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 name="textruta 2"/>
          <p:cNvSpPr txBox="1"/>
          <p:nvPr/>
        </p:nvSpPr>
        <p:spPr>
          <a:xfrm>
            <a:off x="4299309" y="2208480"/>
            <a:ext cx="1479892" cy="369332"/>
          </a:xfrm>
          <a:prstGeom prst="rect">
            <a:avLst/>
          </a:prstGeom>
          <a:noFill/>
        </p:spPr>
        <p:txBody>
          <a:bodyPr wrap="none" rtlCol="0">
            <a:spAutoFit/>
          </a:bodyPr>
          <a:lstStyle/>
          <a:p>
            <a:r>
              <a:rPr lang="sv-SE" dirty="0">
                <a:solidFill>
                  <a:schemeClr val="bg1"/>
                </a:solidFill>
                <a:latin typeface="Arial" panose="020B0604020202020204" pitchFamily="34" charset="0"/>
                <a:cs typeface="Arial" panose="020B0604020202020204" pitchFamily="34" charset="0"/>
              </a:rPr>
              <a:t>Delat ansvar</a:t>
            </a:r>
          </a:p>
        </p:txBody>
      </p:sp>
      <p:sp>
        <p:nvSpPr>
          <p:cNvPr id="72" name="textruta 71"/>
          <p:cNvSpPr txBox="1"/>
          <p:nvPr/>
        </p:nvSpPr>
        <p:spPr>
          <a:xfrm>
            <a:off x="4248013" y="3142236"/>
            <a:ext cx="1582484" cy="369332"/>
          </a:xfrm>
          <a:prstGeom prst="rect">
            <a:avLst/>
          </a:prstGeom>
          <a:noFill/>
        </p:spPr>
        <p:txBody>
          <a:bodyPr wrap="none" rtlCol="0">
            <a:spAutoFit/>
          </a:bodyPr>
          <a:lstStyle/>
          <a:p>
            <a:r>
              <a:rPr lang="sv-SE" dirty="0" err="1">
                <a:solidFill>
                  <a:schemeClr val="bg1"/>
                </a:solidFill>
                <a:latin typeface="Arial" panose="020B0604020202020204" pitchFamily="34" charset="0"/>
                <a:cs typeface="Arial" panose="020B0604020202020204" pitchFamily="34" charset="0"/>
              </a:rPr>
              <a:t>Nivåanpassat</a:t>
            </a:r>
            <a:endParaRPr lang="sv-SE" dirty="0">
              <a:solidFill>
                <a:schemeClr val="bg1"/>
              </a:solidFill>
              <a:latin typeface="Arial" panose="020B0604020202020204" pitchFamily="34" charset="0"/>
              <a:cs typeface="Arial" panose="020B0604020202020204" pitchFamily="34" charset="0"/>
            </a:endParaRPr>
          </a:p>
        </p:txBody>
      </p:sp>
      <p:sp>
        <p:nvSpPr>
          <p:cNvPr id="73" name="textruta 72"/>
          <p:cNvSpPr txBox="1"/>
          <p:nvPr/>
        </p:nvSpPr>
        <p:spPr>
          <a:xfrm>
            <a:off x="4133319" y="4055891"/>
            <a:ext cx="1903085" cy="369332"/>
          </a:xfrm>
          <a:prstGeom prst="rect">
            <a:avLst/>
          </a:prstGeom>
          <a:noFill/>
        </p:spPr>
        <p:txBody>
          <a:bodyPr wrap="none" rtlCol="0">
            <a:spAutoFit/>
          </a:bodyPr>
          <a:lstStyle/>
          <a:p>
            <a:r>
              <a:rPr lang="sv-SE" dirty="0">
                <a:solidFill>
                  <a:schemeClr val="bg1"/>
                </a:solidFill>
                <a:latin typeface="Arial" panose="020B0604020202020204" pitchFamily="34" charset="0"/>
                <a:cs typeface="Arial" panose="020B0604020202020204" pitchFamily="34" charset="0"/>
              </a:rPr>
              <a:t>Praktiskt lärande</a:t>
            </a:r>
          </a:p>
        </p:txBody>
      </p:sp>
      <p:sp>
        <p:nvSpPr>
          <p:cNvPr id="74" name="textruta 73"/>
          <p:cNvSpPr txBox="1"/>
          <p:nvPr/>
        </p:nvSpPr>
        <p:spPr>
          <a:xfrm>
            <a:off x="4350605" y="4987809"/>
            <a:ext cx="1377300" cy="369332"/>
          </a:xfrm>
          <a:prstGeom prst="rect">
            <a:avLst/>
          </a:prstGeom>
          <a:noFill/>
        </p:spPr>
        <p:txBody>
          <a:bodyPr wrap="none" rtlCol="0">
            <a:spAutoFit/>
          </a:bodyPr>
          <a:lstStyle/>
          <a:p>
            <a:r>
              <a:rPr lang="sv-SE" dirty="0">
                <a:solidFill>
                  <a:schemeClr val="bg1"/>
                </a:solidFill>
                <a:latin typeface="Arial" panose="020B0604020202020204" pitchFamily="34" charset="0"/>
                <a:cs typeface="Arial" panose="020B0604020202020204" pitchFamily="34" charset="0"/>
              </a:rPr>
              <a:t>Utmanande</a:t>
            </a:r>
          </a:p>
        </p:txBody>
      </p:sp>
      <p:sp>
        <p:nvSpPr>
          <p:cNvPr id="75" name="textruta 74"/>
          <p:cNvSpPr txBox="1"/>
          <p:nvPr/>
        </p:nvSpPr>
        <p:spPr>
          <a:xfrm>
            <a:off x="4227382" y="5910796"/>
            <a:ext cx="1714957" cy="369332"/>
          </a:xfrm>
          <a:prstGeom prst="rect">
            <a:avLst/>
          </a:prstGeom>
          <a:noFill/>
        </p:spPr>
        <p:txBody>
          <a:bodyPr wrap="none" rtlCol="0">
            <a:spAutoFit/>
          </a:bodyPr>
          <a:lstStyle/>
          <a:p>
            <a:r>
              <a:rPr lang="sv-SE" dirty="0">
                <a:solidFill>
                  <a:schemeClr val="bg1"/>
                </a:solidFill>
                <a:latin typeface="Arial" panose="020B0604020202020204" pitchFamily="34" charset="0"/>
                <a:cs typeface="Arial" panose="020B0604020202020204" pitchFamily="34" charset="0"/>
              </a:rPr>
              <a:t>Tillåtande miljö</a:t>
            </a:r>
          </a:p>
        </p:txBody>
      </p:sp>
      <p:sp>
        <p:nvSpPr>
          <p:cNvPr id="5" name="textruta 4"/>
          <p:cNvSpPr txBox="1"/>
          <p:nvPr/>
        </p:nvSpPr>
        <p:spPr>
          <a:xfrm rot="20837246">
            <a:off x="7742434" y="3196614"/>
            <a:ext cx="1279517" cy="523220"/>
          </a:xfrm>
          <a:prstGeom prst="rect">
            <a:avLst/>
          </a:prstGeom>
          <a:noFill/>
        </p:spPr>
        <p:txBody>
          <a:bodyPr wrap="none" rtlCol="0">
            <a:spAutoFit/>
          </a:bodyPr>
          <a:lstStyle/>
          <a:p>
            <a:r>
              <a:rPr lang="sv-SE" sz="1400" dirty="0">
                <a:solidFill>
                  <a:schemeClr val="accent2"/>
                </a:solidFill>
                <a:latin typeface="Arial" panose="020B0604020202020204" pitchFamily="34" charset="0"/>
                <a:cs typeface="Arial" panose="020B0604020202020204" pitchFamily="34" charset="0"/>
              </a:rPr>
              <a:t>Alla deltar på </a:t>
            </a:r>
          </a:p>
          <a:p>
            <a:r>
              <a:rPr lang="sv-SE" sz="1400" dirty="0">
                <a:solidFill>
                  <a:schemeClr val="accent2"/>
                </a:solidFill>
                <a:latin typeface="Arial" panose="020B0604020202020204" pitchFamily="34" charset="0"/>
                <a:cs typeface="Arial" panose="020B0604020202020204" pitchFamily="34" charset="0"/>
              </a:rPr>
              <a:t>samma villkor</a:t>
            </a:r>
          </a:p>
        </p:txBody>
      </p:sp>
      <p:sp>
        <p:nvSpPr>
          <p:cNvPr id="78" name="textruta 77"/>
          <p:cNvSpPr txBox="1"/>
          <p:nvPr/>
        </p:nvSpPr>
        <p:spPr>
          <a:xfrm rot="446549">
            <a:off x="7940532" y="5013947"/>
            <a:ext cx="883319" cy="307777"/>
          </a:xfrm>
          <a:prstGeom prst="rect">
            <a:avLst/>
          </a:prstGeom>
          <a:noFill/>
        </p:spPr>
        <p:txBody>
          <a:bodyPr wrap="none" rtlCol="0">
            <a:spAutoFit/>
          </a:bodyPr>
          <a:lstStyle/>
          <a:p>
            <a:r>
              <a:rPr lang="sv-SE" sz="1400" dirty="0">
                <a:solidFill>
                  <a:srgbClr val="00B050"/>
                </a:solidFill>
                <a:latin typeface="Arial" panose="020B0604020202020204" pitchFamily="34" charset="0"/>
                <a:cs typeface="Arial" panose="020B0604020202020204" pitchFamily="34" charset="0"/>
              </a:rPr>
              <a:t>Trygghet</a:t>
            </a:r>
          </a:p>
        </p:txBody>
      </p:sp>
      <p:sp>
        <p:nvSpPr>
          <p:cNvPr id="79" name="textruta 78"/>
          <p:cNvSpPr txBox="1"/>
          <p:nvPr/>
        </p:nvSpPr>
        <p:spPr>
          <a:xfrm rot="368600">
            <a:off x="9793879" y="3260227"/>
            <a:ext cx="841897" cy="307777"/>
          </a:xfrm>
          <a:prstGeom prst="rect">
            <a:avLst/>
          </a:prstGeom>
          <a:noFill/>
        </p:spPr>
        <p:txBody>
          <a:bodyPr wrap="none" rtlCol="0">
            <a:spAutoFit/>
          </a:bodyPr>
          <a:lstStyle/>
          <a:p>
            <a:r>
              <a:rPr lang="sv-SE" sz="1400" dirty="0">
                <a:solidFill>
                  <a:srgbClr val="0070C0"/>
                </a:solidFill>
                <a:latin typeface="Arial" panose="020B0604020202020204" pitchFamily="34" charset="0"/>
                <a:cs typeface="Arial" panose="020B0604020202020204" pitchFamily="34" charset="0"/>
              </a:rPr>
              <a:t>Respekt</a:t>
            </a:r>
          </a:p>
        </p:txBody>
      </p:sp>
      <p:sp>
        <p:nvSpPr>
          <p:cNvPr id="80" name="textruta 79"/>
          <p:cNvSpPr txBox="1"/>
          <p:nvPr/>
        </p:nvSpPr>
        <p:spPr>
          <a:xfrm rot="21006033">
            <a:off x="10673946" y="5116027"/>
            <a:ext cx="1109599" cy="523220"/>
          </a:xfrm>
          <a:prstGeom prst="rect">
            <a:avLst/>
          </a:prstGeom>
          <a:noFill/>
        </p:spPr>
        <p:txBody>
          <a:bodyPr wrap="none" rtlCol="0">
            <a:spAutoFit/>
          </a:bodyPr>
          <a:lstStyle/>
          <a:p>
            <a:pPr algn="ctr"/>
            <a:r>
              <a:rPr lang="sv-SE" sz="1400" dirty="0">
                <a:solidFill>
                  <a:schemeClr val="accent2"/>
                </a:solidFill>
                <a:latin typeface="Arial" panose="020B0604020202020204" pitchFamily="34" charset="0"/>
                <a:cs typeface="Arial" panose="020B0604020202020204" pitchFamily="34" charset="0"/>
              </a:rPr>
              <a:t>Samarbete </a:t>
            </a:r>
            <a:br>
              <a:rPr lang="sv-SE" sz="1400" dirty="0">
                <a:solidFill>
                  <a:schemeClr val="accent2"/>
                </a:solidFill>
                <a:latin typeface="Arial" panose="020B0604020202020204" pitchFamily="34" charset="0"/>
                <a:cs typeface="Arial" panose="020B0604020202020204" pitchFamily="34" charset="0"/>
              </a:rPr>
            </a:br>
            <a:r>
              <a:rPr lang="sv-SE" sz="1400" dirty="0">
                <a:solidFill>
                  <a:schemeClr val="accent2"/>
                </a:solidFill>
                <a:latin typeface="Arial" panose="020B0604020202020204" pitchFamily="34" charset="0"/>
                <a:cs typeface="Arial" panose="020B0604020202020204" pitchFamily="34" charset="0"/>
              </a:rPr>
              <a:t>- Team</a:t>
            </a:r>
          </a:p>
        </p:txBody>
      </p:sp>
      <p:sp>
        <p:nvSpPr>
          <p:cNvPr id="28" name="textruta 27"/>
          <p:cNvSpPr txBox="1"/>
          <p:nvPr/>
        </p:nvSpPr>
        <p:spPr>
          <a:xfrm rot="20356421">
            <a:off x="8153069" y="5756908"/>
            <a:ext cx="643125" cy="307777"/>
          </a:xfrm>
          <a:prstGeom prst="rect">
            <a:avLst/>
          </a:prstGeom>
          <a:noFill/>
        </p:spPr>
        <p:txBody>
          <a:bodyPr wrap="none" rtlCol="0">
            <a:spAutoFit/>
          </a:bodyPr>
          <a:lstStyle/>
          <a:p>
            <a:r>
              <a:rPr lang="sv-SE" sz="1400" dirty="0">
                <a:solidFill>
                  <a:schemeClr val="accent2"/>
                </a:solidFill>
                <a:latin typeface="Arial" panose="020B0604020202020204" pitchFamily="34" charset="0"/>
                <a:cs typeface="Arial" panose="020B0604020202020204" pitchFamily="34" charset="0"/>
              </a:rPr>
              <a:t>Roligt</a:t>
            </a:r>
          </a:p>
        </p:txBody>
      </p:sp>
      <p:sp>
        <p:nvSpPr>
          <p:cNvPr id="29" name="textruta 28"/>
          <p:cNvSpPr txBox="1"/>
          <p:nvPr/>
        </p:nvSpPr>
        <p:spPr>
          <a:xfrm rot="929696">
            <a:off x="10700282" y="2588279"/>
            <a:ext cx="1069524" cy="523220"/>
          </a:xfrm>
          <a:prstGeom prst="rect">
            <a:avLst/>
          </a:prstGeom>
          <a:noFill/>
        </p:spPr>
        <p:txBody>
          <a:bodyPr wrap="none" rtlCol="0">
            <a:spAutoFit/>
          </a:bodyPr>
          <a:lstStyle/>
          <a:p>
            <a:pPr algn="ctr"/>
            <a:r>
              <a:rPr lang="sv-SE" sz="1400" dirty="0">
                <a:solidFill>
                  <a:srgbClr val="00B050"/>
                </a:solidFill>
                <a:latin typeface="Arial" panose="020B0604020202020204" pitchFamily="34" charset="0"/>
                <a:cs typeface="Arial" panose="020B0604020202020204" pitchFamily="34" charset="0"/>
              </a:rPr>
              <a:t>Tydliga</a:t>
            </a:r>
          </a:p>
          <a:p>
            <a:pPr algn="ctr"/>
            <a:r>
              <a:rPr lang="sv-SE" sz="1400" dirty="0">
                <a:solidFill>
                  <a:srgbClr val="00B050"/>
                </a:solidFill>
                <a:latin typeface="Arial" panose="020B0604020202020204" pitchFamily="34" charset="0"/>
                <a:cs typeface="Arial" panose="020B0604020202020204" pitchFamily="34" charset="0"/>
              </a:rPr>
              <a:t>lärandemål</a:t>
            </a:r>
          </a:p>
        </p:txBody>
      </p:sp>
      <p:sp>
        <p:nvSpPr>
          <p:cNvPr id="31" name="textruta 30"/>
          <p:cNvSpPr txBox="1"/>
          <p:nvPr/>
        </p:nvSpPr>
        <p:spPr>
          <a:xfrm rot="368600">
            <a:off x="8768814" y="2652850"/>
            <a:ext cx="1180131" cy="307777"/>
          </a:xfrm>
          <a:prstGeom prst="rect">
            <a:avLst/>
          </a:prstGeom>
          <a:noFill/>
        </p:spPr>
        <p:txBody>
          <a:bodyPr wrap="none" rtlCol="0">
            <a:spAutoFit/>
          </a:bodyPr>
          <a:lstStyle/>
          <a:p>
            <a:r>
              <a:rPr lang="sv-SE" sz="1400" dirty="0">
                <a:solidFill>
                  <a:srgbClr val="00B050"/>
                </a:solidFill>
                <a:latin typeface="Arial" panose="020B0604020202020204" pitchFamily="34" charset="0"/>
                <a:cs typeface="Arial" panose="020B0604020202020204" pitchFamily="34" charset="0"/>
              </a:rPr>
              <a:t>Återkoppling</a:t>
            </a:r>
          </a:p>
        </p:txBody>
      </p:sp>
      <p:sp>
        <p:nvSpPr>
          <p:cNvPr id="32" name="textruta 31"/>
          <p:cNvSpPr txBox="1"/>
          <p:nvPr/>
        </p:nvSpPr>
        <p:spPr>
          <a:xfrm rot="20332000">
            <a:off x="9485040" y="5576844"/>
            <a:ext cx="496996" cy="307777"/>
          </a:xfrm>
          <a:prstGeom prst="rect">
            <a:avLst/>
          </a:prstGeom>
          <a:noFill/>
        </p:spPr>
        <p:txBody>
          <a:bodyPr wrap="none" rtlCol="0">
            <a:spAutoFit/>
          </a:bodyPr>
          <a:lstStyle/>
          <a:p>
            <a:r>
              <a:rPr lang="sv-SE" sz="1400" dirty="0">
                <a:solidFill>
                  <a:srgbClr val="00B0F0"/>
                </a:solidFill>
                <a:latin typeface="Arial" panose="020B0604020202020204" pitchFamily="34" charset="0"/>
                <a:cs typeface="Arial" panose="020B0604020202020204" pitchFamily="34" charset="0"/>
              </a:rPr>
              <a:t>Tillit</a:t>
            </a:r>
          </a:p>
        </p:txBody>
      </p:sp>
      <p:sp>
        <p:nvSpPr>
          <p:cNvPr id="33" name="textruta 32"/>
          <p:cNvSpPr txBox="1"/>
          <p:nvPr/>
        </p:nvSpPr>
        <p:spPr>
          <a:xfrm rot="21059482">
            <a:off x="9065702" y="4805898"/>
            <a:ext cx="1160895" cy="307777"/>
          </a:xfrm>
          <a:prstGeom prst="rect">
            <a:avLst/>
          </a:prstGeom>
          <a:noFill/>
        </p:spPr>
        <p:txBody>
          <a:bodyPr wrap="none" rtlCol="0">
            <a:spAutoFit/>
          </a:bodyPr>
          <a:lstStyle/>
          <a:p>
            <a:r>
              <a:rPr lang="sv-SE" sz="1400" dirty="0">
                <a:solidFill>
                  <a:srgbClr val="0070C0"/>
                </a:solidFill>
                <a:latin typeface="Arial" panose="020B0604020202020204" pitchFamily="34" charset="0"/>
                <a:cs typeface="Arial" panose="020B0604020202020204" pitchFamily="34" charset="0"/>
              </a:rPr>
              <a:t>Allas ansvar</a:t>
            </a:r>
          </a:p>
        </p:txBody>
      </p:sp>
    </p:spTree>
    <p:extLst>
      <p:ext uri="{BB962C8B-B14F-4D97-AF65-F5344CB8AC3E}">
        <p14:creationId xmlns:p14="http://schemas.microsoft.com/office/powerpoint/2010/main" val="343398517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986</TotalTime>
  <Words>1422</Words>
  <Application>Microsoft Office PowerPoint</Application>
  <PresentationFormat>Bredbild</PresentationFormat>
  <Paragraphs>180</Paragraphs>
  <Slides>20</Slides>
  <Notes>15</Notes>
  <HiddenSlides>1</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20</vt:i4>
      </vt:variant>
    </vt:vector>
  </HeadingPairs>
  <TitlesOfParts>
    <vt:vector size="24"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Kaverén Pär</dc:creator>
  <cp:lastModifiedBy>Kaverén Pär</cp:lastModifiedBy>
  <cp:revision>32</cp:revision>
  <dcterms:created xsi:type="dcterms:W3CDTF">2019-08-28T20:07:06Z</dcterms:created>
  <dcterms:modified xsi:type="dcterms:W3CDTF">2023-04-14T09:39:23Z</dcterms:modified>
</cp:coreProperties>
</file>