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5" r:id="rId5"/>
    <p:sldId id="264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  <a:srgbClr val="579835"/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vardhygien-infektioner-och-smittspridning/operationssjukvard/personalforeskrifter-pa-operationsavdelnin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Källa: </a:t>
            </a:r>
            <a:r>
              <a:rPr lang="sv-SE" dirty="0" smtClean="0">
                <a:hlinkClick r:id="rId3"/>
              </a:rPr>
              <a:t>Personalföreskrifter på operationsavdelning - Vårdhandboken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6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AA8834F-8B2E-4FE1-A507-25CB955F2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3D5B91-8213-4E8B-A30C-A1C99F052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B191D84-2F58-4EDE-80E6-7B0D15419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AD5B18D-FB5C-4B65-9CD0-509205971A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579835"/>
                </a:solidFill>
              </a:rPr>
              <a:t>Region Jönköpings</a:t>
            </a:r>
            <a:r>
              <a:rPr lang="sv-SE" sz="2200" b="1" baseline="0" dirty="0">
                <a:solidFill>
                  <a:srgbClr val="579835"/>
                </a:solidFill>
              </a:rPr>
              <a:t> län</a:t>
            </a:r>
            <a:endParaRPr lang="sv-SE" sz="2200" b="1" dirty="0">
              <a:solidFill>
                <a:srgbClr val="579835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579835"/>
                </a:solidFill>
              </a:rPr>
              <a:t>www.rjl.se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52686C18-6BF8-4FDC-8029-6C75391EE0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40214"/>
            <a:ext cx="3736856" cy="127101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500D90AF-49FB-41F9-B2FD-184CD866D9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1C80F78-EA37-48B4-B96F-1247F4E92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r="-1"/>
          <a:stretch/>
        </p:blipFill>
        <p:spPr>
          <a:xfrm>
            <a:off x="6599085" y="0"/>
            <a:ext cx="5592915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8DC63F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8DC6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14CEAC-512F-437B-9148-44D53BC68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579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3CD1997-4464-42C9-9EB0-D43828703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r="-1"/>
          <a:stretch/>
        </p:blipFill>
        <p:spPr>
          <a:xfrm>
            <a:off x="6599085" y="0"/>
            <a:ext cx="5592915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FFF3E30-0DD3-4B97-96F4-9C7CD511D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8350711-29BF-4375-AC46-F727D0F32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7E9C380-2E26-4751-97EE-36E7A3622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DAB8986-C448-4F74-8C65-B94576A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FA92AA-B6DF-4877-AF3D-A4FD59091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735478-D647-4477-A23D-A332B556D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8DC63F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khalsomyndigheten.se/publikationer-och-material/publikationsarkiv/s/sa-spritar-du-handerna-affisch-a4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lkhalsaochsjukvard.rjl.se/dokument/evo/acf1f139-e8dd-4e41-b064-651a02811b99?pageId=25390&amp;blockId=27983" TargetMode="External"/><Relationship Id="rId4" Type="http://schemas.openxmlformats.org/officeDocument/2006/relationships/hyperlink" Target="https://www.vardhandboken.se/vardhygien-infektioner-och-smittspridning/operationssjukvard/personalforeskrifter-pa-operationsavdeln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lkhalsaochsjukvard.rjl.se/dokument/evo/acf1f139-e8dd-4e41-b064-651a02811b99?pageId=25390&amp;blockId=27983" TargetMode="External"/><Relationship Id="rId5" Type="http://schemas.openxmlformats.org/officeDocument/2006/relationships/hyperlink" Target="https://www.vardhandboken.se/vardhygien-infektioner-och-smittspridning/operationssjukvard/personalforeskrifter-pa-operationsavdelning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khalsomyndigheten.se/publikationer-och-material/publikationsarkiv/s/sa-desinfekterar-du-handerna-affisch-a4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lkhalsaochsjukvard.rjl.se/dokument/evo/acf1f139-e8dd-4e41-b064-651a02811b99?pageId=25390&amp;blockId=27983" TargetMode="External"/><Relationship Id="rId2" Type="http://schemas.openxmlformats.org/officeDocument/2006/relationships/hyperlink" Target="https://www.vardhandboken.se/vardhygien-infektioner-och-smittspridning/operationssjukvard/personalforeskrifter-pa-operationsavdelning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Preoperativ </a:t>
            </a:r>
            <a:r>
              <a:rPr lang="sv-SE" dirty="0" smtClean="0"/>
              <a:t>handdesinfektion i allmäntandvården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Smittskydd Vårdhygien</a:t>
            </a:r>
          </a:p>
          <a:p>
            <a:r>
              <a:rPr lang="sv-SE" dirty="0" smtClean="0"/>
              <a:t>Folktandvårdens hygienteam </a:t>
            </a:r>
          </a:p>
          <a:p>
            <a:r>
              <a:rPr lang="sv-SE" dirty="0" smtClean="0"/>
              <a:t>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388156"/>
            <a:ext cx="9360000" cy="1296000"/>
          </a:xfrm>
        </p:spPr>
        <p:txBody>
          <a:bodyPr/>
          <a:lstStyle/>
          <a:p>
            <a:r>
              <a:rPr lang="sv-SE" dirty="0"/>
              <a:t>Preoperativ </a:t>
            </a:r>
            <a:r>
              <a:rPr lang="sv-SE" dirty="0" smtClean="0"/>
              <a:t>handdesinfektion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5046480" cy="365125"/>
          </a:xfrm>
        </p:spPr>
        <p:txBody>
          <a:bodyPr/>
          <a:lstStyle/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93000" y="1566000"/>
            <a:ext cx="7617880" cy="4132156"/>
          </a:xfrm>
        </p:spPr>
        <p:txBody>
          <a:bodyPr/>
          <a:lstStyle/>
          <a:p>
            <a:r>
              <a:rPr lang="sv-SE" sz="2000" dirty="0" smtClean="0"/>
              <a:t>Använd flytande tvål eller fast engångstvål.</a:t>
            </a:r>
          </a:p>
          <a:p>
            <a:r>
              <a:rPr lang="sv-SE" sz="2000" dirty="0" smtClean="0"/>
              <a:t>Skölj </a:t>
            </a:r>
            <a:r>
              <a:rPr lang="sv-SE" sz="2000" dirty="0"/>
              <a:t>händer och underarmar i rinnande vatten.</a:t>
            </a:r>
          </a:p>
          <a:p>
            <a:r>
              <a:rPr lang="sv-SE" sz="2000" dirty="0"/>
              <a:t>Rengör naglarna vid behov. Naglarna ska vara rena, kortklippta och utan nagellack och konstgjorda material.</a:t>
            </a:r>
          </a:p>
          <a:p>
            <a:r>
              <a:rPr lang="sv-SE" sz="2000" dirty="0"/>
              <a:t>Tvätta händer och underarmar omsorgsfullt. Vattnet ska rinna från rent mot mindre rent område, det vill säga händerna hålls uppåt och vattnet rinner i riktning från hand mot armbåge</a:t>
            </a:r>
            <a:r>
              <a:rPr lang="sv-SE" sz="2000" dirty="0" smtClean="0"/>
              <a:t>.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008" y="725850"/>
            <a:ext cx="3733992" cy="497230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458008" y="5708236"/>
            <a:ext cx="381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hlinkClick r:id="rId3"/>
              </a:rPr>
              <a:t>Så spritar du händerna (Affisch A4) — Folkhälsomyndigheten</a:t>
            </a:r>
            <a:endParaRPr lang="sv-SE" sz="1000" dirty="0"/>
          </a:p>
        </p:txBody>
      </p:sp>
      <p:sp>
        <p:nvSpPr>
          <p:cNvPr id="8" name="textruta 7"/>
          <p:cNvSpPr txBox="1"/>
          <p:nvPr/>
        </p:nvSpPr>
        <p:spPr>
          <a:xfrm>
            <a:off x="355600" y="5585125"/>
            <a:ext cx="70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hlinkClick r:id="rId4"/>
              </a:rPr>
              <a:t>Vårdhandboken – preoperativ handdesinfektion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hlinkClick r:id="rId5"/>
              </a:rPr>
              <a:t>RJL - </a:t>
            </a:r>
            <a:r>
              <a:rPr lang="sv-SE" dirty="0">
                <a:hlinkClick r:id="rId5"/>
              </a:rPr>
              <a:t>Hygienrutiner vid </a:t>
            </a:r>
            <a:r>
              <a:rPr lang="sv-SE" dirty="0" err="1">
                <a:hlinkClick r:id="rId5"/>
              </a:rPr>
              <a:t>dentoalveolär</a:t>
            </a:r>
            <a:r>
              <a:rPr lang="sv-SE" dirty="0">
                <a:hlinkClick r:id="rId5"/>
              </a:rPr>
              <a:t> kirurgi på </a:t>
            </a:r>
            <a:r>
              <a:rPr lang="sv-SE" dirty="0" err="1" smtClean="0">
                <a:hlinkClick r:id="rId5"/>
              </a:rPr>
              <a:t>allmänklinik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8507" y="216640"/>
            <a:ext cx="9360000" cy="1296000"/>
          </a:xfrm>
        </p:spPr>
        <p:txBody>
          <a:bodyPr/>
          <a:lstStyle/>
          <a:p>
            <a:r>
              <a:rPr lang="sv-SE" dirty="0"/>
              <a:t>Preoperativ </a:t>
            </a:r>
            <a:r>
              <a:rPr lang="sv-SE" dirty="0" smtClean="0"/>
              <a:t>handdesinfektion, forts. 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69948" y="1343642"/>
            <a:ext cx="11408692" cy="4069028"/>
          </a:xfrm>
        </p:spPr>
        <p:txBody>
          <a:bodyPr/>
          <a:lstStyle/>
          <a:p>
            <a:r>
              <a:rPr lang="sv-SE" sz="2000" dirty="0"/>
              <a:t>Torka torrt med pappershandduk.</a:t>
            </a:r>
          </a:p>
          <a:p>
            <a:r>
              <a:rPr lang="sv-SE" sz="2000" dirty="0"/>
              <a:t>Desinfektera händer och underarmar med ett </a:t>
            </a:r>
            <a:r>
              <a:rPr lang="sv-SE" sz="2000" dirty="0" smtClean="0"/>
              <a:t>preoperativt alkoholbaserat handdesinfektionsmedel</a:t>
            </a:r>
            <a:r>
              <a:rPr lang="sv-SE" sz="2000" dirty="0"/>
              <a:t>.</a:t>
            </a:r>
          </a:p>
          <a:p>
            <a:r>
              <a:rPr lang="sv-SE" sz="2000" dirty="0"/>
              <a:t>Använd tillräcklig mängd desinfektionsmedel. </a:t>
            </a:r>
          </a:p>
          <a:p>
            <a:r>
              <a:rPr lang="sv-SE" sz="2000" dirty="0"/>
              <a:t>Gnid in händer och underarmar enligt ett schema som säkerställer att desinfektionsmedlet når hela den avsedda hudytan. </a:t>
            </a:r>
            <a:r>
              <a:rPr lang="sv-SE" sz="2000" dirty="0"/>
              <a:t>Tiden för ingnidning av desinfektionsmedel på hud för avsedd verkan varierar från cirka 1,5 minut till 3 minuter. Läs instruktionen för det desinfektionsmedel som används</a:t>
            </a:r>
            <a:r>
              <a:rPr lang="sv-SE" sz="2000" dirty="0" smtClean="0"/>
              <a:t>. </a:t>
            </a:r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420" y="165108"/>
            <a:ext cx="1733639" cy="174634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830" y="0"/>
            <a:ext cx="1543129" cy="19114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69948" y="5497169"/>
            <a:ext cx="70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hlinkClick r:id="rId5"/>
              </a:rPr>
              <a:t>Vårdhandboken – preoperativ handdesinfektion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hlinkClick r:id="rId6"/>
              </a:rPr>
              <a:t>RJL - </a:t>
            </a:r>
            <a:r>
              <a:rPr lang="sv-SE" dirty="0">
                <a:hlinkClick r:id="rId6"/>
              </a:rPr>
              <a:t>Hygienrutiner vid </a:t>
            </a:r>
            <a:r>
              <a:rPr lang="sv-SE" dirty="0" err="1">
                <a:hlinkClick r:id="rId6"/>
              </a:rPr>
              <a:t>dentoalveolär</a:t>
            </a:r>
            <a:r>
              <a:rPr lang="sv-SE" dirty="0">
                <a:hlinkClick r:id="rId6"/>
              </a:rPr>
              <a:t> kirurgi på </a:t>
            </a:r>
            <a:r>
              <a:rPr lang="sv-SE" dirty="0" err="1" smtClean="0">
                <a:hlinkClick r:id="rId6"/>
              </a:rPr>
              <a:t>allmänklinik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54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1225" y="585040"/>
            <a:ext cx="5869415" cy="1296000"/>
          </a:xfrm>
        </p:spPr>
        <p:txBody>
          <a:bodyPr/>
          <a:lstStyle/>
          <a:p>
            <a:r>
              <a:rPr lang="sv-SE" dirty="0" smtClean="0"/>
              <a:t>Kan ni de olika stegen i korrekt utförd handdesinfektion?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612640" y="6227920"/>
            <a:ext cx="3600000" cy="365125"/>
          </a:xfrm>
        </p:spPr>
        <p:txBody>
          <a:bodyPr/>
          <a:lstStyle/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1225" y="2468879"/>
            <a:ext cx="5747495" cy="3537835"/>
          </a:xfrm>
        </p:spPr>
        <p:txBody>
          <a:bodyPr/>
          <a:lstStyle/>
          <a:p>
            <a:r>
              <a:rPr lang="sv-SE" dirty="0" smtClean="0"/>
              <a:t>Gissa steg för steg och klicka framåt för att avslöja ett steg i taget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00" y="-18000"/>
            <a:ext cx="5138003" cy="6876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813208" y="246888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4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8447560" y="48768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2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10073608" y="48768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3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8443408" y="242940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5</a:t>
            </a: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10069456" y="242940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6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8441332" y="437860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8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6817360" y="436432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7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6817360" y="487680"/>
            <a:ext cx="15544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6" name="Rektangel 15"/>
          <p:cNvSpPr/>
          <p:nvPr/>
        </p:nvSpPr>
        <p:spPr>
          <a:xfrm>
            <a:off x="504756" y="54710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hlinkClick r:id="rId3"/>
              </a:rPr>
              <a:t>Så desinfekterar du händerna (Affisch A4) — Folkhälsomyndigheten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20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9888" y="407440"/>
            <a:ext cx="9360000" cy="1296000"/>
          </a:xfrm>
        </p:spPr>
        <p:txBody>
          <a:bodyPr/>
          <a:lstStyle/>
          <a:p>
            <a:r>
              <a:rPr lang="sv-SE" dirty="0" smtClean="0"/>
              <a:t>QUIZ 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 2025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9888" y="1779840"/>
            <a:ext cx="6408032" cy="3780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Fråga: </a:t>
            </a:r>
            <a:r>
              <a:rPr lang="sv-SE" dirty="0" smtClean="0"/>
              <a:t>hur </a:t>
            </a:r>
            <a:r>
              <a:rPr lang="sv-SE" dirty="0" smtClean="0"/>
              <a:t>lång tid ska du gnida in händerna med preoperativt handdesinfektionsmedel?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Tips: </a:t>
            </a:r>
            <a:br>
              <a:rPr lang="sv-SE" b="1" dirty="0" smtClean="0"/>
            </a:br>
            <a:r>
              <a:rPr lang="sv-SE" b="1" dirty="0" smtClean="0"/>
              <a:t>Öva praktiskt två-och-två på att utföra en preoperativ handdesinfektion</a:t>
            </a:r>
            <a:r>
              <a:rPr lang="sv-SE" b="1" dirty="0"/>
              <a:t>!</a:t>
            </a:r>
            <a:endParaRPr lang="sv-SE" b="1" dirty="0" smtClean="0"/>
          </a:p>
          <a:p>
            <a:endParaRPr lang="sv-SE" dirty="0"/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7487920" y="1769680"/>
            <a:ext cx="4185920" cy="189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 smtClean="0"/>
              <a:t>Svar: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dirty="0" smtClean="0"/>
              <a:t>Tiden </a:t>
            </a:r>
            <a:r>
              <a:rPr lang="sv-SE" dirty="0"/>
              <a:t>för ingnidning av desinfektionsmedel på hud för avsedd verkan varierar från cirka 1,5 minut till 3 minuter. </a:t>
            </a:r>
            <a:r>
              <a:rPr lang="sv-SE" dirty="0" smtClean="0"/>
              <a:t>Läs på tillverkarens anvisningar.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7487920" y="2265673"/>
            <a:ext cx="4389120" cy="264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Kommentar i oval 8"/>
          <p:cNvSpPr/>
          <p:nvPr/>
        </p:nvSpPr>
        <p:spPr>
          <a:xfrm>
            <a:off x="9103360" y="134491"/>
            <a:ext cx="2905760" cy="121448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Klicka framåt en gång för att avslöja svaret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79888" y="5329669"/>
            <a:ext cx="70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hlinkClick r:id="rId2"/>
              </a:rPr>
              <a:t>Vårdhandboken – preoperativ handdesinfektion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hlinkClick r:id="rId3"/>
              </a:rPr>
              <a:t>RJL - </a:t>
            </a:r>
            <a:r>
              <a:rPr lang="sv-SE" dirty="0">
                <a:hlinkClick r:id="rId3"/>
              </a:rPr>
              <a:t>Hygienrutiner vid </a:t>
            </a:r>
            <a:r>
              <a:rPr lang="sv-SE" dirty="0" err="1">
                <a:hlinkClick r:id="rId3"/>
              </a:rPr>
              <a:t>dentoalveolär</a:t>
            </a:r>
            <a:r>
              <a:rPr lang="sv-SE" dirty="0">
                <a:hlinkClick r:id="rId3"/>
              </a:rPr>
              <a:t> kirurgi på </a:t>
            </a:r>
            <a:r>
              <a:rPr lang="sv-SE" dirty="0" err="1" smtClean="0">
                <a:hlinkClick r:id="rId3"/>
              </a:rPr>
              <a:t>allmänklinik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5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Folktandvården">
      <a:dk1>
        <a:sysClr val="windowText" lastClr="000000"/>
      </a:dk1>
      <a:lt1>
        <a:sysClr val="window" lastClr="FFFFFF"/>
      </a:lt1>
      <a:dk2>
        <a:srgbClr val="8DC63F"/>
      </a:dk2>
      <a:lt2>
        <a:srgbClr val="FBCFD0"/>
      </a:lt2>
      <a:accent1>
        <a:srgbClr val="436B1E"/>
      </a:accent1>
      <a:accent2>
        <a:srgbClr val="8DC63F"/>
      </a:accent2>
      <a:accent3>
        <a:srgbClr val="E5E99B"/>
      </a:accent3>
      <a:accent4>
        <a:srgbClr val="004473"/>
      </a:accent4>
      <a:accent5>
        <a:srgbClr val="00B8EC"/>
      </a:accent5>
      <a:accent6>
        <a:srgbClr val="AFDBF7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ktandvården2.potx" id="{8248ED28-1105-4F6B-98FE-D3237F1190CB}" vid="{0ECBF21B-3BDD-4A40-A9FA-09974D54E1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Folktandvården</Template>
  <TotalTime>254</TotalTime>
  <Words>340</Words>
  <Application>Microsoft Office PowerPoint</Application>
  <PresentationFormat>Bredbild</PresentationFormat>
  <Paragraphs>44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Preoperativ handdesinfektion i allmäntandvården</vt:lpstr>
      <vt:lpstr>Preoperativ handdesinfektion</vt:lpstr>
      <vt:lpstr>Preoperativ handdesinfektion, forts. </vt:lpstr>
      <vt:lpstr>Kan ni de olika stegen i korrekt utförd handdesinfektion?</vt:lpstr>
      <vt:lpstr>QUIZ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kirurgi i allmäntandvården</dc:title>
  <dc:creator>Backlund Caroline</dc:creator>
  <cp:lastModifiedBy>Thuresson Linda</cp:lastModifiedBy>
  <cp:revision>21</cp:revision>
  <dcterms:created xsi:type="dcterms:W3CDTF">2025-04-24T08:05:35Z</dcterms:created>
  <dcterms:modified xsi:type="dcterms:W3CDTF">2025-06-19T08:59:08Z</dcterms:modified>
</cp:coreProperties>
</file>