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1" r:id="rId2"/>
    <p:sldId id="267" r:id="rId3"/>
    <p:sldId id="268" r:id="rId4"/>
    <p:sldId id="270" r:id="rId5"/>
    <p:sldId id="259" r:id="rId6"/>
    <p:sldId id="284" r:id="rId7"/>
    <p:sldId id="269" r:id="rId8"/>
    <p:sldId id="258" r:id="rId9"/>
    <p:sldId id="260" r:id="rId10"/>
    <p:sldId id="261" r:id="rId11"/>
    <p:sldId id="278" r:id="rId12"/>
    <p:sldId id="262" r:id="rId13"/>
    <p:sldId id="279" r:id="rId14"/>
    <p:sldId id="263" r:id="rId15"/>
    <p:sldId id="282" r:id="rId16"/>
    <p:sldId id="280" r:id="rId17"/>
    <p:sldId id="264" r:id="rId18"/>
    <p:sldId id="283" r:id="rId19"/>
    <p:sldId id="281" r:id="rId20"/>
    <p:sldId id="265" r:id="rId21"/>
    <p:sldId id="276" r:id="rId2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887" autoAdjust="0"/>
  </p:normalViewPr>
  <p:slideViewPr>
    <p:cSldViewPr snapToGrid="0">
      <p:cViewPr varScale="1">
        <p:scale>
          <a:sx n="68" d="100"/>
          <a:sy n="68" d="100"/>
        </p:scale>
        <p:origin x="12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8D899-6BC2-48D6-AD01-8D61D52C0E1F}" type="datetimeFigureOut">
              <a:rPr lang="sv-SE" smtClean="0"/>
              <a:t>2024-03-05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DC308E-CE38-4234-A159-6CC0E400617A}" type="slidenum">
              <a:rPr lang="sv-SE" smtClean="0"/>
              <a:t>‹#›</a:t>
            </a:fld>
            <a:endParaRPr lang="sv-SE"/>
          </a:p>
        </p:txBody>
      </p:sp>
    </p:spTree>
    <p:extLst>
      <p:ext uri="{BB962C8B-B14F-4D97-AF65-F5344CB8AC3E}">
        <p14:creationId xmlns:p14="http://schemas.microsoft.com/office/powerpoint/2010/main" val="630624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 detta bildspel kommer en kort genomgång av utskrivningsprocessen att göras. </a:t>
            </a:r>
            <a:r>
              <a:rPr lang="sv-SE" b="1" dirty="0" smtClean="0"/>
              <a:t>Förändringar</a:t>
            </a:r>
            <a:r>
              <a:rPr lang="sv-SE" dirty="0" smtClean="0"/>
              <a:t>  och några moment där ökad följsamhet behövs beskrivs. För att förstå helheten måste alla som arbetar </a:t>
            </a:r>
            <a:r>
              <a:rPr lang="sv-SE" dirty="0" smtClean="0"/>
              <a:t>i </a:t>
            </a:r>
            <a:r>
              <a:rPr lang="sv-SE" dirty="0" smtClean="0"/>
              <a:t>denna process läsa hela arbetsprocessen.</a:t>
            </a:r>
            <a:r>
              <a:rPr lang="sv-SE" baseline="0" dirty="0" smtClean="0"/>
              <a:t> Dokument och beskrivningar finns på länken. Där finns även tex  information om elektiva operationer, utskrivning från </a:t>
            </a:r>
            <a:r>
              <a:rPr lang="sv-SE" baseline="0" dirty="0" smtClean="0"/>
              <a:t>psykiatrisk tvångsvård </a:t>
            </a:r>
            <a:r>
              <a:rPr lang="sv-SE" baseline="0" dirty="0" smtClean="0"/>
              <a:t>mm.</a:t>
            </a:r>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DC308E-CE38-4234-A159-6CC0E400617A}"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43866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Inhämta patientens samtycke, läs mer om Samtycke via </a:t>
            </a:r>
            <a:r>
              <a:rPr lang="sv-SE" dirty="0" smtClean="0"/>
              <a:t>länken.</a:t>
            </a:r>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Ange (och uppdatera) inskrivningsorsak –</a:t>
            </a:r>
            <a:r>
              <a:rPr lang="sv-SE" baseline="0" dirty="0" smtClean="0"/>
              <a:t> när en patient kommer in och behov uppmärksammas ska ärendet skrivas in i Link så fort som möjligt, oavsett tid på dygnet, beräknad vårdtid skrivs till dagen efter</a:t>
            </a:r>
            <a:r>
              <a:rPr lang="sv-SE" baseline="0" dirty="0" smtClean="0"/>
              <a:t>.</a:t>
            </a:r>
            <a:endParaRPr 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Informationen som kommer in till sjukhuset </a:t>
            </a:r>
            <a:r>
              <a:rPr lang="sv-SE" baseline="0" dirty="0" smtClean="0"/>
              <a:t>hjälper </a:t>
            </a:r>
            <a:r>
              <a:rPr lang="sv-SE" baseline="0" dirty="0" smtClean="0"/>
              <a:t>till att identifiera förändringar och underlättar för de fortsatta bedömningarna av nya behov.</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600" b="1" baseline="0" dirty="0" smtClean="0"/>
          </a:p>
          <a:p>
            <a:endParaRPr lang="sv-SE" dirty="0"/>
          </a:p>
        </p:txBody>
      </p:sp>
      <p:sp>
        <p:nvSpPr>
          <p:cNvPr id="4" name="Platshållare för bildnummer 3"/>
          <p:cNvSpPr>
            <a:spLocks noGrp="1"/>
          </p:cNvSpPr>
          <p:nvPr>
            <p:ph type="sldNum" sz="quarter" idx="10"/>
          </p:nvPr>
        </p:nvSpPr>
        <p:spPr/>
        <p:txBody>
          <a:bodyPr/>
          <a:lstStyle/>
          <a:p>
            <a:fld id="{EBDC308E-CE38-4234-A159-6CC0E400617A}" type="slidenum">
              <a:rPr lang="sv-SE" smtClean="0"/>
              <a:t>10</a:t>
            </a:fld>
            <a:endParaRPr lang="sv-SE"/>
          </a:p>
        </p:txBody>
      </p:sp>
    </p:spTree>
    <p:extLst>
      <p:ext uri="{BB962C8B-B14F-4D97-AF65-F5344CB8AC3E}">
        <p14:creationId xmlns:p14="http://schemas.microsoft.com/office/powerpoint/2010/main" val="31177293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DC308E-CE38-4234-A159-6CC0E400617A}"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85157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dirty="0" smtClean="0"/>
              <a:t>Vårdtidsplanering – svårt och viktigt. Vid första rond efter inskrivning ska uppgifterna noga övervägas och uppdateras. Behöver tiden flyttas </a:t>
            </a:r>
            <a:r>
              <a:rPr lang="sv-SE" b="0" dirty="0" smtClean="0"/>
              <a:t>fram</a:t>
            </a:r>
            <a:r>
              <a:rPr lang="sv-SE" b="0" baseline="0" dirty="0" smtClean="0"/>
              <a:t> </a:t>
            </a:r>
            <a:r>
              <a:rPr lang="sv-SE" b="0" baseline="0" dirty="0" smtClean="0"/>
              <a:t>– uppge </a:t>
            </a:r>
            <a:r>
              <a:rPr lang="sv-SE" b="0" baseline="0" dirty="0" smtClean="0"/>
              <a:t>orsak.</a:t>
            </a:r>
            <a:endParaRPr lang="sv-SE" b="0" dirty="0" smtClean="0"/>
          </a:p>
          <a:p>
            <a:r>
              <a:rPr lang="sv-SE" b="0" dirty="0" smtClean="0"/>
              <a:t>När patienten byter avdelning ska ärendet fortsätta. Förtydliga informationen  vid byte av vårdavdelning - vad föranleder </a:t>
            </a:r>
            <a:r>
              <a:rPr lang="sv-SE" b="0" dirty="0" smtClean="0"/>
              <a:t>flytten? </a:t>
            </a:r>
            <a:endParaRPr lang="sv-SE" b="0" dirty="0" smtClean="0"/>
          </a:p>
          <a:p>
            <a:r>
              <a:rPr lang="sv-SE" b="0" dirty="0" smtClean="0"/>
              <a:t>Tänk på: Om </a:t>
            </a:r>
            <a:r>
              <a:rPr lang="sv-SE" b="0" dirty="0" smtClean="0"/>
              <a:t>patienten är ny på en avdelning så har ärendet</a:t>
            </a:r>
            <a:r>
              <a:rPr lang="sv-SE" b="0" baseline="0" dirty="0" smtClean="0"/>
              <a:t> pågått för </a:t>
            </a:r>
            <a:r>
              <a:rPr lang="sv-SE" b="0" baseline="0" dirty="0" smtClean="0"/>
              <a:t>övriga i </a:t>
            </a:r>
            <a:r>
              <a:rPr lang="sv-SE" b="0" baseline="0" dirty="0" smtClean="0"/>
              <a:t>Link. </a:t>
            </a:r>
          </a:p>
          <a:p>
            <a:endParaRPr lang="sv-SE" b="0" baseline="0" dirty="0" smtClean="0"/>
          </a:p>
          <a:p>
            <a:r>
              <a:rPr lang="sv-SE" b="0" baseline="0" dirty="0" smtClean="0"/>
              <a:t>Fortsätt planera för utskrivning.</a:t>
            </a:r>
            <a:endParaRPr lang="sv-SE" b="0" dirty="0" smtClean="0"/>
          </a:p>
        </p:txBody>
      </p:sp>
      <p:sp>
        <p:nvSpPr>
          <p:cNvPr id="4" name="Platshållare för bildnummer 3"/>
          <p:cNvSpPr>
            <a:spLocks noGrp="1"/>
          </p:cNvSpPr>
          <p:nvPr>
            <p:ph type="sldNum" sz="quarter" idx="10"/>
          </p:nvPr>
        </p:nvSpPr>
        <p:spPr/>
        <p:txBody>
          <a:bodyPr/>
          <a:lstStyle/>
          <a:p>
            <a:fld id="{EBDC308E-CE38-4234-A159-6CC0E400617A}" type="slidenum">
              <a:rPr lang="sv-SE" smtClean="0"/>
              <a:t>12</a:t>
            </a:fld>
            <a:endParaRPr lang="sv-SE"/>
          </a:p>
        </p:txBody>
      </p:sp>
    </p:spTree>
    <p:extLst>
      <p:ext uri="{BB962C8B-B14F-4D97-AF65-F5344CB8AC3E}">
        <p14:creationId xmlns:p14="http://schemas.microsoft.com/office/powerpoint/2010/main" val="1009743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DC308E-CE38-4234-A159-6CC0E400617A}"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63130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Informera patienten</a:t>
            </a:r>
            <a:r>
              <a:rPr lang="sv-SE" baseline="0" dirty="0" smtClean="0"/>
              <a:t> och erbjud samordnad individuell planering. </a:t>
            </a:r>
          </a:p>
          <a:p>
            <a:r>
              <a:rPr lang="sv-SE" baseline="0" dirty="0" smtClean="0"/>
              <a:t>Initiera och beskriv behov och kanske framförda önskemål. </a:t>
            </a:r>
            <a:r>
              <a:rPr lang="sv-SE" baseline="0" dirty="0" smtClean="0"/>
              <a:t>Nytt frasminne ’</a:t>
            </a:r>
            <a:r>
              <a:rPr lang="sv-SE" baseline="0" dirty="0" err="1" smtClean="0"/>
              <a:t>init</a:t>
            </a:r>
            <a:r>
              <a:rPr lang="sv-SE" baseline="0" dirty="0" smtClean="0"/>
              <a:t>’ finns och beskrivs på nästa bild. Som </a:t>
            </a:r>
            <a:r>
              <a:rPr lang="sv-SE" baseline="0" dirty="0" smtClean="0"/>
              <a:t>vi tidigare sagt hjälper en bra initiering vårdcentralen och kommunen att förstå behoven och vem som ska vara med på den samordnade planeringen.</a:t>
            </a:r>
            <a:endParaRPr lang="sv-SE" dirty="0" smtClean="0"/>
          </a:p>
          <a:p>
            <a:r>
              <a:rPr lang="sv-SE" dirty="0" smtClean="0"/>
              <a:t>Utskrivningsplan: Vi upprepar</a:t>
            </a:r>
            <a:r>
              <a:rPr lang="sv-SE" dirty="0" smtClean="0">
                <a:sym typeface="Wingdings" panose="05000000000000000000" pitchFamily="2" charset="2"/>
              </a:rPr>
              <a:t> </a:t>
            </a:r>
            <a:r>
              <a:rPr lang="sv-SE" dirty="0" smtClean="0"/>
              <a:t>Öppna ingen ny om det finns en öppnad! Alla skriver i samma </a:t>
            </a:r>
            <a:r>
              <a:rPr lang="sv-SE" dirty="0" smtClean="0"/>
              <a:t>plan. </a:t>
            </a:r>
            <a:endParaRPr lang="sv-SE" dirty="0" smtClean="0"/>
          </a:p>
          <a:p>
            <a:endParaRPr lang="sv-SE" dirty="0" smtClean="0"/>
          </a:p>
          <a:p>
            <a:r>
              <a:rPr lang="sv-SE" b="0" dirty="0" smtClean="0"/>
              <a:t>Om en patent har komplexa </a:t>
            </a:r>
            <a:r>
              <a:rPr lang="sv-SE" b="0" dirty="0" smtClean="0"/>
              <a:t>vårdbehov </a:t>
            </a:r>
            <a:r>
              <a:rPr lang="sv-SE" b="0" dirty="0" smtClean="0"/>
              <a:t>ska </a:t>
            </a:r>
            <a:r>
              <a:rPr lang="sv-SE" b="0" dirty="0" smtClean="0"/>
              <a:t>behov </a:t>
            </a:r>
            <a:r>
              <a:rPr lang="sv-SE" b="0" dirty="0" smtClean="0"/>
              <a:t>av utbildningsinsatser </a:t>
            </a:r>
            <a:r>
              <a:rPr lang="sv-SE" b="0" dirty="0" smtClean="0"/>
              <a:t>i kommunen tidigt </a:t>
            </a:r>
            <a:r>
              <a:rPr lang="sv-SE" b="0" dirty="0" smtClean="0"/>
              <a:t>identifieras och </a:t>
            </a:r>
            <a:r>
              <a:rPr lang="sv-SE" b="0" dirty="0" smtClean="0"/>
              <a:t>gemensam planering påbörjas</a:t>
            </a:r>
            <a:r>
              <a:rPr lang="sv-SE" b="0" dirty="0" smtClean="0"/>
              <a:t>. Vänta inte med det </a:t>
            </a:r>
            <a:r>
              <a:rPr lang="sv-SE" b="0" dirty="0" smtClean="0"/>
              <a:t>tills patienten blir </a:t>
            </a:r>
            <a:r>
              <a:rPr lang="sv-SE" b="0" dirty="0" smtClean="0"/>
              <a:t>utskrivningsklar. I de fall det är svårt att avgöra </a:t>
            </a:r>
            <a:r>
              <a:rPr lang="sv-SE" b="0" dirty="0" smtClean="0"/>
              <a:t>hur mycket </a:t>
            </a:r>
            <a:r>
              <a:rPr lang="sv-SE" b="0" dirty="0" smtClean="0"/>
              <a:t>patienten kan komma att förbättras kan ökad dialog </a:t>
            </a:r>
            <a:r>
              <a:rPr lang="sv-SE" b="0" dirty="0" smtClean="0"/>
              <a:t>behövas</a:t>
            </a:r>
            <a:r>
              <a:rPr lang="sv-SE" b="0" dirty="0" smtClean="0"/>
              <a:t>. En planering på sjukhuset kan behövas i dessa </a:t>
            </a:r>
            <a:r>
              <a:rPr lang="sv-SE" b="0" dirty="0" smtClean="0"/>
              <a:t>fallen.</a:t>
            </a:r>
            <a:endParaRPr lang="sv-SE" b="0"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C634F89-3286-456A-A795-0AB60DCE81B8}"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17409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C634F89-3286-456A-A795-0AB60DCE81B8}"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9689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DC308E-CE38-4234-A159-6CC0E400617A}"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3622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Utskrivningsklar </a:t>
            </a:r>
            <a:r>
              <a:rPr lang="sv-SE" dirty="0" smtClean="0"/>
              <a:t>– en </a:t>
            </a:r>
            <a:r>
              <a:rPr lang="sv-SE" dirty="0" smtClean="0"/>
              <a:t>medicinsk bedömning. Det betyder att man inte längre behöver </a:t>
            </a:r>
            <a:r>
              <a:rPr lang="sv-SE" dirty="0" smtClean="0"/>
              <a:t>vårdas på sjukhuset, </a:t>
            </a:r>
            <a:r>
              <a:rPr lang="sv-SE" dirty="0" smtClean="0"/>
              <a:t>inte att man är färdigbehandlad.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Patienten ska kunna komma hem så snart som möjligt efter utskrivningsklar. Det betyder att förberedelser ska vara gjorda</a:t>
            </a:r>
            <a:r>
              <a:rPr lang="sv-SE" baseline="0" dirty="0" smtClean="0"/>
              <a:t> som en del i planeringen som pågått under vårdtillfället. Hjälp gärna varandra så att allt som behövs finns färdigt. Alla gör sitt bästa.</a:t>
            </a:r>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Vårdsamordnare skickar kallelse så fort som möjligt för att alla ska kunna möta behoven av samordnad individuell planering i hemmet. Vårdsamordnaren har fått tydligare mandat att samordna tidpunkten kopplat till patientens behov. Använd de överenskomna tiderna ni har lokalt för detta. Har ni</a:t>
            </a:r>
            <a:r>
              <a:rPr lang="sv-SE" baseline="0" dirty="0" smtClean="0"/>
              <a:t> inga avsatta gemensamma tider? Ta då kontakt </a:t>
            </a:r>
            <a:r>
              <a:rPr lang="sv-SE" baseline="0" dirty="0" smtClean="0"/>
              <a:t>lokalt, </a:t>
            </a:r>
            <a:r>
              <a:rPr lang="sv-SE" baseline="0" dirty="0" smtClean="0"/>
              <a:t>vc och </a:t>
            </a:r>
            <a:r>
              <a:rPr lang="sv-SE" baseline="0" dirty="0" smtClean="0"/>
              <a:t>kommun, </a:t>
            </a:r>
            <a:r>
              <a:rPr lang="sv-SE" baseline="0" dirty="0" smtClean="0"/>
              <a:t>för att komma överens om tider. Det kommer underlätta för er framöver.</a:t>
            </a:r>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ALLA skriver</a:t>
            </a:r>
            <a:r>
              <a:rPr lang="sv-SE" baseline="0" dirty="0" smtClean="0"/>
              <a:t> i utskrivningsplanen som ges till patienten. </a:t>
            </a:r>
            <a:endParaRPr lang="sv-SE" dirty="0" smtClean="0"/>
          </a:p>
          <a:p>
            <a:endParaRPr lang="sv-SE" dirty="0"/>
          </a:p>
        </p:txBody>
      </p:sp>
      <p:sp>
        <p:nvSpPr>
          <p:cNvPr id="4" name="Platshållare för bildnummer 3"/>
          <p:cNvSpPr>
            <a:spLocks noGrp="1"/>
          </p:cNvSpPr>
          <p:nvPr>
            <p:ph type="sldNum" sz="quarter" idx="10"/>
          </p:nvPr>
        </p:nvSpPr>
        <p:spPr/>
        <p:txBody>
          <a:bodyPr/>
          <a:lstStyle/>
          <a:p>
            <a:fld id="{EBDC308E-CE38-4234-A159-6CC0E400617A}" type="slidenum">
              <a:rPr lang="sv-SE" smtClean="0"/>
              <a:t>17</a:t>
            </a:fld>
            <a:endParaRPr lang="sv-SE"/>
          </a:p>
        </p:txBody>
      </p:sp>
    </p:spTree>
    <p:extLst>
      <p:ext uri="{BB962C8B-B14F-4D97-AF65-F5344CB8AC3E}">
        <p14:creationId xmlns:p14="http://schemas.microsoft.com/office/powerpoint/2010/main" val="29260115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Nytt</a:t>
            </a:r>
            <a:r>
              <a:rPr lang="sv-SE" baseline="0" dirty="0" smtClean="0"/>
              <a:t> frasminne ’</a:t>
            </a:r>
            <a:r>
              <a:rPr lang="sv-SE" baseline="0" dirty="0" err="1" smtClean="0"/>
              <a:t>trakut</a:t>
            </a:r>
            <a:r>
              <a:rPr lang="sv-SE" baseline="0" dirty="0" smtClean="0"/>
              <a:t>’ är framtaget och används i utskrivningsplanen. </a:t>
            </a:r>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C634F89-3286-456A-A795-0AB60DCE81B8}"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13052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DC308E-CE38-4234-A159-6CC0E400617A}"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9018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Lagen om utskrivning trädde ikraft 1 januari 2018. En sammansatt arbetsgrupp från </a:t>
            </a:r>
            <a:r>
              <a:rPr lang="sv-SE" dirty="0" smtClean="0"/>
              <a:t>kommuner och region har </a:t>
            </a:r>
            <a:r>
              <a:rPr lang="sv-SE" dirty="0" smtClean="0"/>
              <a:t>arbetat</a:t>
            </a:r>
            <a:r>
              <a:rPr lang="sv-SE" baseline="0" dirty="0" smtClean="0"/>
              <a:t> med att </a:t>
            </a:r>
            <a:r>
              <a:rPr lang="sv-SE" baseline="0" dirty="0" smtClean="0"/>
              <a:t>revidera processen</a:t>
            </a:r>
            <a:r>
              <a:rPr lang="sv-SE" baseline="0" dirty="0" smtClean="0"/>
              <a:t>. Enkät skickades ut förra året för att fånga era (Linkanvändare i kommun, sjukhus och vårdcentral) synpunkter och säkra att den revidering som </a:t>
            </a:r>
            <a:r>
              <a:rPr lang="sv-SE" baseline="0" dirty="0" smtClean="0"/>
              <a:t>görs, </a:t>
            </a:r>
            <a:r>
              <a:rPr lang="sv-SE" baseline="0" dirty="0" smtClean="0"/>
              <a:t>fångar de svårigheter ni som användare upplever finns.</a:t>
            </a:r>
          </a:p>
          <a:p>
            <a:r>
              <a:rPr lang="sv-SE" baseline="0" dirty="0" smtClean="0"/>
              <a:t>Denna </a:t>
            </a:r>
            <a:r>
              <a:rPr lang="sv-SE" baseline="0" dirty="0" smtClean="0"/>
              <a:t>revidering är gjord för att gynna tillämpningen av processen och öka följsamheten till lagen. </a:t>
            </a:r>
            <a:endParaRPr lang="sv-SE" dirty="0"/>
          </a:p>
        </p:txBody>
      </p:sp>
      <p:sp>
        <p:nvSpPr>
          <p:cNvPr id="4" name="Platshållare för bildnummer 3"/>
          <p:cNvSpPr>
            <a:spLocks noGrp="1"/>
          </p:cNvSpPr>
          <p:nvPr>
            <p:ph type="sldNum" sz="quarter" idx="10"/>
          </p:nvPr>
        </p:nvSpPr>
        <p:spPr/>
        <p:txBody>
          <a:bodyPr/>
          <a:lstStyle/>
          <a:p>
            <a:fld id="{EBDC308E-CE38-4234-A159-6CC0E400617A}" type="slidenum">
              <a:rPr lang="sv-SE" smtClean="0"/>
              <a:t>2</a:t>
            </a:fld>
            <a:endParaRPr lang="sv-SE"/>
          </a:p>
        </p:txBody>
      </p:sp>
    </p:spTree>
    <p:extLst>
      <p:ext uri="{BB962C8B-B14F-4D97-AF65-F5344CB8AC3E}">
        <p14:creationId xmlns:p14="http://schemas.microsoft.com/office/powerpoint/2010/main" val="16693632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När Esther kommit hem ska en samordnad individuell planering genomföras. Det </a:t>
            </a:r>
            <a:r>
              <a:rPr lang="sv-SE" dirty="0" smtClean="0"/>
              <a:t>finns </a:t>
            </a:r>
            <a:r>
              <a:rPr lang="sv-SE" dirty="0" smtClean="0"/>
              <a:t>fall där planeringen behöver ske på sjukhuset innan utskrivning, det gäller vissa komplexa ärenden samt utskrivning från tex barnklinik och </a:t>
            </a:r>
            <a:r>
              <a:rPr lang="sv-SE" dirty="0" smtClean="0"/>
              <a:t>ibland psykiatrin</a:t>
            </a:r>
            <a:r>
              <a:rPr lang="sv-SE" dirty="0" smtClean="0"/>
              <a:t>. </a:t>
            </a:r>
          </a:p>
          <a:p>
            <a:r>
              <a:rPr lang="sv-SE" dirty="0" smtClean="0"/>
              <a:t>Tidpunkt för </a:t>
            </a:r>
            <a:r>
              <a:rPr lang="sv-SE" dirty="0" smtClean="0"/>
              <a:t>planeringen anpassas </a:t>
            </a:r>
            <a:r>
              <a:rPr lang="sv-SE" dirty="0" smtClean="0"/>
              <a:t>till Esthers </a:t>
            </a:r>
            <a:r>
              <a:rPr lang="sv-SE" dirty="0" smtClean="0"/>
              <a:t>behov(den </a:t>
            </a:r>
            <a:r>
              <a:rPr lang="sv-SE" dirty="0" smtClean="0"/>
              <a:t>sker inom </a:t>
            </a:r>
            <a:r>
              <a:rPr lang="sv-SE" dirty="0" smtClean="0"/>
              <a:t>tre</a:t>
            </a:r>
            <a:r>
              <a:rPr lang="sv-SE" baseline="0" dirty="0" smtClean="0"/>
              <a:t> dagar</a:t>
            </a:r>
            <a:r>
              <a:rPr lang="sv-SE" dirty="0" smtClean="0"/>
              <a:t> </a:t>
            </a:r>
            <a:r>
              <a:rPr lang="sv-SE" dirty="0" smtClean="0"/>
              <a:t>när det behövs och om en vecka när det </a:t>
            </a:r>
            <a:r>
              <a:rPr lang="sv-SE" dirty="0" smtClean="0"/>
              <a:t>behövs), men inom två veckor bör den vara genomförd. </a:t>
            </a:r>
            <a:r>
              <a:rPr lang="sv-SE" dirty="0" smtClean="0"/>
              <a:t>Tid för uppföljning planeras vid mötet, vanligen sker uppföljning av SIP inom en månad.  Om Esther har korttidsplats kan den samordnade individuella planeringen genomföras inför återgången till det egna hemmet.</a:t>
            </a:r>
          </a:p>
          <a:p>
            <a:r>
              <a:rPr lang="sv-SE" dirty="0" smtClean="0"/>
              <a:t>Innehållet är Esthers plan – inte verksamhetens. Det är viktigt att det framgår</a:t>
            </a:r>
            <a:r>
              <a:rPr lang="sv-SE" baseline="0" dirty="0" smtClean="0"/>
              <a:t> både vad alla parter ska göra, vad Esther ska göra själv och hur Esther får kontakt med oss i vård och omsorg vid behov. Ange alltid </a:t>
            </a:r>
            <a:r>
              <a:rPr lang="sv-SE" baseline="0" dirty="0" smtClean="0"/>
              <a:t>de </a:t>
            </a:r>
            <a:r>
              <a:rPr lang="sv-SE" baseline="0" dirty="0" smtClean="0"/>
              <a:t>fasta vårdkontakterna, både i kommunen och regionen. Uppge även Fast omsorgskontakt. </a:t>
            </a:r>
          </a:p>
          <a:p>
            <a:r>
              <a:rPr lang="sv-SE" baseline="0" dirty="0" smtClean="0"/>
              <a:t>Esther får sedan den fortsatta vården och omsorgen hon behöver i hemmet.</a:t>
            </a:r>
            <a:endParaRPr lang="sv-SE" dirty="0" smtClean="0"/>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EBDC308E-CE38-4234-A159-6CC0E400617A}" type="slidenum">
              <a:rPr lang="sv-SE" smtClean="0"/>
              <a:t>20</a:t>
            </a:fld>
            <a:endParaRPr lang="sv-SE"/>
          </a:p>
        </p:txBody>
      </p:sp>
    </p:spTree>
    <p:extLst>
      <p:ext uri="{BB962C8B-B14F-4D97-AF65-F5344CB8AC3E}">
        <p14:creationId xmlns:p14="http://schemas.microsoft.com/office/powerpoint/2010/main" val="624016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Vem tar ansvar för vad och när följer vi upp och</a:t>
            </a:r>
            <a:r>
              <a:rPr lang="sv-SE" baseline="0" dirty="0" smtClean="0"/>
              <a:t> säkrar att förändringar vi gjort blev en förbättring?</a:t>
            </a:r>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DC308E-CE38-4234-A159-6CC0E400617A}"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6472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Syftet med vår utskrivningsprocess är oförändrad. Detta är huvudbudskapen i lagen och i vår process. </a:t>
            </a:r>
          </a:p>
          <a:p>
            <a:r>
              <a:rPr lang="sv-SE" dirty="0" smtClean="0"/>
              <a:t>Vi gör det här för att personer som skrivs ut från sjukhus</a:t>
            </a:r>
            <a:r>
              <a:rPr lang="sv-SE" baseline="0" dirty="0" smtClean="0"/>
              <a:t> ska</a:t>
            </a:r>
            <a:r>
              <a:rPr lang="sv-SE" dirty="0" smtClean="0"/>
              <a:t> få en trygg</a:t>
            </a:r>
            <a:r>
              <a:rPr lang="sv-SE" baseline="0" dirty="0" smtClean="0"/>
              <a:t>, säker och samordnad vård och omsorg,  både i vårdövergången och i hemmet efter sjukhusvistelsen.</a:t>
            </a:r>
          </a:p>
          <a:p>
            <a:r>
              <a:rPr lang="sv-SE" baseline="0" dirty="0" smtClean="0"/>
              <a:t>En tidigt påbörjad planering, från alla inblandade parter, av vad som ska hända vid utskrivning bidrar till att utskrivningsklara personer kan komma hem så snart som möjligt, precis så som lagen </a:t>
            </a:r>
            <a:r>
              <a:rPr lang="sv-SE" baseline="0" dirty="0" smtClean="0"/>
              <a:t>säger.</a:t>
            </a:r>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C634F89-3286-456A-A795-0AB60DCE81B8}"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1491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Det som du,</a:t>
            </a:r>
            <a:r>
              <a:rPr lang="sv-SE" baseline="0" dirty="0" smtClean="0"/>
              <a:t> </a:t>
            </a:r>
            <a:r>
              <a:rPr lang="sv-SE" dirty="0" smtClean="0"/>
              <a:t>och dina kollegor gör påverkar övriga</a:t>
            </a:r>
            <a:r>
              <a:rPr lang="sv-SE" baseline="0" dirty="0" smtClean="0"/>
              <a:t> aktörer i processen. Väljer du att göra avsteg från processens delar så påverkar det andras arbete och även Esthers vård och omsorg. Varje </a:t>
            </a:r>
            <a:r>
              <a:rPr lang="sv-SE" baseline="0" dirty="0" smtClean="0"/>
              <a:t>steg, </a:t>
            </a:r>
            <a:r>
              <a:rPr lang="sv-SE" baseline="0" dirty="0" smtClean="0"/>
              <a:t>och innehållet i </a:t>
            </a:r>
            <a:r>
              <a:rPr lang="sv-SE" baseline="0" dirty="0" smtClean="0"/>
              <a:t>stegen, </a:t>
            </a:r>
            <a:r>
              <a:rPr lang="sv-SE" baseline="0" dirty="0" smtClean="0"/>
              <a:t>är noga uttänkta för att tillsammans bilda en säker och sammanhållen vårdkedja. Det innebär ibland att du behöver göra något som du kanske inte tycker behövs  - men den uppgiften kan bli mycket viktig för någon annan i processen.</a:t>
            </a:r>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DC308E-CE38-4234-A159-6CC0E400617A}"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9327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Tidigare skulle alla med samordnade behov få en samordnad vårdplanering inom 72 timmar. Det visade sig vara ” övermäktigt” och även </a:t>
            </a:r>
            <a:r>
              <a:rPr lang="sv-SE" dirty="0" smtClean="0"/>
              <a:t>ibland</a:t>
            </a:r>
            <a:r>
              <a:rPr lang="sv-SE" baseline="0" dirty="0" smtClean="0"/>
              <a:t> </a:t>
            </a:r>
            <a:r>
              <a:rPr lang="sv-SE" dirty="0" smtClean="0"/>
              <a:t>onödigt</a:t>
            </a:r>
            <a:r>
              <a:rPr lang="sv-SE" dirty="0" smtClean="0"/>
              <a:t>. Nu har vi istället poängterat att Esthers behov ska styra. När det behövs en snabb planering i hemmet,</a:t>
            </a:r>
            <a:r>
              <a:rPr lang="sv-SE" baseline="0" dirty="0" smtClean="0"/>
              <a:t> tex inom 72 timmar eller fortare, ska det göras. Behövs en samordnad individuell planering inom en vecka ska det bli inom en vecka osv. </a:t>
            </a:r>
            <a:r>
              <a:rPr lang="sv-SE" b="1" baseline="0" dirty="0" smtClean="0"/>
              <a:t>En planering ska helst vara genomförd inom två veckor</a:t>
            </a:r>
            <a:r>
              <a:rPr lang="sv-SE" baseline="0" dirty="0" smtClean="0"/>
              <a:t>. Vissa undantag kan göras, </a:t>
            </a:r>
            <a:r>
              <a:rPr lang="sv-SE" baseline="0" dirty="0" smtClean="0"/>
              <a:t>tex när det behövs en planering inne på sjukhuset innan utskrivning eller senare än två veckor vid beviljade korttidsvistelse.</a:t>
            </a:r>
            <a:endParaRPr lang="sv-SE" baseline="0" dirty="0" smtClean="0"/>
          </a:p>
          <a:p>
            <a:r>
              <a:rPr lang="sv-SE" baseline="0" dirty="0" smtClean="0"/>
              <a:t>Det är tydligt att vårdsamordnaren får ansvar för att kalla till samordnad planering kopplat till </a:t>
            </a:r>
            <a:r>
              <a:rPr lang="sv-SE" baseline="0" dirty="0" smtClean="0"/>
              <a:t>Esthers behov</a:t>
            </a:r>
            <a:r>
              <a:rPr lang="sv-SE" baseline="0" dirty="0" smtClean="0"/>
              <a:t>. De som kallas ska delta och lita på att bedömning av tidpunkt stämmer överens med behoven. </a:t>
            </a:r>
          </a:p>
          <a:p>
            <a:r>
              <a:rPr lang="sv-SE" baseline="0" dirty="0" smtClean="0"/>
              <a:t>Begreppet SVPL är borttaget, det var en Jönköpingsförkortning som resten av Sverige inte använder.</a:t>
            </a:r>
          </a:p>
          <a:p>
            <a:r>
              <a:rPr lang="sv-SE" baseline="0" dirty="0" smtClean="0"/>
              <a:t>Lite nyheter finns kopplat till </a:t>
            </a:r>
            <a:r>
              <a:rPr lang="sv-SE" dirty="0" smtClean="0"/>
              <a:t> patientärenden</a:t>
            </a:r>
            <a:r>
              <a:rPr lang="sv-SE" baseline="0" dirty="0" smtClean="0"/>
              <a:t> med mycket </a:t>
            </a:r>
            <a:r>
              <a:rPr lang="sv-SE" dirty="0" smtClean="0"/>
              <a:t>komplexa behov (tex medicintekniska produkter</a:t>
            </a:r>
            <a:r>
              <a:rPr lang="sv-SE" baseline="0" dirty="0" smtClean="0"/>
              <a:t> som </a:t>
            </a:r>
            <a:r>
              <a:rPr lang="sv-SE" baseline="0" dirty="0" err="1" smtClean="0"/>
              <a:t>trak</a:t>
            </a:r>
            <a:r>
              <a:rPr lang="sv-SE" baseline="0" dirty="0" smtClean="0"/>
              <a:t>, ventilator mm) och </a:t>
            </a:r>
            <a:r>
              <a:rPr lang="sv-SE" baseline="0" dirty="0" err="1" smtClean="0"/>
              <a:t>Elektiva</a:t>
            </a:r>
            <a:r>
              <a:rPr lang="sv-SE" baseline="0" dirty="0" smtClean="0"/>
              <a:t> operationer (planerade höft- och knäoperation) där man ska genomföra en samordnad planering innan operationen genomförs så att patenten kan åka hem dagen efter.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i="0" dirty="0" smtClean="0">
                <a:solidFill>
                  <a:srgbClr val="FF0000"/>
                </a:solidFill>
              </a:rPr>
              <a:t>Utbildningsmaterial för nyanställda kommer tas fram i ligga i Lok(Lärande och kompetens)</a:t>
            </a:r>
            <a:r>
              <a:rPr lang="sv-SE" i="0" baseline="0" dirty="0" smtClean="0">
                <a:solidFill>
                  <a:srgbClr val="FF0000"/>
                </a:solidFill>
              </a:rPr>
              <a:t> Regionen Lärandekalender, öppet även för den som är anställd i kommunen.</a:t>
            </a:r>
            <a:endParaRPr lang="sv-SE" i="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i="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i="0" dirty="0" smtClean="0">
              <a:solidFill>
                <a:srgbClr val="FF0000"/>
              </a:solidFill>
            </a:endParaRPr>
          </a:p>
          <a:p>
            <a:endParaRPr lang="sv-SE" dirty="0"/>
          </a:p>
        </p:txBody>
      </p:sp>
      <p:sp>
        <p:nvSpPr>
          <p:cNvPr id="4" name="Platshållare för bildnummer 3"/>
          <p:cNvSpPr>
            <a:spLocks noGrp="1"/>
          </p:cNvSpPr>
          <p:nvPr>
            <p:ph type="sldNum" sz="quarter" idx="10"/>
          </p:nvPr>
        </p:nvSpPr>
        <p:spPr/>
        <p:txBody>
          <a:bodyPr/>
          <a:lstStyle/>
          <a:p>
            <a:fld id="{EBDC308E-CE38-4234-A159-6CC0E400617A}" type="slidenum">
              <a:rPr lang="sv-SE" smtClean="0"/>
              <a:t>5</a:t>
            </a:fld>
            <a:endParaRPr lang="sv-SE"/>
          </a:p>
        </p:txBody>
      </p:sp>
    </p:spTree>
    <p:extLst>
      <p:ext uri="{BB962C8B-B14F-4D97-AF65-F5344CB8AC3E}">
        <p14:creationId xmlns:p14="http://schemas.microsoft.com/office/powerpoint/2010/main" val="1297372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a:t>
            </a:r>
            <a:r>
              <a:rPr lang="sv-SE" dirty="0" err="1" smtClean="0"/>
              <a:t>oplink</a:t>
            </a:r>
            <a:r>
              <a:rPr lang="sv-SE" dirty="0" smtClean="0"/>
              <a:t>’ används som frasminne av ortopedmottagningens sjuksköterskor när ett ärende gällande elektiva operation, knä- eller höft. Mer information om arbetssätt finns på</a:t>
            </a:r>
            <a:r>
              <a:rPr lang="sv-SE" baseline="0" dirty="0" smtClean="0"/>
              <a:t> webben.</a:t>
            </a:r>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C634F89-3286-456A-A795-0AB60DCE81B8}"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7926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Förbättrad information in till sjukhuset gäller kommun och vårdcentral. Den informationen hjälper sjukhuset att avgöra om behoven man ser är nya eller redan fanns vid inskrivning, Det är viktigt för den fortsatta planeringen.</a:t>
            </a:r>
          </a:p>
          <a:p>
            <a:r>
              <a:rPr lang="sv-SE" dirty="0" smtClean="0"/>
              <a:t>Förbättrad information från sjukhuset i initieringen hjälper kommun och vårdcentral att förstå</a:t>
            </a:r>
            <a:r>
              <a:rPr lang="sv-SE" baseline="0" dirty="0" smtClean="0"/>
              <a:t> och säkra den fortsatta planeringen och vem som ska kopplas in för att vård och omsorg utanför sjukhus ska fungera från dag 1 efter utskrivning,</a:t>
            </a:r>
          </a:p>
          <a:p>
            <a:r>
              <a:rPr lang="sv-SE" baseline="0" dirty="0" smtClean="0"/>
              <a:t>ALLA påbörjar planering för utskrivning så fort som möjligt i samband med inskrivningen dvs planeringen kan inte starta i samband med meddelande om utskrivningsklar.</a:t>
            </a:r>
            <a:endParaRPr lang="sv-SE" dirty="0"/>
          </a:p>
        </p:txBody>
      </p:sp>
      <p:sp>
        <p:nvSpPr>
          <p:cNvPr id="4" name="Platshållare för bildnummer 3"/>
          <p:cNvSpPr>
            <a:spLocks noGrp="1"/>
          </p:cNvSpPr>
          <p:nvPr>
            <p:ph type="sldNum" sz="quarter" idx="10"/>
          </p:nvPr>
        </p:nvSpPr>
        <p:spPr/>
        <p:txBody>
          <a:bodyPr/>
          <a:lstStyle/>
          <a:p>
            <a:fld id="{EBDC308E-CE38-4234-A159-6CC0E400617A}" type="slidenum">
              <a:rPr lang="sv-SE" smtClean="0"/>
              <a:t>7</a:t>
            </a:fld>
            <a:endParaRPr lang="sv-SE"/>
          </a:p>
        </p:txBody>
      </p:sp>
    </p:spTree>
    <p:extLst>
      <p:ext uri="{BB962C8B-B14F-4D97-AF65-F5344CB8AC3E}">
        <p14:creationId xmlns:p14="http://schemas.microsoft.com/office/powerpoint/2010/main" val="3872748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Bedömning</a:t>
            </a:r>
            <a:r>
              <a:rPr lang="sv-SE" baseline="0" dirty="0" smtClean="0"/>
              <a:t> av planerad vårdtid – det är viktigt att sjukhuset gör en kvalificerad bedömning av hur länge patienten behöver vara inskriven på sjukhus. Är det uppenbart att en patient inte ska hem dagen efter – skriv då inte det. Försämring kan ske oväntat och tiden kan behöva ändras, men- den planerade utskrivningsdagen ligger till grund för kommunens och vårdcentralens planering av insatser så dessa uppgifter är ett väsentligt steg i processen. </a:t>
            </a:r>
          </a:p>
          <a:p>
            <a:r>
              <a:rPr lang="sv-SE" baseline="0" dirty="0" smtClean="0"/>
              <a:t>Tänk på att utskrivningsklar inte innebär medicinskt färdigbehandlad! En patient med samordnade behov kommer att behöva få både vård och omsorg hemma, ibland är det avancerade medicinska insatser och behov. Utskrivningsklar är en medicinsk bedömning om patientens behov av den vård som behöver ges på sjukhuset.</a:t>
            </a:r>
          </a:p>
          <a:p>
            <a:r>
              <a:rPr lang="sv-SE" baseline="0" dirty="0" smtClean="0"/>
              <a:t>Utskrivningsplanen SKA användas av alla  inblandade, det blir patienten information om vad som ska hända i hemmet efter utskrivning. Planen skrivs ut och ges till patienten i samband med hemgång. Finns det en påbörjad utskrivningsplan – öppna ingen ny!</a:t>
            </a:r>
            <a:endParaRPr lang="sv-SE" dirty="0"/>
          </a:p>
        </p:txBody>
      </p:sp>
      <p:sp>
        <p:nvSpPr>
          <p:cNvPr id="4" name="Platshållare för bildnummer 3"/>
          <p:cNvSpPr>
            <a:spLocks noGrp="1"/>
          </p:cNvSpPr>
          <p:nvPr>
            <p:ph type="sldNum" sz="quarter" idx="10"/>
          </p:nvPr>
        </p:nvSpPr>
        <p:spPr/>
        <p:txBody>
          <a:bodyPr/>
          <a:lstStyle/>
          <a:p>
            <a:fld id="{EBDC308E-CE38-4234-A159-6CC0E400617A}" type="slidenum">
              <a:rPr lang="sv-SE" smtClean="0"/>
              <a:t>8</a:t>
            </a:fld>
            <a:endParaRPr lang="sv-SE"/>
          </a:p>
        </p:txBody>
      </p:sp>
    </p:spTree>
    <p:extLst>
      <p:ext uri="{BB962C8B-B14F-4D97-AF65-F5344CB8AC3E}">
        <p14:creationId xmlns:p14="http://schemas.microsoft.com/office/powerpoint/2010/main" val="1342435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Så här ser den nya processbilden ut. Nu ska vi titta</a:t>
            </a:r>
            <a:r>
              <a:rPr lang="sv-SE" baseline="0" dirty="0" smtClean="0"/>
              <a:t> på de olika </a:t>
            </a:r>
            <a:r>
              <a:rPr lang="sv-SE" baseline="0" dirty="0" smtClean="0"/>
              <a:t>stegen</a:t>
            </a:r>
            <a:endParaRPr lang="sv-SE" dirty="0"/>
          </a:p>
        </p:txBody>
      </p:sp>
      <p:sp>
        <p:nvSpPr>
          <p:cNvPr id="4" name="Platshållare för bildnummer 3"/>
          <p:cNvSpPr>
            <a:spLocks noGrp="1"/>
          </p:cNvSpPr>
          <p:nvPr>
            <p:ph type="sldNum" sz="quarter" idx="10"/>
          </p:nvPr>
        </p:nvSpPr>
        <p:spPr/>
        <p:txBody>
          <a:bodyPr/>
          <a:lstStyle/>
          <a:p>
            <a:fld id="{EBDC308E-CE38-4234-A159-6CC0E400617A}" type="slidenum">
              <a:rPr lang="sv-SE" smtClean="0"/>
              <a:t>9</a:t>
            </a:fld>
            <a:endParaRPr lang="sv-SE"/>
          </a:p>
        </p:txBody>
      </p:sp>
    </p:spTree>
    <p:extLst>
      <p:ext uri="{BB962C8B-B14F-4D97-AF65-F5344CB8AC3E}">
        <p14:creationId xmlns:p14="http://schemas.microsoft.com/office/powerpoint/2010/main" val="1976842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A10EDC1F-6BFC-4DB4-9881-9527A1A22038}" type="datetimeFigureOut">
              <a:rPr lang="sv-SE" smtClean="0"/>
              <a:t>2024-03-05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8BA4AB6-D090-42EC-B810-853ED659A7C3}" type="slidenum">
              <a:rPr lang="sv-SE" smtClean="0"/>
              <a:t>‹#›</a:t>
            </a:fld>
            <a:endParaRPr lang="sv-SE"/>
          </a:p>
        </p:txBody>
      </p:sp>
    </p:spTree>
    <p:extLst>
      <p:ext uri="{BB962C8B-B14F-4D97-AF65-F5344CB8AC3E}">
        <p14:creationId xmlns:p14="http://schemas.microsoft.com/office/powerpoint/2010/main" val="4182778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10EDC1F-6BFC-4DB4-9881-9527A1A22038}" type="datetimeFigureOut">
              <a:rPr lang="sv-SE" smtClean="0"/>
              <a:t>2024-03-05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8BA4AB6-D090-42EC-B810-853ED659A7C3}" type="slidenum">
              <a:rPr lang="sv-SE" smtClean="0"/>
              <a:t>‹#›</a:t>
            </a:fld>
            <a:endParaRPr lang="sv-SE"/>
          </a:p>
        </p:txBody>
      </p:sp>
    </p:spTree>
    <p:extLst>
      <p:ext uri="{BB962C8B-B14F-4D97-AF65-F5344CB8AC3E}">
        <p14:creationId xmlns:p14="http://schemas.microsoft.com/office/powerpoint/2010/main" val="1451415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10EDC1F-6BFC-4DB4-9881-9527A1A22038}" type="datetimeFigureOut">
              <a:rPr lang="sv-SE" smtClean="0"/>
              <a:t>2024-03-05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8BA4AB6-D090-42EC-B810-853ED659A7C3}" type="slidenum">
              <a:rPr lang="sv-SE" smtClean="0"/>
              <a:t>‹#›</a:t>
            </a:fld>
            <a:endParaRPr lang="sv-SE"/>
          </a:p>
        </p:txBody>
      </p:sp>
    </p:spTree>
    <p:extLst>
      <p:ext uri="{BB962C8B-B14F-4D97-AF65-F5344CB8AC3E}">
        <p14:creationId xmlns:p14="http://schemas.microsoft.com/office/powerpoint/2010/main" val="2935808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10EDC1F-6BFC-4DB4-9881-9527A1A22038}" type="datetimeFigureOut">
              <a:rPr lang="sv-SE" smtClean="0"/>
              <a:t>2024-03-05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8BA4AB6-D090-42EC-B810-853ED659A7C3}" type="slidenum">
              <a:rPr lang="sv-SE" smtClean="0"/>
              <a:t>‹#›</a:t>
            </a:fld>
            <a:endParaRPr lang="sv-SE"/>
          </a:p>
        </p:txBody>
      </p:sp>
    </p:spTree>
    <p:extLst>
      <p:ext uri="{BB962C8B-B14F-4D97-AF65-F5344CB8AC3E}">
        <p14:creationId xmlns:p14="http://schemas.microsoft.com/office/powerpoint/2010/main" val="1075051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A10EDC1F-6BFC-4DB4-9881-9527A1A22038}" type="datetimeFigureOut">
              <a:rPr lang="sv-SE" smtClean="0"/>
              <a:t>2024-03-05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8BA4AB6-D090-42EC-B810-853ED659A7C3}" type="slidenum">
              <a:rPr lang="sv-SE" smtClean="0"/>
              <a:t>‹#›</a:t>
            </a:fld>
            <a:endParaRPr lang="sv-SE"/>
          </a:p>
        </p:txBody>
      </p:sp>
    </p:spTree>
    <p:extLst>
      <p:ext uri="{BB962C8B-B14F-4D97-AF65-F5344CB8AC3E}">
        <p14:creationId xmlns:p14="http://schemas.microsoft.com/office/powerpoint/2010/main" val="225705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A10EDC1F-6BFC-4DB4-9881-9527A1A22038}" type="datetimeFigureOut">
              <a:rPr lang="sv-SE" smtClean="0"/>
              <a:t>2024-03-05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8BA4AB6-D090-42EC-B810-853ED659A7C3}" type="slidenum">
              <a:rPr lang="sv-SE" smtClean="0"/>
              <a:t>‹#›</a:t>
            </a:fld>
            <a:endParaRPr lang="sv-SE"/>
          </a:p>
        </p:txBody>
      </p:sp>
    </p:spTree>
    <p:extLst>
      <p:ext uri="{BB962C8B-B14F-4D97-AF65-F5344CB8AC3E}">
        <p14:creationId xmlns:p14="http://schemas.microsoft.com/office/powerpoint/2010/main" val="535835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A10EDC1F-6BFC-4DB4-9881-9527A1A22038}" type="datetimeFigureOut">
              <a:rPr lang="sv-SE" smtClean="0"/>
              <a:t>2024-03-05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8BA4AB6-D090-42EC-B810-853ED659A7C3}" type="slidenum">
              <a:rPr lang="sv-SE" smtClean="0"/>
              <a:t>‹#›</a:t>
            </a:fld>
            <a:endParaRPr lang="sv-SE"/>
          </a:p>
        </p:txBody>
      </p:sp>
    </p:spTree>
    <p:extLst>
      <p:ext uri="{BB962C8B-B14F-4D97-AF65-F5344CB8AC3E}">
        <p14:creationId xmlns:p14="http://schemas.microsoft.com/office/powerpoint/2010/main" val="107086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A10EDC1F-6BFC-4DB4-9881-9527A1A22038}" type="datetimeFigureOut">
              <a:rPr lang="sv-SE" smtClean="0"/>
              <a:t>2024-03-05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8BA4AB6-D090-42EC-B810-853ED659A7C3}" type="slidenum">
              <a:rPr lang="sv-SE" smtClean="0"/>
              <a:t>‹#›</a:t>
            </a:fld>
            <a:endParaRPr lang="sv-SE"/>
          </a:p>
        </p:txBody>
      </p:sp>
    </p:spTree>
    <p:extLst>
      <p:ext uri="{BB962C8B-B14F-4D97-AF65-F5344CB8AC3E}">
        <p14:creationId xmlns:p14="http://schemas.microsoft.com/office/powerpoint/2010/main" val="3279635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A10EDC1F-6BFC-4DB4-9881-9527A1A22038}" type="datetimeFigureOut">
              <a:rPr lang="sv-SE" smtClean="0"/>
              <a:t>2024-03-05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8BA4AB6-D090-42EC-B810-853ED659A7C3}" type="slidenum">
              <a:rPr lang="sv-SE" smtClean="0"/>
              <a:t>‹#›</a:t>
            </a:fld>
            <a:endParaRPr lang="sv-SE"/>
          </a:p>
        </p:txBody>
      </p:sp>
    </p:spTree>
    <p:extLst>
      <p:ext uri="{BB962C8B-B14F-4D97-AF65-F5344CB8AC3E}">
        <p14:creationId xmlns:p14="http://schemas.microsoft.com/office/powerpoint/2010/main" val="1077211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A10EDC1F-6BFC-4DB4-9881-9527A1A22038}" type="datetimeFigureOut">
              <a:rPr lang="sv-SE" smtClean="0"/>
              <a:t>2024-03-05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8BA4AB6-D090-42EC-B810-853ED659A7C3}" type="slidenum">
              <a:rPr lang="sv-SE" smtClean="0"/>
              <a:t>‹#›</a:t>
            </a:fld>
            <a:endParaRPr lang="sv-SE"/>
          </a:p>
        </p:txBody>
      </p:sp>
    </p:spTree>
    <p:extLst>
      <p:ext uri="{BB962C8B-B14F-4D97-AF65-F5344CB8AC3E}">
        <p14:creationId xmlns:p14="http://schemas.microsoft.com/office/powerpoint/2010/main" val="1570529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A10EDC1F-6BFC-4DB4-9881-9527A1A22038}" type="datetimeFigureOut">
              <a:rPr lang="sv-SE" smtClean="0"/>
              <a:t>2024-03-05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8BA4AB6-D090-42EC-B810-853ED659A7C3}" type="slidenum">
              <a:rPr lang="sv-SE" smtClean="0"/>
              <a:t>‹#›</a:t>
            </a:fld>
            <a:endParaRPr lang="sv-SE"/>
          </a:p>
        </p:txBody>
      </p:sp>
    </p:spTree>
    <p:extLst>
      <p:ext uri="{BB962C8B-B14F-4D97-AF65-F5344CB8AC3E}">
        <p14:creationId xmlns:p14="http://schemas.microsoft.com/office/powerpoint/2010/main" val="2836590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0EDC1F-6BFC-4DB4-9881-9527A1A22038}" type="datetimeFigureOut">
              <a:rPr lang="sv-SE" smtClean="0"/>
              <a:t>2024-03-05</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A4AB6-D090-42EC-B810-853ED659A7C3}" type="slidenum">
              <a:rPr lang="sv-SE" smtClean="0"/>
              <a:t>‹#›</a:t>
            </a:fld>
            <a:endParaRPr lang="sv-SE"/>
          </a:p>
        </p:txBody>
      </p:sp>
    </p:spTree>
    <p:extLst>
      <p:ext uri="{BB962C8B-B14F-4D97-AF65-F5344CB8AC3E}">
        <p14:creationId xmlns:p14="http://schemas.microsoft.com/office/powerpoint/2010/main" val="3268948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olkhalsaochsjukvard.rjl.se/vardstod/samordnade-insatser/?accordionAnchor=3124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folkhalsaochsjukvard.rjl.se/vardstod/samordnade-insatser/?accordionAnchor=24843"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folkhalsaochsjukvard.rjl.se/Dokument/Evo/c5792338-d2d9-4a25-8cfc-942106b73ca0"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folkhalsaochsjukvard.rjl.se/dokument/evo/384ac684-bd6d-4c70-8985-57a04cda1b52?pageId=24841&amp;blockId=24843"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idx="1"/>
          </p:nvPr>
        </p:nvSpPr>
        <p:spPr>
          <a:xfrm>
            <a:off x="838200" y="1825625"/>
            <a:ext cx="10805160" cy="4351338"/>
          </a:xfrm>
        </p:spPr>
        <p:txBody>
          <a:bodyPr/>
          <a:lstStyle/>
          <a:p>
            <a:pPr marL="0" indent="0">
              <a:buNone/>
            </a:pPr>
            <a:endParaRPr lang="sv-SE" dirty="0" smtClean="0">
              <a:hlinkClick r:id="rId3"/>
            </a:endParaRPr>
          </a:p>
          <a:p>
            <a:pPr marL="0" indent="0">
              <a:buNone/>
            </a:pPr>
            <a:r>
              <a:rPr lang="sv-SE" dirty="0" smtClean="0">
                <a:hlinkClick r:id="rId3"/>
              </a:rPr>
              <a:t>Samordnade </a:t>
            </a:r>
            <a:r>
              <a:rPr lang="sv-SE" dirty="0">
                <a:hlinkClick r:id="rId3"/>
              </a:rPr>
              <a:t>insatser-Folkhälsa och sjukvård (rjl.se)</a:t>
            </a:r>
            <a:endParaRPr lang="sv-SE" dirty="0">
              <a:hlinkClick r:id="rId4"/>
            </a:endParaRPr>
          </a:p>
          <a:p>
            <a:endParaRPr lang="sv-SE" dirty="0" smtClean="0">
              <a:hlinkClick r:id="rId4"/>
            </a:endParaRPr>
          </a:p>
        </p:txBody>
      </p:sp>
      <p:pic>
        <p:nvPicPr>
          <p:cNvPr id="4" name="Bildobjekt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ubrik 4"/>
          <p:cNvSpPr txBox="1">
            <a:spLocks/>
          </p:cNvSpPr>
          <p:nvPr/>
        </p:nvSpPr>
        <p:spPr>
          <a:xfrm>
            <a:off x="83820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mtClean="0"/>
              <a:t>APT- material</a:t>
            </a:r>
            <a:endParaRPr lang="sv-SE" dirty="0"/>
          </a:p>
        </p:txBody>
      </p:sp>
      <p:sp>
        <p:nvSpPr>
          <p:cNvPr id="2" name="Rubrik 1"/>
          <p:cNvSpPr>
            <a:spLocks noGrp="1"/>
          </p:cNvSpPr>
          <p:nvPr>
            <p:ph type="title"/>
          </p:nvPr>
        </p:nvSpPr>
        <p:spPr/>
        <p:txBody>
          <a:bodyPr/>
          <a:lstStyle/>
          <a:p>
            <a:endParaRPr lang="sv-SE" dirty="0"/>
          </a:p>
        </p:txBody>
      </p:sp>
    </p:spTree>
    <p:extLst>
      <p:ext uri="{BB962C8B-B14F-4D97-AF65-F5344CB8AC3E}">
        <p14:creationId xmlns:p14="http://schemas.microsoft.com/office/powerpoint/2010/main" val="16826903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751813" y="95160"/>
            <a:ext cx="10515600" cy="1325563"/>
          </a:xfrm>
        </p:spPr>
        <p:txBody>
          <a:bodyPr/>
          <a:lstStyle/>
          <a:p>
            <a:r>
              <a:rPr lang="sv-SE" dirty="0" smtClean="0"/>
              <a:t>Steg 1 Inskrivning</a:t>
            </a:r>
            <a:endParaRPr lang="sv-SE" dirty="0"/>
          </a:p>
        </p:txBody>
      </p:sp>
      <p:sp>
        <p:nvSpPr>
          <p:cNvPr id="3" name="Underrubrik 2"/>
          <p:cNvSpPr>
            <a:spLocks noGrp="1"/>
          </p:cNvSpPr>
          <p:nvPr>
            <p:ph sz="half" idx="1"/>
          </p:nvPr>
        </p:nvSpPr>
        <p:spPr>
          <a:xfrm>
            <a:off x="4101341" y="1515291"/>
            <a:ext cx="5434545" cy="4538491"/>
          </a:xfrm>
        </p:spPr>
        <p:txBody>
          <a:bodyPr>
            <a:normAutofit lnSpcReduction="10000"/>
          </a:bodyPr>
          <a:lstStyle/>
          <a:p>
            <a:pPr marL="0" indent="0">
              <a:buNone/>
            </a:pPr>
            <a:r>
              <a:rPr lang="sv-SE" b="1" dirty="0" smtClean="0"/>
              <a:t>Inskrivningsmeddelande:</a:t>
            </a:r>
          </a:p>
          <a:p>
            <a:pPr lvl="0"/>
            <a:r>
              <a:rPr lang="sv-SE" dirty="0">
                <a:solidFill>
                  <a:prstClr val="black"/>
                </a:solidFill>
                <a:hlinkClick r:id="rId3"/>
              </a:rPr>
              <a:t>Samtycke</a:t>
            </a:r>
            <a:endParaRPr lang="sv-SE" dirty="0">
              <a:solidFill>
                <a:prstClr val="black"/>
              </a:solidFill>
            </a:endParaRPr>
          </a:p>
          <a:p>
            <a:r>
              <a:rPr lang="sv-SE" dirty="0" smtClean="0"/>
              <a:t>Ange (och uppdatera) inskrivningsorsak  </a:t>
            </a:r>
          </a:p>
          <a:p>
            <a:r>
              <a:rPr lang="sv-SE" dirty="0" smtClean="0"/>
              <a:t>Alla aktörer meddelar kontaktuppgifter i Link</a:t>
            </a:r>
          </a:p>
          <a:p>
            <a:r>
              <a:rPr lang="sv-SE" dirty="0" smtClean="0"/>
              <a:t>Information från kommun/vc till specialistvård gällande patientens bostadsförhållande </a:t>
            </a:r>
            <a:r>
              <a:rPr lang="sv-SE" dirty="0"/>
              <a:t>och förflyttningsförmåga innan </a:t>
            </a:r>
            <a:r>
              <a:rPr lang="sv-SE" dirty="0" smtClean="0"/>
              <a:t>vårdtillfället (använd </a:t>
            </a:r>
            <a:r>
              <a:rPr lang="sv-SE" dirty="0" smtClean="0"/>
              <a:t>’</a:t>
            </a:r>
            <a:r>
              <a:rPr lang="sv-SE" dirty="0" err="1" smtClean="0"/>
              <a:t>ADLkom</a:t>
            </a:r>
            <a:r>
              <a:rPr lang="sv-SE" dirty="0" smtClean="0"/>
              <a:t>’)</a:t>
            </a:r>
            <a:endParaRPr lang="sv-SE" dirty="0"/>
          </a:p>
        </p:txBody>
      </p:sp>
      <p:pic>
        <p:nvPicPr>
          <p:cNvPr id="4" name="Bildobjekt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Bildobjekt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7989" y="355536"/>
            <a:ext cx="4854356" cy="6858000"/>
          </a:xfrm>
          <a:prstGeom prst="rect">
            <a:avLst/>
          </a:prstGeom>
        </p:spPr>
      </p:pic>
    </p:spTree>
    <p:extLst>
      <p:ext uri="{BB962C8B-B14F-4D97-AF65-F5344CB8AC3E}">
        <p14:creationId xmlns:p14="http://schemas.microsoft.com/office/powerpoint/2010/main" val="4249277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smtClean="0"/>
              <a:t>Reflektion/diskussion</a:t>
            </a:r>
            <a:endParaRPr lang="sv-SE" dirty="0"/>
          </a:p>
        </p:txBody>
      </p:sp>
      <p:sp>
        <p:nvSpPr>
          <p:cNvPr id="3" name="Underrubrik 2"/>
          <p:cNvSpPr>
            <a:spLocks noGrp="1"/>
          </p:cNvSpPr>
          <p:nvPr>
            <p:ph idx="1"/>
          </p:nvPr>
        </p:nvSpPr>
        <p:spPr>
          <a:xfrm>
            <a:off x="838200" y="1825625"/>
            <a:ext cx="10805160" cy="4351338"/>
          </a:xfrm>
        </p:spPr>
        <p:txBody>
          <a:bodyPr/>
          <a:lstStyle/>
          <a:p>
            <a:pPr marL="0" indent="0">
              <a:buNone/>
            </a:pPr>
            <a:endParaRPr lang="sv-SE" dirty="0" smtClean="0"/>
          </a:p>
          <a:p>
            <a:pPr marL="0" indent="0">
              <a:buNone/>
            </a:pPr>
            <a:r>
              <a:rPr lang="sv-SE" dirty="0" smtClean="0"/>
              <a:t>Hur arbetar </a:t>
            </a:r>
            <a:r>
              <a:rPr lang="sv-SE" dirty="0"/>
              <a:t>vi </a:t>
            </a:r>
            <a:r>
              <a:rPr lang="sv-SE" dirty="0" smtClean="0"/>
              <a:t>nu på vår enhet för att ta ansvar för vår del i steg 1, inskrivning? </a:t>
            </a:r>
          </a:p>
          <a:p>
            <a:pPr marL="0" indent="0">
              <a:buNone/>
            </a:pPr>
            <a:endParaRPr lang="sv-SE" dirty="0"/>
          </a:p>
          <a:p>
            <a:pPr marL="0" indent="0">
              <a:buNone/>
            </a:pPr>
            <a:r>
              <a:rPr lang="sv-SE" dirty="0" smtClean="0"/>
              <a:t>Vad kan vi göra för att bli ännu bättre?  </a:t>
            </a:r>
            <a:endParaRPr lang="sv-SE" dirty="0"/>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 name="Bildobjekt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82218" y="3083842"/>
            <a:ext cx="2498760" cy="2498760"/>
          </a:xfrm>
          <a:prstGeom prst="rect">
            <a:avLst/>
          </a:prstGeom>
        </p:spPr>
      </p:pic>
    </p:spTree>
    <p:extLst>
      <p:ext uri="{BB962C8B-B14F-4D97-AF65-F5344CB8AC3E}">
        <p14:creationId xmlns:p14="http://schemas.microsoft.com/office/powerpoint/2010/main" val="27755037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914400" y="66547"/>
            <a:ext cx="10515600" cy="1325563"/>
          </a:xfrm>
        </p:spPr>
        <p:txBody>
          <a:bodyPr/>
          <a:lstStyle/>
          <a:p>
            <a:r>
              <a:rPr lang="sv-SE" dirty="0" smtClean="0"/>
              <a:t>Steg 2 Vårdtidsplanering</a:t>
            </a:r>
            <a:endParaRPr lang="sv-SE" dirty="0"/>
          </a:p>
        </p:txBody>
      </p:sp>
      <p:sp>
        <p:nvSpPr>
          <p:cNvPr id="3" name="Underrubrik 2"/>
          <p:cNvSpPr>
            <a:spLocks noGrp="1"/>
          </p:cNvSpPr>
          <p:nvPr>
            <p:ph sz="half" idx="1"/>
          </p:nvPr>
        </p:nvSpPr>
        <p:spPr>
          <a:xfrm>
            <a:off x="4127467" y="1298533"/>
            <a:ext cx="5434545" cy="4538491"/>
          </a:xfrm>
        </p:spPr>
        <p:txBody>
          <a:bodyPr>
            <a:normAutofit/>
          </a:bodyPr>
          <a:lstStyle/>
          <a:p>
            <a:pPr marL="0" indent="0">
              <a:buNone/>
            </a:pPr>
            <a:r>
              <a:rPr lang="sv-SE" b="1" dirty="0" smtClean="0"/>
              <a:t>Vårdtidsplanering</a:t>
            </a:r>
          </a:p>
          <a:p>
            <a:r>
              <a:rPr lang="sv-SE" dirty="0" smtClean="0"/>
              <a:t>Sjukhuset gör en bedömning och uppdaterar planerad utskrivningsdag </a:t>
            </a:r>
          </a:p>
          <a:p>
            <a:r>
              <a:rPr lang="sv-SE" dirty="0"/>
              <a:t>A</a:t>
            </a:r>
            <a:r>
              <a:rPr lang="sv-SE" dirty="0" smtClean="0"/>
              <a:t>lla aktörer börjar förberedelser för utskrivning</a:t>
            </a:r>
            <a:endParaRPr lang="sv-SE" dirty="0"/>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Bildobjekt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723" y="729328"/>
            <a:ext cx="4854356" cy="6858000"/>
          </a:xfrm>
          <a:prstGeom prst="rect">
            <a:avLst/>
          </a:prstGeom>
        </p:spPr>
      </p:pic>
    </p:spTree>
    <p:extLst>
      <p:ext uri="{BB962C8B-B14F-4D97-AF65-F5344CB8AC3E}">
        <p14:creationId xmlns:p14="http://schemas.microsoft.com/office/powerpoint/2010/main" val="260873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smtClean="0"/>
              <a:t>Reflektion/diskussion</a:t>
            </a:r>
            <a:endParaRPr lang="sv-SE" dirty="0"/>
          </a:p>
        </p:txBody>
      </p:sp>
      <p:sp>
        <p:nvSpPr>
          <p:cNvPr id="3" name="Underrubrik 2"/>
          <p:cNvSpPr>
            <a:spLocks noGrp="1"/>
          </p:cNvSpPr>
          <p:nvPr>
            <p:ph idx="1"/>
          </p:nvPr>
        </p:nvSpPr>
        <p:spPr>
          <a:xfrm>
            <a:off x="838200" y="1825625"/>
            <a:ext cx="10805160" cy="4351338"/>
          </a:xfrm>
        </p:spPr>
        <p:txBody>
          <a:bodyPr/>
          <a:lstStyle/>
          <a:p>
            <a:pPr marL="0" indent="0">
              <a:buNone/>
            </a:pPr>
            <a:endParaRPr lang="sv-SE" dirty="0" smtClean="0"/>
          </a:p>
          <a:p>
            <a:pPr marL="0" indent="0">
              <a:buNone/>
            </a:pPr>
            <a:r>
              <a:rPr lang="sv-SE" dirty="0" smtClean="0"/>
              <a:t>Hur arbetar </a:t>
            </a:r>
            <a:r>
              <a:rPr lang="sv-SE" dirty="0"/>
              <a:t>vi </a:t>
            </a:r>
            <a:r>
              <a:rPr lang="sv-SE" dirty="0" smtClean="0"/>
              <a:t>nu på vår enhet för att ta ansvar för vår del i steg 2, vårdtidsplanering? </a:t>
            </a:r>
          </a:p>
          <a:p>
            <a:pPr marL="0" indent="0">
              <a:buNone/>
            </a:pPr>
            <a:endParaRPr lang="sv-SE" dirty="0"/>
          </a:p>
          <a:p>
            <a:pPr marL="0" indent="0">
              <a:buNone/>
            </a:pPr>
            <a:r>
              <a:rPr lang="sv-SE" dirty="0" smtClean="0"/>
              <a:t>Vad kan vi göra för att bli ännu bättre?  </a:t>
            </a:r>
            <a:endParaRPr lang="sv-SE" dirty="0"/>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 name="Bildobjekt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82218" y="3083842"/>
            <a:ext cx="2498760" cy="2498760"/>
          </a:xfrm>
          <a:prstGeom prst="rect">
            <a:avLst/>
          </a:prstGeom>
        </p:spPr>
      </p:pic>
    </p:spTree>
    <p:extLst>
      <p:ext uri="{BB962C8B-B14F-4D97-AF65-F5344CB8AC3E}">
        <p14:creationId xmlns:p14="http://schemas.microsoft.com/office/powerpoint/2010/main" val="24757031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838200" y="66547"/>
            <a:ext cx="10515600" cy="1325563"/>
          </a:xfrm>
        </p:spPr>
        <p:txBody>
          <a:bodyPr/>
          <a:lstStyle/>
          <a:p>
            <a:r>
              <a:rPr lang="sv-SE" dirty="0" smtClean="0"/>
              <a:t>Steg 3 Initiera</a:t>
            </a:r>
            <a:endParaRPr lang="sv-SE" dirty="0"/>
          </a:p>
        </p:txBody>
      </p:sp>
      <p:sp>
        <p:nvSpPr>
          <p:cNvPr id="3" name="Underrubrik 2"/>
          <p:cNvSpPr>
            <a:spLocks noGrp="1"/>
          </p:cNvSpPr>
          <p:nvPr>
            <p:ph sz="half" idx="1"/>
          </p:nvPr>
        </p:nvSpPr>
        <p:spPr>
          <a:xfrm>
            <a:off x="4101341" y="1515291"/>
            <a:ext cx="5434545" cy="4538491"/>
          </a:xfrm>
        </p:spPr>
        <p:txBody>
          <a:bodyPr>
            <a:normAutofit lnSpcReduction="10000"/>
          </a:bodyPr>
          <a:lstStyle/>
          <a:p>
            <a:pPr marL="0" indent="0">
              <a:buNone/>
            </a:pPr>
            <a:r>
              <a:rPr lang="sv-SE" b="1" dirty="0" smtClean="0"/>
              <a:t>Initiera:</a:t>
            </a:r>
          </a:p>
          <a:p>
            <a:r>
              <a:rPr lang="sv-SE" dirty="0" smtClean="0"/>
              <a:t>Informera patient om Samordnad individuell planering  </a:t>
            </a:r>
          </a:p>
          <a:p>
            <a:r>
              <a:rPr lang="sv-SE" dirty="0" smtClean="0"/>
              <a:t>Behoven ska framgå i initieringen</a:t>
            </a:r>
          </a:p>
          <a:p>
            <a:r>
              <a:rPr lang="sv-SE" dirty="0" smtClean="0"/>
              <a:t>Planera och förbered/samordna inför hemgång</a:t>
            </a:r>
            <a:endParaRPr lang="sv-SE" dirty="0"/>
          </a:p>
          <a:p>
            <a:r>
              <a:rPr lang="sv-SE" dirty="0" smtClean="0"/>
              <a:t>Börja dokumentera i </a:t>
            </a:r>
            <a:r>
              <a:rPr lang="sv-SE" b="1" dirty="0" smtClean="0"/>
              <a:t>en</a:t>
            </a:r>
            <a:r>
              <a:rPr lang="sv-SE" dirty="0" smtClean="0"/>
              <a:t> </a:t>
            </a:r>
            <a:r>
              <a:rPr lang="sv-SE" b="1" dirty="0" smtClean="0"/>
              <a:t>och samma</a:t>
            </a:r>
            <a:r>
              <a:rPr lang="sv-SE" dirty="0" smtClean="0"/>
              <a:t> utskrivningsplan</a:t>
            </a:r>
          </a:p>
          <a:p>
            <a:r>
              <a:rPr lang="sv-SE" dirty="0" smtClean="0"/>
              <a:t>Identifiera behov av </a:t>
            </a:r>
            <a:r>
              <a:rPr lang="sv-SE" dirty="0" err="1" smtClean="0"/>
              <a:t>ev</a:t>
            </a:r>
            <a:r>
              <a:rPr lang="sv-SE" dirty="0" smtClean="0"/>
              <a:t> utbildningsinsatser </a:t>
            </a:r>
            <a:endParaRPr lang="sv-SE" dirty="0"/>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Bildobjekt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723" y="895350"/>
            <a:ext cx="4854356" cy="6858000"/>
          </a:xfrm>
          <a:prstGeom prst="rect">
            <a:avLst/>
          </a:prstGeom>
        </p:spPr>
      </p:pic>
    </p:spTree>
    <p:extLst>
      <p:ext uri="{BB962C8B-B14F-4D97-AF65-F5344CB8AC3E}">
        <p14:creationId xmlns:p14="http://schemas.microsoft.com/office/powerpoint/2010/main" val="1777289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989320"/>
          </a:xfrm>
        </p:spPr>
        <p:txBody>
          <a:bodyPr>
            <a:noAutofit/>
          </a:bodyPr>
          <a:lstStyle/>
          <a:p>
            <a:r>
              <a:rPr lang="sv-SE" dirty="0" smtClean="0"/>
              <a:t>Nya och uppdaterade frasminnen </a:t>
            </a:r>
            <a:endParaRPr lang="sv-SE" dirty="0"/>
          </a:p>
        </p:txBody>
      </p:sp>
      <p:sp>
        <p:nvSpPr>
          <p:cNvPr id="5" name="Platshållare för innehåll 4"/>
          <p:cNvSpPr>
            <a:spLocks noGrp="1"/>
          </p:cNvSpPr>
          <p:nvPr>
            <p:ph idx="1"/>
          </p:nvPr>
        </p:nvSpPr>
        <p:spPr>
          <a:xfrm>
            <a:off x="838200" y="1555423"/>
            <a:ext cx="10515600" cy="4621540"/>
          </a:xfrm>
        </p:spPr>
        <p:txBody>
          <a:bodyPr>
            <a:normAutofit fontScale="70000" lnSpcReduction="20000"/>
          </a:bodyPr>
          <a:lstStyle/>
          <a:p>
            <a:pPr marL="0" indent="0">
              <a:buNone/>
            </a:pPr>
            <a:r>
              <a:rPr lang="sv-SE" b="1" dirty="0"/>
              <a:t>’</a:t>
            </a:r>
            <a:r>
              <a:rPr lang="sv-SE" b="1" dirty="0" err="1"/>
              <a:t>init</a:t>
            </a:r>
            <a:r>
              <a:rPr lang="sv-SE" b="1" dirty="0"/>
              <a:t>’ Initiering till samordnad individuell plan</a:t>
            </a:r>
          </a:p>
          <a:p>
            <a:pPr marL="0" indent="0">
              <a:buNone/>
            </a:pPr>
            <a:r>
              <a:rPr lang="sv-SE" u="sng" dirty="0"/>
              <a:t>Observera att all hjälptext (inom parentes) tas bort vid dokumentation i Link.</a:t>
            </a:r>
          </a:p>
          <a:p>
            <a:pPr marL="0" indent="0">
              <a:buNone/>
            </a:pPr>
            <a:r>
              <a:rPr lang="sv-SE" dirty="0"/>
              <a:t>Nytt/utökat behov av insatser har identifierats: ._.</a:t>
            </a:r>
          </a:p>
          <a:p>
            <a:pPr marL="0" indent="0">
              <a:buNone/>
            </a:pPr>
            <a:r>
              <a:rPr lang="sv-SE" dirty="0"/>
              <a:t>Medicinskt: ._.</a:t>
            </a:r>
            <a:br>
              <a:rPr lang="sv-SE" dirty="0"/>
            </a:br>
            <a:r>
              <a:rPr lang="sv-SE" dirty="0"/>
              <a:t>(</a:t>
            </a:r>
            <a:r>
              <a:rPr lang="sv-SE" i="1" dirty="0"/>
              <a:t>T ex. Läkemedel; intravenöst, tabletter, dela dosett eller tillsyn vid intag. Palliativ vård. Infarter vilka, vad de sitter. Ange alltid om patienten har </a:t>
            </a:r>
            <a:r>
              <a:rPr lang="sv-SE" i="1" dirty="0" err="1"/>
              <a:t>trakeostomi</a:t>
            </a:r>
            <a:r>
              <a:rPr lang="sv-SE" i="1" dirty="0"/>
              <a:t>, ventilator eller hostmaskin</a:t>
            </a:r>
            <a:r>
              <a:rPr lang="sv-SE" dirty="0"/>
              <a:t>.)</a:t>
            </a:r>
          </a:p>
          <a:p>
            <a:pPr marL="0" indent="0">
              <a:buNone/>
            </a:pPr>
            <a:r>
              <a:rPr lang="sv-SE" dirty="0"/>
              <a:t>Omvårdnad: ._.</a:t>
            </a:r>
            <a:br>
              <a:rPr lang="sv-SE" dirty="0"/>
            </a:br>
            <a:r>
              <a:rPr lang="sv-SE" dirty="0"/>
              <a:t>(</a:t>
            </a:r>
            <a:r>
              <a:rPr lang="sv-SE" i="1" dirty="0"/>
              <a:t>T ex.  omläggning, </a:t>
            </a:r>
            <a:r>
              <a:rPr lang="sv-SE" i="1" dirty="0" err="1"/>
              <a:t>sårkontroll</a:t>
            </a:r>
            <a:r>
              <a:rPr lang="sv-SE" i="1" dirty="0"/>
              <a:t>, skötsel av infart tex kateter, agraff/suturtagning. OBS ersätter inte tydlig plan vid utskrivning</a:t>
            </a:r>
            <a:r>
              <a:rPr lang="sv-SE" dirty="0"/>
              <a:t>.)</a:t>
            </a:r>
          </a:p>
          <a:p>
            <a:pPr marL="0" indent="0">
              <a:buNone/>
            </a:pPr>
            <a:r>
              <a:rPr lang="sv-SE" dirty="0"/>
              <a:t>Socialt: ._.</a:t>
            </a:r>
            <a:br>
              <a:rPr lang="sv-SE" dirty="0"/>
            </a:br>
            <a:r>
              <a:rPr lang="sv-SE" dirty="0"/>
              <a:t>(</a:t>
            </a:r>
            <a:r>
              <a:rPr lang="sv-SE" i="1" dirty="0"/>
              <a:t>T ex. Vad kan patienten har för behov för att klara sin vardag  i hemmet som ex larm, mat, personlig hygien och munvård, hushållsnära uppgifter. Ledsagning, eventuella egenvårdsuppgifter</a:t>
            </a:r>
            <a:r>
              <a:rPr lang="sv-SE" dirty="0"/>
              <a:t>)</a:t>
            </a:r>
          </a:p>
          <a:p>
            <a:pPr marL="0" indent="0">
              <a:buNone/>
            </a:pPr>
            <a:r>
              <a:rPr lang="sv-SE" dirty="0"/>
              <a:t>Rehabilitering: ._.</a:t>
            </a:r>
            <a:br>
              <a:rPr lang="sv-SE" dirty="0"/>
            </a:br>
            <a:r>
              <a:rPr lang="sv-SE" dirty="0"/>
              <a:t>(</a:t>
            </a:r>
            <a:r>
              <a:rPr lang="sv-SE" i="1" dirty="0"/>
              <a:t>T ex. hjälpmedel/ träning</a:t>
            </a:r>
            <a:r>
              <a:rPr lang="sv-SE" dirty="0"/>
              <a:t>)</a:t>
            </a:r>
          </a:p>
          <a:p>
            <a:pPr marL="0" indent="0">
              <a:buNone/>
            </a:pPr>
            <a:r>
              <a:rPr lang="sv-SE" dirty="0"/>
              <a:t>Önskemål om deltagare enligt patienten: Namn: ._.  och telefonnummer: ._.</a:t>
            </a:r>
            <a:br>
              <a:rPr lang="sv-SE" dirty="0"/>
            </a:br>
            <a:r>
              <a:rPr lang="sv-SE" dirty="0"/>
              <a:t>(</a:t>
            </a:r>
            <a:r>
              <a:rPr lang="sv-SE" i="1" dirty="0"/>
              <a:t>till de närstående som patienten önskar ska delta</a:t>
            </a:r>
            <a:r>
              <a:rPr lang="sv-SE" dirty="0"/>
              <a:t>)</a:t>
            </a:r>
          </a:p>
          <a:p>
            <a:pPr lvl="0"/>
            <a:endParaRPr lang="sv-SE" dirty="0"/>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0843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smtClean="0"/>
              <a:t>Reflektion/diskussion</a:t>
            </a:r>
            <a:endParaRPr lang="sv-SE" dirty="0"/>
          </a:p>
        </p:txBody>
      </p:sp>
      <p:sp>
        <p:nvSpPr>
          <p:cNvPr id="3" name="Underrubrik 2"/>
          <p:cNvSpPr>
            <a:spLocks noGrp="1"/>
          </p:cNvSpPr>
          <p:nvPr>
            <p:ph idx="1"/>
          </p:nvPr>
        </p:nvSpPr>
        <p:spPr>
          <a:xfrm>
            <a:off x="838200" y="1825625"/>
            <a:ext cx="10805160" cy="4351338"/>
          </a:xfrm>
        </p:spPr>
        <p:txBody>
          <a:bodyPr/>
          <a:lstStyle/>
          <a:p>
            <a:pPr marL="0" indent="0">
              <a:buNone/>
            </a:pPr>
            <a:endParaRPr lang="sv-SE" dirty="0" smtClean="0"/>
          </a:p>
          <a:p>
            <a:pPr marL="0" indent="0">
              <a:buNone/>
            </a:pPr>
            <a:r>
              <a:rPr lang="sv-SE" dirty="0" smtClean="0"/>
              <a:t>Hur arbetar </a:t>
            </a:r>
            <a:r>
              <a:rPr lang="sv-SE" dirty="0"/>
              <a:t>vi </a:t>
            </a:r>
            <a:r>
              <a:rPr lang="sv-SE" dirty="0" smtClean="0"/>
              <a:t>nu på vår enhet för att ta ansvar för vår del i steg 3, initiering? </a:t>
            </a:r>
          </a:p>
          <a:p>
            <a:pPr marL="0" indent="0">
              <a:buNone/>
            </a:pPr>
            <a:endParaRPr lang="sv-SE" dirty="0"/>
          </a:p>
          <a:p>
            <a:pPr marL="0" indent="0">
              <a:buNone/>
            </a:pPr>
            <a:r>
              <a:rPr lang="sv-SE" dirty="0" smtClean="0"/>
              <a:t>Vad kan vi göra för att bli ännu bättre?  </a:t>
            </a:r>
            <a:endParaRPr lang="sv-SE" dirty="0"/>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 name="Bildobjekt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82218" y="3083842"/>
            <a:ext cx="2498760" cy="2498760"/>
          </a:xfrm>
          <a:prstGeom prst="rect">
            <a:avLst/>
          </a:prstGeom>
        </p:spPr>
      </p:pic>
    </p:spTree>
    <p:extLst>
      <p:ext uri="{BB962C8B-B14F-4D97-AF65-F5344CB8AC3E}">
        <p14:creationId xmlns:p14="http://schemas.microsoft.com/office/powerpoint/2010/main" val="16641014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681446" y="-107537"/>
            <a:ext cx="10515600" cy="1325563"/>
          </a:xfrm>
        </p:spPr>
        <p:txBody>
          <a:bodyPr/>
          <a:lstStyle/>
          <a:p>
            <a:r>
              <a:rPr lang="sv-SE" dirty="0" smtClean="0"/>
              <a:t>Steg 4 Utskrivningsklar/kallelse</a:t>
            </a:r>
            <a:endParaRPr lang="sv-SE" dirty="0"/>
          </a:p>
        </p:txBody>
      </p:sp>
      <p:sp>
        <p:nvSpPr>
          <p:cNvPr id="3" name="Underrubrik 2"/>
          <p:cNvSpPr>
            <a:spLocks noGrp="1"/>
          </p:cNvSpPr>
          <p:nvPr>
            <p:ph sz="half" idx="1"/>
          </p:nvPr>
        </p:nvSpPr>
        <p:spPr>
          <a:xfrm>
            <a:off x="3726872" y="1016001"/>
            <a:ext cx="6168939" cy="5037358"/>
          </a:xfrm>
        </p:spPr>
        <p:txBody>
          <a:bodyPr>
            <a:normAutofit fontScale="85000" lnSpcReduction="20000"/>
          </a:bodyPr>
          <a:lstStyle/>
          <a:p>
            <a:pPr marL="0" indent="0">
              <a:buNone/>
            </a:pPr>
            <a:r>
              <a:rPr lang="sv-SE" b="1" dirty="0" smtClean="0"/>
              <a:t>Utskrivningsklar/Kallelse:</a:t>
            </a:r>
          </a:p>
          <a:p>
            <a:r>
              <a:rPr lang="sv-SE" dirty="0" smtClean="0"/>
              <a:t>Utskrivningsklar – en medicinsk bedömning</a:t>
            </a:r>
          </a:p>
          <a:p>
            <a:r>
              <a:rPr lang="sv-SE" dirty="0"/>
              <a:t>Patienten ska kunna komma hem när utskrivningsklar meddelats. Planering inför hemgång ska vara färdig hos alla parter. </a:t>
            </a:r>
          </a:p>
          <a:p>
            <a:r>
              <a:rPr lang="sv-SE" dirty="0" smtClean="0"/>
              <a:t>Läkemedel, recept, egenvårdsintyg, hjälpmedel mm ska vara färdigt</a:t>
            </a:r>
          </a:p>
          <a:p>
            <a:r>
              <a:rPr lang="sv-SE" dirty="0" smtClean="0"/>
              <a:t>Säkra att uppgifter i Utskrivningsplanen stämmer. Patienten får en kopia.</a:t>
            </a:r>
          </a:p>
          <a:p>
            <a:r>
              <a:rPr lang="sv-SE" dirty="0" smtClean="0"/>
              <a:t>Kallelse skickas. Patientens behov avgör tidpunkt för Samordnad individuell plan. Vårdsamordnare avgör dag/tidpunkt. Använd förutbestämda avsatta tider.</a:t>
            </a:r>
          </a:p>
          <a:p>
            <a:r>
              <a:rPr lang="sv-SE" dirty="0" smtClean="0"/>
              <a:t> Beställ hemtransport när det behövs. Möt patienten vid bostaden vid behov. </a:t>
            </a:r>
            <a:endParaRPr lang="sv-SE" dirty="0"/>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Bildobjekt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7989" y="657225"/>
            <a:ext cx="4854356" cy="6858000"/>
          </a:xfrm>
          <a:prstGeom prst="rect">
            <a:avLst/>
          </a:prstGeom>
        </p:spPr>
      </p:pic>
    </p:spTree>
    <p:extLst>
      <p:ext uri="{BB962C8B-B14F-4D97-AF65-F5344CB8AC3E}">
        <p14:creationId xmlns:p14="http://schemas.microsoft.com/office/powerpoint/2010/main" val="3474626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989320"/>
          </a:xfrm>
        </p:spPr>
        <p:txBody>
          <a:bodyPr>
            <a:noAutofit/>
          </a:bodyPr>
          <a:lstStyle/>
          <a:p>
            <a:r>
              <a:rPr lang="sv-SE" dirty="0" smtClean="0"/>
              <a:t>Nya och uppdaterade frasminnen </a:t>
            </a:r>
            <a:endParaRPr lang="sv-SE" dirty="0"/>
          </a:p>
        </p:txBody>
      </p:sp>
      <p:sp>
        <p:nvSpPr>
          <p:cNvPr id="5" name="Platshållare för innehåll 4"/>
          <p:cNvSpPr>
            <a:spLocks noGrp="1"/>
          </p:cNvSpPr>
          <p:nvPr>
            <p:ph idx="1"/>
          </p:nvPr>
        </p:nvSpPr>
        <p:spPr>
          <a:xfrm>
            <a:off x="838200" y="1555423"/>
            <a:ext cx="10515600" cy="4621540"/>
          </a:xfrm>
        </p:spPr>
        <p:txBody>
          <a:bodyPr>
            <a:normAutofit fontScale="92500" lnSpcReduction="10000"/>
          </a:bodyPr>
          <a:lstStyle/>
          <a:p>
            <a:pPr marL="0" indent="0">
              <a:buNone/>
            </a:pPr>
            <a:r>
              <a:rPr lang="sv-SE" b="1" dirty="0"/>
              <a:t>’</a:t>
            </a:r>
            <a:r>
              <a:rPr lang="sv-SE" b="1" dirty="0" err="1"/>
              <a:t>trakut</a:t>
            </a:r>
            <a:r>
              <a:rPr lang="sv-SE" b="1" dirty="0"/>
              <a:t>’ Patienter som skrivs ut med </a:t>
            </a:r>
            <a:r>
              <a:rPr lang="sv-SE" b="1" dirty="0" err="1"/>
              <a:t>trakeostomi</a:t>
            </a:r>
            <a:endParaRPr lang="sv-SE" b="1" dirty="0"/>
          </a:p>
          <a:p>
            <a:pPr marL="0" indent="0">
              <a:buNone/>
            </a:pPr>
            <a:r>
              <a:rPr lang="sv-SE" u="sng" dirty="0"/>
              <a:t>Skriv frasminne ”</a:t>
            </a:r>
            <a:r>
              <a:rPr lang="sv-SE" u="sng" dirty="0" err="1"/>
              <a:t>trakut</a:t>
            </a:r>
            <a:r>
              <a:rPr lang="sv-SE" u="sng" dirty="0"/>
              <a:t>” i utskrivningsplanen i Link</a:t>
            </a:r>
          </a:p>
          <a:p>
            <a:pPr marL="0" indent="0">
              <a:buNone/>
            </a:pPr>
            <a:r>
              <a:rPr lang="sv-SE" dirty="0"/>
              <a:t>Ansvarig klinik/avdelning/mottagning som ska byta din </a:t>
            </a:r>
            <a:r>
              <a:rPr lang="sv-SE" dirty="0" err="1"/>
              <a:t>trakealtub</a:t>
            </a:r>
            <a:r>
              <a:rPr lang="sv-SE" dirty="0"/>
              <a:t>/</a:t>
            </a:r>
            <a:r>
              <a:rPr lang="sv-SE" dirty="0" err="1"/>
              <a:t>trakealkanyl</a:t>
            </a:r>
            <a:r>
              <a:rPr lang="sv-SE" dirty="0"/>
              <a:t> är ._.</a:t>
            </a:r>
          </a:p>
          <a:p>
            <a:pPr marL="0" indent="0">
              <a:buNone/>
            </a:pPr>
            <a:r>
              <a:rPr lang="sv-SE" dirty="0"/>
              <a:t>Din </a:t>
            </a:r>
            <a:r>
              <a:rPr lang="sv-SE" dirty="0" err="1"/>
              <a:t>trakealtub</a:t>
            </a:r>
            <a:r>
              <a:rPr lang="sv-SE" dirty="0"/>
              <a:t>/</a:t>
            </a:r>
            <a:r>
              <a:rPr lang="sv-SE" dirty="0" err="1"/>
              <a:t>trakealkanyl</a:t>
            </a:r>
            <a:r>
              <a:rPr lang="sv-SE" dirty="0"/>
              <a:t> ska bytas var ._.  vecka.</a:t>
            </a:r>
          </a:p>
          <a:p>
            <a:pPr marL="0" indent="0">
              <a:buNone/>
            </a:pPr>
            <a:r>
              <a:rPr lang="sv-SE" dirty="0"/>
              <a:t>Ansvarig läkare på ._. (klinik/avdelning/mottagning) är ._.</a:t>
            </a:r>
          </a:p>
          <a:p>
            <a:pPr marL="0" indent="0">
              <a:buNone/>
            </a:pPr>
            <a:r>
              <a:rPr lang="sv-SE" dirty="0"/>
              <a:t>Ansvarig fast läkarkontakt i primärvård/ansvarig vårdcentral är ._.</a:t>
            </a:r>
          </a:p>
          <a:p>
            <a:pPr marL="0" indent="0">
              <a:buNone/>
            </a:pPr>
            <a:r>
              <a:rPr lang="sv-SE" dirty="0"/>
              <a:t>Läkare på sjukhuset har bedömt att det transportsätt du ska använda vid planerade byten och kontroller är ._.</a:t>
            </a:r>
          </a:p>
          <a:p>
            <a:pPr marL="0" indent="0">
              <a:buNone/>
            </a:pPr>
            <a:r>
              <a:rPr lang="sv-SE" dirty="0"/>
              <a:t>Förbrukningsmaterial till </a:t>
            </a:r>
            <a:r>
              <a:rPr lang="sv-SE" dirty="0" err="1"/>
              <a:t>trakealkanyl</a:t>
            </a:r>
            <a:r>
              <a:rPr lang="sv-SE" dirty="0"/>
              <a:t>/</a:t>
            </a:r>
            <a:r>
              <a:rPr lang="sv-SE" dirty="0" err="1"/>
              <a:t>trakeostoma</a:t>
            </a:r>
            <a:r>
              <a:rPr lang="sv-SE" dirty="0"/>
              <a:t> skickas med för ._. dagar.</a:t>
            </a:r>
          </a:p>
          <a:p>
            <a:pPr marL="0" indent="0">
              <a:buNone/>
            </a:pPr>
            <a:r>
              <a:rPr lang="sv-SE" dirty="0"/>
              <a:t>Eventuella egenvårdsuppgifter ._.</a:t>
            </a:r>
          </a:p>
          <a:p>
            <a:pPr lvl="0"/>
            <a:endParaRPr lang="sv-SE" dirty="0"/>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81426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smtClean="0"/>
              <a:t>Reflektion/diskussion</a:t>
            </a:r>
            <a:endParaRPr lang="sv-SE" dirty="0"/>
          </a:p>
        </p:txBody>
      </p:sp>
      <p:sp>
        <p:nvSpPr>
          <p:cNvPr id="3" name="Underrubrik 2"/>
          <p:cNvSpPr>
            <a:spLocks noGrp="1"/>
          </p:cNvSpPr>
          <p:nvPr>
            <p:ph idx="1"/>
          </p:nvPr>
        </p:nvSpPr>
        <p:spPr>
          <a:xfrm>
            <a:off x="838200" y="1825625"/>
            <a:ext cx="10805160" cy="4351338"/>
          </a:xfrm>
        </p:spPr>
        <p:txBody>
          <a:bodyPr/>
          <a:lstStyle/>
          <a:p>
            <a:pPr marL="0" indent="0">
              <a:buNone/>
            </a:pPr>
            <a:endParaRPr lang="sv-SE" dirty="0" smtClean="0"/>
          </a:p>
          <a:p>
            <a:pPr marL="0" indent="0">
              <a:buNone/>
            </a:pPr>
            <a:r>
              <a:rPr lang="sv-SE" dirty="0" smtClean="0"/>
              <a:t>Hur arbetar </a:t>
            </a:r>
            <a:r>
              <a:rPr lang="sv-SE" dirty="0"/>
              <a:t>vi </a:t>
            </a:r>
            <a:r>
              <a:rPr lang="sv-SE" dirty="0" smtClean="0"/>
              <a:t>nu på vår enhet för att ta ansvar för vår del i steg 4, utskrivningsklar/kallelse? </a:t>
            </a:r>
          </a:p>
          <a:p>
            <a:pPr marL="0" indent="0">
              <a:buNone/>
            </a:pPr>
            <a:endParaRPr lang="sv-SE" dirty="0"/>
          </a:p>
          <a:p>
            <a:pPr marL="0" indent="0">
              <a:buNone/>
            </a:pPr>
            <a:r>
              <a:rPr lang="sv-SE" dirty="0" smtClean="0"/>
              <a:t>Vad kan vi göra för att bli ännu bättre?  </a:t>
            </a:r>
            <a:endParaRPr lang="sv-SE" dirty="0"/>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 name="Bildobjekt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82218" y="3083842"/>
            <a:ext cx="2498760" cy="2498760"/>
          </a:xfrm>
          <a:prstGeom prst="rect">
            <a:avLst/>
          </a:prstGeom>
        </p:spPr>
      </p:pic>
    </p:spTree>
    <p:extLst>
      <p:ext uri="{BB962C8B-B14F-4D97-AF65-F5344CB8AC3E}">
        <p14:creationId xmlns:p14="http://schemas.microsoft.com/office/powerpoint/2010/main" val="20154992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smtClean="0"/>
              <a:t>Uppdaterad process för utskrivning från sluten hälso- och sjukvård</a:t>
            </a:r>
            <a:endParaRPr lang="sv-SE" dirty="0"/>
          </a:p>
        </p:txBody>
      </p:sp>
      <p:sp>
        <p:nvSpPr>
          <p:cNvPr id="3" name="Underrubrik 2"/>
          <p:cNvSpPr>
            <a:spLocks noGrp="1"/>
          </p:cNvSpPr>
          <p:nvPr>
            <p:ph idx="1"/>
          </p:nvPr>
        </p:nvSpPr>
        <p:spPr>
          <a:xfrm>
            <a:off x="838200" y="2136383"/>
            <a:ext cx="10805160" cy="4351338"/>
          </a:xfrm>
        </p:spPr>
        <p:txBody>
          <a:bodyPr/>
          <a:lstStyle/>
          <a:p>
            <a:r>
              <a:rPr lang="sv-SE" dirty="0" smtClean="0"/>
              <a:t>Sex </a:t>
            </a:r>
            <a:r>
              <a:rPr lang="sv-SE" dirty="0" smtClean="0"/>
              <a:t>år har passerat</a:t>
            </a:r>
          </a:p>
          <a:p>
            <a:r>
              <a:rPr lang="sv-SE" dirty="0" smtClean="0"/>
              <a:t>Enkät till Linkandvändare ligger till grund för förändringar</a:t>
            </a:r>
          </a:p>
          <a:p>
            <a:r>
              <a:rPr lang="sv-SE" dirty="0" smtClean="0"/>
              <a:t>Uppdrag från Ledningsgrupp för samverkan region och kommun- Reko</a:t>
            </a:r>
          </a:p>
          <a:p>
            <a:r>
              <a:rPr lang="sv-SE" dirty="0" smtClean="0"/>
              <a:t>Förändringar </a:t>
            </a:r>
            <a:r>
              <a:rPr lang="sv-SE" dirty="0" smtClean="0"/>
              <a:t>som behövs för en bra utskrivning för Esther</a:t>
            </a:r>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4184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smtClean="0"/>
              <a:t>Esther är hemma </a:t>
            </a:r>
            <a:endParaRPr lang="sv-SE" dirty="0"/>
          </a:p>
        </p:txBody>
      </p:sp>
      <p:sp>
        <p:nvSpPr>
          <p:cNvPr id="3" name="Underrubrik 2"/>
          <p:cNvSpPr>
            <a:spLocks noGrp="1"/>
          </p:cNvSpPr>
          <p:nvPr>
            <p:ph sz="half" idx="1"/>
          </p:nvPr>
        </p:nvSpPr>
        <p:spPr>
          <a:xfrm>
            <a:off x="4101341" y="1515291"/>
            <a:ext cx="5434545" cy="4538491"/>
          </a:xfrm>
        </p:spPr>
        <p:txBody>
          <a:bodyPr>
            <a:normAutofit lnSpcReduction="10000"/>
          </a:bodyPr>
          <a:lstStyle/>
          <a:p>
            <a:pPr marL="0" indent="0">
              <a:buNone/>
            </a:pPr>
            <a:r>
              <a:rPr lang="sv-SE" b="1" dirty="0" smtClean="0"/>
              <a:t>Hemma/Samordnad individuell plan(SIP)</a:t>
            </a:r>
          </a:p>
          <a:p>
            <a:r>
              <a:rPr lang="sv-SE" dirty="0" smtClean="0"/>
              <a:t>Samordnad individuell planering hemma eller digitalt </a:t>
            </a:r>
            <a:r>
              <a:rPr lang="sv-SE" b="1" dirty="0" smtClean="0"/>
              <a:t>utifrån behov</a:t>
            </a:r>
          </a:p>
          <a:p>
            <a:r>
              <a:rPr lang="sv-SE" dirty="0" smtClean="0"/>
              <a:t>Alla kallade deltar </a:t>
            </a:r>
          </a:p>
          <a:p>
            <a:r>
              <a:rPr lang="sv-SE" dirty="0" smtClean="0"/>
              <a:t>Esthers plan – Vad är viktigt för dig?</a:t>
            </a:r>
          </a:p>
          <a:p>
            <a:r>
              <a:rPr lang="sv-SE" dirty="0" smtClean="0"/>
              <a:t>SIP skickas hem</a:t>
            </a:r>
          </a:p>
          <a:p>
            <a:r>
              <a:rPr lang="sv-SE" dirty="0" smtClean="0"/>
              <a:t>Fortsatt vård och omsorg – Trygg hemma </a:t>
            </a:r>
            <a:endParaRPr lang="sv-SE" dirty="0"/>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Bildobjekt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723" y="590550"/>
            <a:ext cx="4854356" cy="6858000"/>
          </a:xfrm>
          <a:prstGeom prst="rect">
            <a:avLst/>
          </a:prstGeom>
        </p:spPr>
      </p:pic>
    </p:spTree>
    <p:extLst>
      <p:ext uri="{BB962C8B-B14F-4D97-AF65-F5344CB8AC3E}">
        <p14:creationId xmlns:p14="http://schemas.microsoft.com/office/powerpoint/2010/main" val="3158730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smtClean="0"/>
              <a:t>Reflektion/diskussion</a:t>
            </a:r>
            <a:endParaRPr lang="sv-SE" dirty="0"/>
          </a:p>
        </p:txBody>
      </p:sp>
      <p:sp>
        <p:nvSpPr>
          <p:cNvPr id="3" name="Underrubrik 2"/>
          <p:cNvSpPr>
            <a:spLocks noGrp="1"/>
          </p:cNvSpPr>
          <p:nvPr>
            <p:ph idx="1"/>
          </p:nvPr>
        </p:nvSpPr>
        <p:spPr>
          <a:xfrm>
            <a:off x="838200" y="1825625"/>
            <a:ext cx="10805160" cy="4351338"/>
          </a:xfrm>
        </p:spPr>
        <p:txBody>
          <a:bodyPr/>
          <a:lstStyle/>
          <a:p>
            <a:pPr marL="0" indent="0">
              <a:buNone/>
            </a:pPr>
            <a:endParaRPr lang="sv-SE" dirty="0" smtClean="0"/>
          </a:p>
          <a:p>
            <a:pPr marL="0" indent="0">
              <a:buNone/>
            </a:pPr>
            <a:r>
              <a:rPr lang="sv-SE" dirty="0" smtClean="0"/>
              <a:t>Vad är det mer vi behöver göra för att förbättra den fortsatta samverkansprocessen hos oss?</a:t>
            </a:r>
          </a:p>
          <a:p>
            <a:pPr marL="0" indent="0">
              <a:buNone/>
            </a:pPr>
            <a:endParaRPr lang="sv-SE" dirty="0"/>
          </a:p>
          <a:p>
            <a:pPr marL="0" indent="0">
              <a:buNone/>
            </a:pPr>
            <a:r>
              <a:rPr lang="sv-SE" dirty="0" smtClean="0"/>
              <a:t>Hur gör vi för att det ska bli verklighet?  </a:t>
            </a:r>
            <a:endParaRPr lang="sv-SE" dirty="0"/>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 name="Bildobjekt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82218" y="3083842"/>
            <a:ext cx="2498760" cy="2498760"/>
          </a:xfrm>
          <a:prstGeom prst="rect">
            <a:avLst/>
          </a:prstGeom>
        </p:spPr>
      </p:pic>
    </p:spTree>
    <p:extLst>
      <p:ext uri="{BB962C8B-B14F-4D97-AF65-F5344CB8AC3E}">
        <p14:creationId xmlns:p14="http://schemas.microsoft.com/office/powerpoint/2010/main" val="28869699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dirty="0"/>
              <a:t>Syfte </a:t>
            </a:r>
            <a:r>
              <a:rPr lang="sv-SE" dirty="0" smtClean="0"/>
              <a:t>och mål med utskrivningsprocessen </a:t>
            </a:r>
            <a:endParaRPr lang="sv-SE" dirty="0"/>
          </a:p>
        </p:txBody>
      </p:sp>
      <p:sp>
        <p:nvSpPr>
          <p:cNvPr id="5" name="Platshållare för innehåll 4"/>
          <p:cNvSpPr>
            <a:spLocks noGrp="1"/>
          </p:cNvSpPr>
          <p:nvPr>
            <p:ph idx="1"/>
          </p:nvPr>
        </p:nvSpPr>
        <p:spPr/>
        <p:txBody>
          <a:bodyPr/>
          <a:lstStyle/>
          <a:p>
            <a:pPr lvl="0"/>
            <a:r>
              <a:rPr lang="sv-SE" b="1" dirty="0" smtClean="0"/>
              <a:t>Trygg </a:t>
            </a:r>
            <a:r>
              <a:rPr lang="sv-SE" b="1" dirty="0"/>
              <a:t>och säker vård och omsorg </a:t>
            </a:r>
            <a:r>
              <a:rPr lang="sv-SE" dirty="0"/>
              <a:t>för personer som efter utskrivning från sluten hälso- och sjukvård behöver insatser från både kommunen och Region Jönköpings län</a:t>
            </a:r>
          </a:p>
          <a:p>
            <a:pPr lvl="0"/>
            <a:r>
              <a:rPr lang="sv-SE" b="1" dirty="0" smtClean="0"/>
              <a:t>Ökad </a:t>
            </a:r>
            <a:r>
              <a:rPr lang="sv-SE" b="1" dirty="0"/>
              <a:t>samverkan </a:t>
            </a:r>
            <a:r>
              <a:rPr lang="sv-SE" dirty="0"/>
              <a:t>mellan vårdgivare  </a:t>
            </a:r>
          </a:p>
          <a:p>
            <a:pPr lvl="0"/>
            <a:r>
              <a:rPr lang="sv-SE" dirty="0" smtClean="0"/>
              <a:t>Att </a:t>
            </a:r>
            <a:r>
              <a:rPr lang="sv-SE" dirty="0"/>
              <a:t>utskrivningsklara personer </a:t>
            </a:r>
            <a:r>
              <a:rPr lang="sv-SE" b="1" dirty="0"/>
              <a:t>kommer hem så snart som möjligt</a:t>
            </a:r>
          </a:p>
          <a:p>
            <a:pPr lvl="0"/>
            <a:r>
              <a:rPr lang="sv-SE" dirty="0" smtClean="0"/>
              <a:t>Att </a:t>
            </a:r>
            <a:r>
              <a:rPr lang="sv-SE" b="1" dirty="0"/>
              <a:t>onödig vistelse på sjukhus undviks </a:t>
            </a:r>
            <a:r>
              <a:rPr lang="sv-SE" dirty="0"/>
              <a:t>så långt som möjligt</a:t>
            </a:r>
          </a:p>
          <a:p>
            <a:r>
              <a:rPr lang="sv-SE" dirty="0" smtClean="0"/>
              <a:t>Samordning i hemmet – på sjukhus när det behövs</a:t>
            </a:r>
            <a:endParaRPr lang="sv-SE" dirty="0"/>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4598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smtClean="0"/>
              <a:t>En kedja av insatser!</a:t>
            </a:r>
            <a:endParaRPr lang="sv-SE" dirty="0"/>
          </a:p>
        </p:txBody>
      </p:sp>
      <p:sp>
        <p:nvSpPr>
          <p:cNvPr id="3" name="Underrubrik 2"/>
          <p:cNvSpPr>
            <a:spLocks noGrp="1"/>
          </p:cNvSpPr>
          <p:nvPr>
            <p:ph idx="1"/>
          </p:nvPr>
        </p:nvSpPr>
        <p:spPr>
          <a:xfrm>
            <a:off x="838200" y="1825625"/>
            <a:ext cx="10805160" cy="4351338"/>
          </a:xfrm>
        </p:spPr>
        <p:txBody>
          <a:bodyPr/>
          <a:lstStyle/>
          <a:p>
            <a:pPr marL="0" indent="0">
              <a:buNone/>
            </a:pPr>
            <a:endParaRPr lang="sv-SE" dirty="0" smtClean="0"/>
          </a:p>
          <a:p>
            <a:pPr marL="0" indent="0">
              <a:buNone/>
            </a:pPr>
            <a:r>
              <a:rPr lang="sv-SE" dirty="0" smtClean="0"/>
              <a:t>Din del spelar stor roll för övriga i vårdkedjan och för Esthers fortsatta vård och omsorg!</a:t>
            </a:r>
          </a:p>
          <a:p>
            <a:pPr marL="0" indent="0">
              <a:buNone/>
            </a:pPr>
            <a:endParaRPr lang="sv-SE" dirty="0"/>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 name="Bildobjekt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82218" y="3083842"/>
            <a:ext cx="2498760" cy="2498760"/>
          </a:xfrm>
          <a:prstGeom prst="rect">
            <a:avLst/>
          </a:prstGeom>
        </p:spPr>
      </p:pic>
    </p:spTree>
    <p:extLst>
      <p:ext uri="{BB962C8B-B14F-4D97-AF65-F5344CB8AC3E}">
        <p14:creationId xmlns:p14="http://schemas.microsoft.com/office/powerpoint/2010/main" val="3796688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normAutofit/>
          </a:bodyPr>
          <a:lstStyle/>
          <a:p>
            <a:r>
              <a:rPr lang="sv-SE" dirty="0" smtClean="0"/>
              <a:t>Vad har reviderats i utskrivningsprocessen?</a:t>
            </a:r>
            <a:endParaRPr lang="sv-SE" dirty="0"/>
          </a:p>
        </p:txBody>
      </p:sp>
      <p:sp>
        <p:nvSpPr>
          <p:cNvPr id="3" name="Underrubrik 2"/>
          <p:cNvSpPr>
            <a:spLocks noGrp="1"/>
          </p:cNvSpPr>
          <p:nvPr>
            <p:ph idx="1"/>
          </p:nvPr>
        </p:nvSpPr>
        <p:spPr/>
        <p:txBody>
          <a:bodyPr>
            <a:normAutofit lnSpcReduction="10000"/>
          </a:bodyPr>
          <a:lstStyle/>
          <a:p>
            <a:pPr marL="0" indent="0">
              <a:buNone/>
            </a:pPr>
            <a:r>
              <a:rPr lang="sv-SE" dirty="0" smtClean="0"/>
              <a:t>Förändringar:</a:t>
            </a:r>
          </a:p>
          <a:p>
            <a:r>
              <a:rPr lang="sv-SE" dirty="0"/>
              <a:t>Tidpunkt för vårdplanering utifrån Esthers behov/situation</a:t>
            </a:r>
          </a:p>
          <a:p>
            <a:r>
              <a:rPr lang="sv-SE" dirty="0" smtClean="0"/>
              <a:t>Kallelsen flyttar ett steg i processen till Utskrivningsklar</a:t>
            </a:r>
          </a:p>
          <a:p>
            <a:r>
              <a:rPr lang="sv-SE" dirty="0" smtClean="0"/>
              <a:t>Vårdsamordnarens mandat att samordna är förtydligat</a:t>
            </a:r>
          </a:p>
          <a:p>
            <a:r>
              <a:rPr lang="sv-SE" dirty="0" err="1"/>
              <a:t>SVPL</a:t>
            </a:r>
            <a:r>
              <a:rPr lang="sv-SE" dirty="0"/>
              <a:t> </a:t>
            </a:r>
            <a:r>
              <a:rPr lang="sv-SE" dirty="0" smtClean="0"/>
              <a:t>heter nu </a:t>
            </a:r>
            <a:r>
              <a:rPr lang="sv-SE" dirty="0"/>
              <a:t>Samordnad individuell </a:t>
            </a:r>
            <a:r>
              <a:rPr lang="sv-SE" dirty="0" smtClean="0"/>
              <a:t>planering, </a:t>
            </a:r>
            <a:r>
              <a:rPr lang="sv-SE" dirty="0" smtClean="0"/>
              <a:t>SIP</a:t>
            </a:r>
          </a:p>
          <a:p>
            <a:r>
              <a:rPr lang="sv-SE" dirty="0" smtClean="0"/>
              <a:t>Nyheter</a:t>
            </a:r>
            <a:endParaRPr lang="sv-SE" dirty="0" smtClean="0"/>
          </a:p>
          <a:p>
            <a:pPr lvl="1"/>
            <a:r>
              <a:rPr lang="sv-SE" dirty="0" smtClean="0"/>
              <a:t>Elektiva </a:t>
            </a:r>
            <a:r>
              <a:rPr lang="sv-SE" dirty="0" smtClean="0"/>
              <a:t>operationer, komplexa ärenden </a:t>
            </a:r>
            <a:r>
              <a:rPr lang="sv-SE" dirty="0"/>
              <a:t>Elektiva operationer - </a:t>
            </a:r>
            <a:r>
              <a:rPr lang="sv-SE" dirty="0">
                <a:hlinkClick r:id="rId3"/>
              </a:rPr>
              <a:t>Arbetssätt för samordnad planering inför planerade knä- och höftplastikoperationer i Jönköpings län-Folkhälsa och sjukvård (rjl.se)</a:t>
            </a:r>
            <a:endParaRPr lang="sv-SE" dirty="0"/>
          </a:p>
          <a:p>
            <a:pPr lvl="1"/>
            <a:r>
              <a:rPr lang="sv-SE" dirty="0"/>
              <a:t>Patienter med komplexa vårdbehov  - </a:t>
            </a:r>
            <a:r>
              <a:rPr lang="sv-SE" dirty="0" smtClean="0"/>
              <a:t>pågående arbete</a:t>
            </a:r>
            <a:endParaRPr lang="sv-SE" dirty="0"/>
          </a:p>
          <a:p>
            <a:endParaRPr lang="sv-SE" dirty="0" smtClean="0"/>
          </a:p>
        </p:txBody>
      </p:sp>
      <p:pic>
        <p:nvPicPr>
          <p:cNvPr id="4" name="Bildobjekt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0542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989320"/>
          </a:xfrm>
        </p:spPr>
        <p:txBody>
          <a:bodyPr>
            <a:noAutofit/>
          </a:bodyPr>
          <a:lstStyle/>
          <a:p>
            <a:r>
              <a:rPr lang="sv-SE" dirty="0" smtClean="0"/>
              <a:t>Nya och uppdaterade frasminnen </a:t>
            </a:r>
            <a:endParaRPr lang="sv-SE" dirty="0"/>
          </a:p>
        </p:txBody>
      </p:sp>
      <p:sp>
        <p:nvSpPr>
          <p:cNvPr id="5" name="Platshållare för innehåll 4"/>
          <p:cNvSpPr>
            <a:spLocks noGrp="1"/>
          </p:cNvSpPr>
          <p:nvPr>
            <p:ph idx="1"/>
          </p:nvPr>
        </p:nvSpPr>
        <p:spPr>
          <a:xfrm>
            <a:off x="838200" y="1555423"/>
            <a:ext cx="10515600" cy="4621540"/>
          </a:xfrm>
        </p:spPr>
        <p:txBody>
          <a:bodyPr>
            <a:normAutofit fontScale="92500" lnSpcReduction="10000"/>
          </a:bodyPr>
          <a:lstStyle/>
          <a:p>
            <a:pPr marL="0" indent="0">
              <a:buNone/>
            </a:pPr>
            <a:r>
              <a:rPr lang="sv-SE" b="1" dirty="0"/>
              <a:t>’</a:t>
            </a:r>
            <a:r>
              <a:rPr lang="sv-SE" b="1" dirty="0" err="1"/>
              <a:t>oplink</a:t>
            </a:r>
            <a:r>
              <a:rPr lang="sv-SE" b="1" dirty="0"/>
              <a:t>’ Patienter med behov av planering inför planerad operation höft/knä</a:t>
            </a:r>
            <a:r>
              <a:rPr lang="sv-SE" dirty="0"/>
              <a:t/>
            </a:r>
            <a:br>
              <a:rPr lang="sv-SE" dirty="0"/>
            </a:br>
            <a:r>
              <a:rPr lang="sv-SE" dirty="0"/>
              <a:t/>
            </a:r>
            <a:br>
              <a:rPr lang="sv-SE" dirty="0"/>
            </a:br>
            <a:r>
              <a:rPr lang="sv-SE" dirty="0"/>
              <a:t>Nytt utökat behov/önskemål från patient: ._..</a:t>
            </a:r>
          </a:p>
          <a:p>
            <a:pPr marL="0" indent="0">
              <a:buNone/>
            </a:pPr>
            <a:r>
              <a:rPr lang="sv-SE" dirty="0"/>
              <a:t>Patienten önskar kontakt med vårdsamordnare innan planerad ._.xx-operation ._.YYYY-MM-DD.</a:t>
            </a:r>
          </a:p>
          <a:p>
            <a:pPr marL="0" indent="0">
              <a:buNone/>
            </a:pPr>
            <a:r>
              <a:rPr lang="sv-SE" dirty="0"/>
              <a:t>Inläggning sker på .-.</a:t>
            </a:r>
            <a:r>
              <a:rPr lang="sv-SE" dirty="0" err="1"/>
              <a:t>avd</a:t>
            </a:r>
            <a:r>
              <a:rPr lang="sv-SE" dirty="0"/>
              <a:t>, sjukhus ._.YYYY-MM-DD </a:t>
            </a:r>
            <a:r>
              <a:rPr lang="sv-SE" dirty="0" err="1"/>
              <a:t>kl</a:t>
            </a:r>
            <a:r>
              <a:rPr lang="sv-SE" dirty="0"/>
              <a:t> HH:MM.</a:t>
            </a:r>
          </a:p>
          <a:p>
            <a:pPr marL="0" indent="0">
              <a:buNone/>
            </a:pPr>
            <a:r>
              <a:rPr lang="sv-SE" dirty="0"/>
              <a:t>Vänligen kontakta den enskilde innan operationen för planering av insatser för de förväntade behov som uppkommer efter operationen.</a:t>
            </a:r>
          </a:p>
          <a:p>
            <a:pPr marL="0" indent="0">
              <a:buNone/>
            </a:pPr>
            <a:r>
              <a:rPr lang="sv-SE" dirty="0"/>
              <a:t>Förväntat utskrivningsdatum är ._.YYYY-MM-DD.</a:t>
            </a:r>
          </a:p>
          <a:p>
            <a:pPr marL="0" indent="0">
              <a:buNone/>
            </a:pPr>
            <a:r>
              <a:rPr lang="sv-SE" dirty="0"/>
              <a:t/>
            </a:r>
            <a:br>
              <a:rPr lang="sv-SE" dirty="0"/>
            </a:br>
            <a:r>
              <a:rPr lang="sv-SE" b="1" dirty="0"/>
              <a:t> </a:t>
            </a:r>
            <a:endParaRPr lang="sv-SE" dirty="0"/>
          </a:p>
          <a:p>
            <a:pPr lvl="0"/>
            <a:endParaRPr lang="sv-SE" dirty="0"/>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7985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smtClean="0"/>
              <a:t>Här kan vi bli </a:t>
            </a:r>
            <a:r>
              <a:rPr lang="sv-SE" dirty="0"/>
              <a:t>bättre…</a:t>
            </a:r>
            <a:br>
              <a:rPr lang="sv-SE" dirty="0"/>
            </a:br>
            <a:endParaRPr lang="sv-SE" dirty="0"/>
          </a:p>
        </p:txBody>
      </p:sp>
      <p:sp>
        <p:nvSpPr>
          <p:cNvPr id="3" name="Underrubrik 2"/>
          <p:cNvSpPr>
            <a:spLocks noGrp="1"/>
          </p:cNvSpPr>
          <p:nvPr>
            <p:ph idx="1"/>
          </p:nvPr>
        </p:nvSpPr>
        <p:spPr/>
        <p:txBody>
          <a:bodyPr>
            <a:normAutofit/>
          </a:bodyPr>
          <a:lstStyle/>
          <a:p>
            <a:r>
              <a:rPr lang="sv-SE" dirty="0" smtClean="0"/>
              <a:t>Mer och bättre information in till sjukhuset (ADL, kommunikation, boende och fysisk tillgänglighet i/till bostaden, pågående insatser samt dina kontaktuppgifter)</a:t>
            </a:r>
          </a:p>
          <a:p>
            <a:r>
              <a:rPr lang="sv-SE" dirty="0"/>
              <a:t>Mer och bättre </a:t>
            </a:r>
            <a:r>
              <a:rPr lang="sv-SE" dirty="0" smtClean="0"/>
              <a:t>information i initieringen (beskriv behoven som finns, inte diagnos utan Esthers behov – både HSL/</a:t>
            </a:r>
            <a:r>
              <a:rPr lang="sv-SE" dirty="0" err="1" smtClean="0"/>
              <a:t>SoL</a:t>
            </a:r>
            <a:r>
              <a:rPr lang="sv-SE" dirty="0" smtClean="0"/>
              <a:t>, ger information angående vem behöver vara med och planera)</a:t>
            </a:r>
          </a:p>
          <a:p>
            <a:r>
              <a:rPr lang="sv-SE" dirty="0" smtClean="0"/>
              <a:t>Påbörja planering tidigt (alla planerar inför hemgång)</a:t>
            </a:r>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5085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idx="1"/>
          </p:nvPr>
        </p:nvSpPr>
        <p:spPr/>
        <p:txBody>
          <a:bodyPr>
            <a:normAutofit/>
          </a:bodyPr>
          <a:lstStyle/>
          <a:p>
            <a:r>
              <a:rPr lang="sv-SE" dirty="0" smtClean="0"/>
              <a:t>Förbättrad bedömning av planerad vårdtid – uppge varför vid nytt/uppdaterat planerat utskrivningsdatum</a:t>
            </a:r>
          </a:p>
          <a:p>
            <a:r>
              <a:rPr lang="sv-SE" dirty="0" smtClean="0"/>
              <a:t>Utskrivningsklar och Medicinskt </a:t>
            </a:r>
            <a:r>
              <a:rPr lang="sv-SE" dirty="0"/>
              <a:t>färdigbehandlad </a:t>
            </a:r>
            <a:r>
              <a:rPr lang="sv-SE" dirty="0" smtClean="0"/>
              <a:t>–– </a:t>
            </a:r>
            <a:r>
              <a:rPr lang="sv-SE" dirty="0"/>
              <a:t>inte detsamma</a:t>
            </a:r>
          </a:p>
          <a:p>
            <a:r>
              <a:rPr lang="sv-SE" dirty="0"/>
              <a:t>Hem när </a:t>
            </a:r>
            <a:r>
              <a:rPr lang="sv-SE" dirty="0" smtClean="0"/>
              <a:t>utskrivningsklar</a:t>
            </a:r>
          </a:p>
          <a:p>
            <a:r>
              <a:rPr lang="sv-SE" dirty="0" smtClean="0"/>
              <a:t>Använd utskrivningsplanen</a:t>
            </a:r>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5812" y="6103628"/>
            <a:ext cx="1544375" cy="384093"/>
          </a:xfrm>
          <a:prstGeom prst="rect">
            <a:avLst/>
          </a:prstGeom>
        </p:spPr>
      </p:pic>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p:cNvSpPr>
            <a:spLocks noGrp="1"/>
          </p:cNvSpPr>
          <p:nvPr>
            <p:ph type="title"/>
          </p:nvPr>
        </p:nvSpPr>
        <p:spPr/>
        <p:txBody>
          <a:bodyPr/>
          <a:lstStyle/>
          <a:p>
            <a:r>
              <a:rPr lang="sv-SE" dirty="0"/>
              <a:t>Här kan vi bli bättre…</a:t>
            </a:r>
            <a:br>
              <a:rPr lang="sv-SE" dirty="0"/>
            </a:br>
            <a:endParaRPr lang="sv-SE" dirty="0"/>
          </a:p>
        </p:txBody>
      </p:sp>
    </p:spTree>
    <p:extLst>
      <p:ext uri="{BB962C8B-B14F-4D97-AF65-F5344CB8AC3E}">
        <p14:creationId xmlns:p14="http://schemas.microsoft.com/office/powerpoint/2010/main" val="3671422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671141" y="-287129"/>
            <a:ext cx="10515600" cy="1325563"/>
          </a:xfrm>
        </p:spPr>
        <p:txBody>
          <a:bodyPr/>
          <a:lstStyle/>
          <a:p>
            <a:r>
              <a:rPr lang="sv-SE" dirty="0" smtClean="0"/>
              <a:t>Ny processbild</a:t>
            </a:r>
            <a:endParaRPr lang="sv-SE" dirty="0"/>
          </a:p>
        </p:txBody>
      </p:sp>
      <p:sp>
        <p:nvSpPr>
          <p:cNvPr id="8" name="Rektangel 7"/>
          <p:cNvSpPr/>
          <p:nvPr/>
        </p:nvSpPr>
        <p:spPr>
          <a:xfrm>
            <a:off x="0" y="0"/>
            <a:ext cx="217714" cy="6858000"/>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ktangel 8"/>
          <p:cNvSpPr/>
          <p:nvPr/>
        </p:nvSpPr>
        <p:spPr>
          <a:xfrm>
            <a:off x="11974286" y="-20451"/>
            <a:ext cx="217714"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0594" y="6053782"/>
            <a:ext cx="2401651" cy="594361"/>
          </a:xfrm>
          <a:prstGeom prst="rect">
            <a:avLst/>
          </a:prstGeom>
        </p:spPr>
      </p:pic>
      <p:pic>
        <p:nvPicPr>
          <p:cNvPr id="6" name="Bildobjekt 5"/>
          <p:cNvPicPr>
            <a:picLocks noChangeAspect="1"/>
          </p:cNvPicPr>
          <p:nvPr/>
        </p:nvPicPr>
        <p:blipFill>
          <a:blip r:embed="rId4"/>
          <a:stretch>
            <a:fillRect/>
          </a:stretch>
        </p:blipFill>
        <p:spPr>
          <a:xfrm>
            <a:off x="1071418" y="629004"/>
            <a:ext cx="9855200" cy="6019140"/>
          </a:xfrm>
          <a:prstGeom prst="rect">
            <a:avLst/>
          </a:prstGeom>
        </p:spPr>
      </p:pic>
    </p:spTree>
    <p:extLst>
      <p:ext uri="{BB962C8B-B14F-4D97-AF65-F5344CB8AC3E}">
        <p14:creationId xmlns:p14="http://schemas.microsoft.com/office/powerpoint/2010/main" val="1255851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15994</TotalTime>
  <Words>2506</Words>
  <Application>Microsoft Office PowerPoint</Application>
  <PresentationFormat>Bredbild</PresentationFormat>
  <Paragraphs>185</Paragraphs>
  <Slides>21</Slides>
  <Notes>21</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21</vt:i4>
      </vt:variant>
    </vt:vector>
  </HeadingPairs>
  <TitlesOfParts>
    <vt:vector size="26" baseType="lpstr">
      <vt:lpstr>Arial</vt:lpstr>
      <vt:lpstr>Calibri</vt:lpstr>
      <vt:lpstr>Calibri Light</vt:lpstr>
      <vt:lpstr>Wingdings</vt:lpstr>
      <vt:lpstr>Office-tema</vt:lpstr>
      <vt:lpstr>PowerPoint-presentation</vt:lpstr>
      <vt:lpstr>Uppdaterad process för utskrivning från sluten hälso- och sjukvård</vt:lpstr>
      <vt:lpstr>Syfte och mål med utskrivningsprocessen </vt:lpstr>
      <vt:lpstr>En kedja av insatser!</vt:lpstr>
      <vt:lpstr>Vad har reviderats i utskrivningsprocessen?</vt:lpstr>
      <vt:lpstr>Nya och uppdaterade frasminnen </vt:lpstr>
      <vt:lpstr>Här kan vi bli bättre… </vt:lpstr>
      <vt:lpstr>Här kan vi bli bättre… </vt:lpstr>
      <vt:lpstr>Ny processbild</vt:lpstr>
      <vt:lpstr>Steg 1 Inskrivning</vt:lpstr>
      <vt:lpstr>Reflektion/diskussion</vt:lpstr>
      <vt:lpstr>Steg 2 Vårdtidsplanering</vt:lpstr>
      <vt:lpstr>Reflektion/diskussion</vt:lpstr>
      <vt:lpstr>Steg 3 Initiera</vt:lpstr>
      <vt:lpstr>Nya och uppdaterade frasminnen </vt:lpstr>
      <vt:lpstr>Reflektion/diskussion</vt:lpstr>
      <vt:lpstr>Steg 4 Utskrivningsklar/kallelse</vt:lpstr>
      <vt:lpstr>Nya och uppdaterade frasminnen </vt:lpstr>
      <vt:lpstr>Reflektion/diskussion</vt:lpstr>
      <vt:lpstr>Esther är hemma </vt:lpstr>
      <vt:lpstr>Reflektion/diskussion</vt:lpstr>
    </vt:vector>
  </TitlesOfParts>
  <Company>Region Jönköpings län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Stefansson Ulrika</dc:creator>
  <cp:lastModifiedBy>Stefansson Ulrika</cp:lastModifiedBy>
  <cp:revision>44</cp:revision>
  <dcterms:created xsi:type="dcterms:W3CDTF">2024-01-24T09:17:35Z</dcterms:created>
  <dcterms:modified xsi:type="dcterms:W3CDTF">2024-03-07T14:15:23Z</dcterms:modified>
</cp:coreProperties>
</file>