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257" r:id="rId2"/>
    <p:sldId id="258" r:id="rId3"/>
    <p:sldId id="259" r:id="rId4"/>
    <p:sldId id="261" r:id="rId5"/>
    <p:sldId id="269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797675" cy="9928225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A0632"/>
    <a:srgbClr val="D5CCC5"/>
    <a:srgbClr val="CA0733"/>
    <a:srgbClr val="6BA4C5"/>
    <a:srgbClr val="428BB5"/>
    <a:srgbClr val="D0CECE"/>
    <a:srgbClr val="078CE7"/>
    <a:srgbClr val="0780D3"/>
    <a:srgbClr val="077CCB"/>
    <a:srgbClr val="0556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7" d="100"/>
          <a:sy n="77" d="100"/>
        </p:scale>
        <p:origin x="642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sv-SE" smtClean="0"/>
              <a:t>2023-10-24</a:t>
            </a:r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9B8228-ABCF-4E11-BADA-953F6D2C6128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9835549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sv-SE" smtClean="0"/>
              <a:t>2023-10-24</a:t>
            </a:r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48704B-E6AF-4C66-88B6-B76772BB746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6843885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48704B-E6AF-4C66-88B6-B76772BB7469}" type="slidenum">
              <a:rPr lang="sv-SE" smtClean="0"/>
              <a:t>1</a:t>
            </a:fld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r>
              <a:rPr lang="sv-SE" smtClean="0"/>
              <a:t>2023-10-24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92708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7" Type="http://schemas.openxmlformats.org/officeDocument/2006/relationships/image" Target="../media/image12.pn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11.emf"/><Relationship Id="rId4" Type="http://schemas.openxmlformats.org/officeDocument/2006/relationships/image" Target="../media/image10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8104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">
    <p:bg>
      <p:bgPr>
        <a:solidFill>
          <a:srgbClr val="AE17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3B30222-82BC-AE48-A936-EC0D8BCB9F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0" cy="6858000"/>
          </a:xfrm>
          <a:prstGeom prst="rect">
            <a:avLst/>
          </a:prstGeom>
          <a:effectLst/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981876" y="5382466"/>
            <a:ext cx="2252571" cy="564115"/>
          </a:xfrm>
          <a:prstGeom prst="rect">
            <a:avLst/>
          </a:prstGeom>
        </p:spPr>
      </p:pic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chemeClr val="bg1"/>
                </a:solidFill>
              </a:rPr>
              <a:t>Region Jönköpings</a:t>
            </a:r>
            <a:r>
              <a:rPr lang="sv-SE" sz="2200" b="1" baseline="0" dirty="0">
                <a:solidFill>
                  <a:schemeClr val="bg1"/>
                </a:solidFill>
              </a:rPr>
              <a:t> län</a:t>
            </a:r>
            <a:endParaRPr lang="sv-SE" sz="2200" b="1" dirty="0">
              <a:solidFill>
                <a:schemeClr val="bg1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chemeClr val="bg1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9C4A87F3-A64E-4FC1-ABDC-78C60D96F3D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70" y="2016541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22086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lut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upp 11"/>
          <p:cNvGrpSpPr/>
          <p:nvPr userDrawn="1"/>
        </p:nvGrpSpPr>
        <p:grpSpPr>
          <a:xfrm>
            <a:off x="3937444" y="1977174"/>
            <a:ext cx="4333836" cy="761546"/>
            <a:chOff x="3862028" y="1977174"/>
            <a:chExt cx="4333836" cy="761546"/>
          </a:xfrm>
        </p:grpSpPr>
        <p:sp>
          <p:nvSpPr>
            <p:cNvPr id="13" name="Ellips 12">
              <a:extLst>
                <a:ext uri="{FF2B5EF4-FFF2-40B4-BE49-F238E27FC236}">
                  <a16:creationId xmlns:a16="http://schemas.microsoft.com/office/drawing/2014/main" id="{7BEA6346-EE7D-DF4F-8BEA-2C7A0BE6A973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3862028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4" name="Bildobjekt 13">
              <a:extLst>
                <a:ext uri="{FF2B5EF4-FFF2-40B4-BE49-F238E27FC236}">
                  <a16:creationId xmlns:a16="http://schemas.microsoft.com/office/drawing/2014/main" id="{2C8866A6-1447-4C4D-8601-CED83278E7F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4132190" y="2159547"/>
              <a:ext cx="211077" cy="409124"/>
            </a:xfrm>
            <a:prstGeom prst="rect">
              <a:avLst/>
            </a:prstGeom>
          </p:spPr>
        </p:pic>
        <p:sp>
          <p:nvSpPr>
            <p:cNvPr id="15" name="Ellips 14">
              <a:extLst>
                <a:ext uri="{FF2B5EF4-FFF2-40B4-BE49-F238E27FC236}">
                  <a16:creationId xmlns:a16="http://schemas.microsoft.com/office/drawing/2014/main" id="{0352A41F-5C1B-2547-A459-0E5CA6601C66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5052792" y="1977176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6" name="Bildobjekt 15">
              <a:extLst>
                <a:ext uri="{FF2B5EF4-FFF2-40B4-BE49-F238E27FC236}">
                  <a16:creationId xmlns:a16="http://schemas.microsoft.com/office/drawing/2014/main" id="{69370DD6-C6D8-0E4A-8750-557EAC2A755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5258248" y="2122547"/>
              <a:ext cx="411730" cy="409124"/>
            </a:xfrm>
            <a:prstGeom prst="rect">
              <a:avLst/>
            </a:prstGeom>
          </p:spPr>
        </p:pic>
        <p:sp>
          <p:nvSpPr>
            <p:cNvPr id="17" name="Ellips 16">
              <a:extLst>
                <a:ext uri="{FF2B5EF4-FFF2-40B4-BE49-F238E27FC236}">
                  <a16:creationId xmlns:a16="http://schemas.microsoft.com/office/drawing/2014/main" id="{834B6F64-F2EF-9E4B-927B-2D5F4354138D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6243556" y="1977175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18" name="Bildobjekt 17">
              <a:extLst>
                <a:ext uri="{FF2B5EF4-FFF2-40B4-BE49-F238E27FC236}">
                  <a16:creationId xmlns:a16="http://schemas.microsoft.com/office/drawing/2014/main" id="{8096E689-BAD4-F647-90E4-CF3B5232A2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/>
            <a:stretch>
              <a:fillRect/>
            </a:stretch>
          </p:blipFill>
          <p:spPr>
            <a:xfrm>
              <a:off x="6420257" y="2148720"/>
              <a:ext cx="406519" cy="406519"/>
            </a:xfrm>
            <a:prstGeom prst="rect">
              <a:avLst/>
            </a:prstGeom>
          </p:spPr>
        </p:pic>
        <p:sp>
          <p:nvSpPr>
            <p:cNvPr id="19" name="Ellips 18">
              <a:extLst>
                <a:ext uri="{FF2B5EF4-FFF2-40B4-BE49-F238E27FC236}">
                  <a16:creationId xmlns:a16="http://schemas.microsoft.com/office/drawing/2014/main" id="{FBABADBC-30EF-DE42-938F-7E556DECD178}"/>
                </a:ext>
              </a:extLst>
            </p:cNvPr>
            <p:cNvSpPr>
              <a:spLocks noChangeAspect="1"/>
            </p:cNvSpPr>
            <p:nvPr userDrawn="1"/>
          </p:nvSpPr>
          <p:spPr>
            <a:xfrm>
              <a:off x="7434320" y="1977174"/>
              <a:ext cx="761544" cy="761544"/>
            </a:xfrm>
            <a:prstGeom prst="ellipse">
              <a:avLst/>
            </a:prstGeom>
            <a:noFill/>
            <a:ln w="285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/>
            </a:p>
          </p:txBody>
        </p:sp>
        <p:pic>
          <p:nvPicPr>
            <p:cNvPr id="20" name="Bildobjekt 19">
              <a:extLst>
                <a:ext uri="{FF2B5EF4-FFF2-40B4-BE49-F238E27FC236}">
                  <a16:creationId xmlns:a16="http://schemas.microsoft.com/office/drawing/2014/main" id="{6A5E258B-24A3-404D-9100-DE9E0AAF9D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567532" y="2162152"/>
              <a:ext cx="495119" cy="406519"/>
            </a:xfrm>
            <a:prstGeom prst="rect">
              <a:avLst/>
            </a:prstGeom>
          </p:spPr>
        </p:pic>
      </p:grpSp>
      <p:sp>
        <p:nvSpPr>
          <p:cNvPr id="5" name="textruta 4"/>
          <p:cNvSpPr txBox="1"/>
          <p:nvPr userDrawn="1"/>
        </p:nvSpPr>
        <p:spPr>
          <a:xfrm>
            <a:off x="3403077" y="3330102"/>
            <a:ext cx="5400000" cy="43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200" b="1" dirty="0">
                <a:solidFill>
                  <a:srgbClr val="B1063A"/>
                </a:solidFill>
              </a:rPr>
              <a:t>Region Jönköpings</a:t>
            </a:r>
            <a:r>
              <a:rPr lang="sv-SE" sz="2200" b="1" baseline="0" dirty="0">
                <a:solidFill>
                  <a:srgbClr val="B1063A"/>
                </a:solidFill>
              </a:rPr>
              <a:t> län</a:t>
            </a:r>
            <a:endParaRPr lang="sv-SE" sz="2200" b="1" dirty="0">
              <a:solidFill>
                <a:srgbClr val="B1063A"/>
              </a:solidFill>
            </a:endParaRPr>
          </a:p>
        </p:txBody>
      </p:sp>
      <p:sp>
        <p:nvSpPr>
          <p:cNvPr id="22" name="textruta 21"/>
          <p:cNvSpPr txBox="1"/>
          <p:nvPr userDrawn="1"/>
        </p:nvSpPr>
        <p:spPr>
          <a:xfrm>
            <a:off x="3405425" y="3731272"/>
            <a:ext cx="5400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000" b="0" u="none" dirty="0">
                <a:solidFill>
                  <a:srgbClr val="B1063A"/>
                </a:solidFill>
              </a:rPr>
              <a:t>www.rjl.se</a:t>
            </a:r>
          </a:p>
        </p:txBody>
      </p:sp>
      <p:pic>
        <p:nvPicPr>
          <p:cNvPr id="21" name="Bildobjekt 20">
            <a:extLst>
              <a:ext uri="{FF2B5EF4-FFF2-40B4-BE49-F238E27FC236}">
                <a16:creationId xmlns:a16="http://schemas.microsoft.com/office/drawing/2014/main" id="{894FDCCA-D973-4BBB-B66D-650C5760AF6F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496" y="5331408"/>
            <a:ext cx="2181162" cy="542465"/>
          </a:xfrm>
          <a:prstGeom prst="rect">
            <a:avLst/>
          </a:prstGeom>
        </p:spPr>
      </p:pic>
      <p:pic>
        <p:nvPicPr>
          <p:cNvPr id="23" name="Bildobjekt 22">
            <a:extLst>
              <a:ext uri="{FF2B5EF4-FFF2-40B4-BE49-F238E27FC236}">
                <a16:creationId xmlns:a16="http://schemas.microsoft.com/office/drawing/2014/main" id="{1F1C37D8-7E59-4532-B401-60F8D5005BD0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4649" y="2025310"/>
            <a:ext cx="3736856" cy="1271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41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ida för ut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Bildobjekt 9">
            <a:extLst>
              <a:ext uri="{FF2B5EF4-FFF2-40B4-BE49-F238E27FC236}">
                <a16:creationId xmlns:a16="http://schemas.microsoft.com/office/drawing/2014/main" id="{4109FD55-718D-438B-8297-319021B74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737" r="62723" b="30128"/>
          <a:stretch/>
        </p:blipFill>
        <p:spPr>
          <a:xfrm>
            <a:off x="5807968" y="-11875"/>
            <a:ext cx="6384032" cy="6875813"/>
          </a:xfrm>
          <a:prstGeom prst="rect">
            <a:avLst/>
          </a:prstGeom>
          <a:noFill/>
          <a:effectLst/>
        </p:spPr>
      </p:pic>
      <p:sp>
        <p:nvSpPr>
          <p:cNvPr id="2" name="Rubrik 1"/>
          <p:cNvSpPr>
            <a:spLocks noGrp="1"/>
          </p:cNvSpPr>
          <p:nvPr>
            <p:ph type="ctrTitle" hasCustomPrompt="1"/>
          </p:nvPr>
        </p:nvSpPr>
        <p:spPr>
          <a:xfrm>
            <a:off x="2160000" y="1080000"/>
            <a:ext cx="7920000" cy="324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800" b="1" cap="none" baseline="0">
                <a:solidFill>
                  <a:srgbClr val="B1063A"/>
                </a:solidFill>
              </a:defRPr>
            </a:lvl1pPr>
          </a:lstStyle>
          <a:p>
            <a:r>
              <a:rPr lang="sv-SE" dirty="0"/>
              <a:t>Här skriver du in titeln på din presentation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 hasCustomPrompt="1"/>
          </p:nvPr>
        </p:nvSpPr>
        <p:spPr>
          <a:xfrm>
            <a:off x="2160000" y="4320000"/>
            <a:ext cx="7920000" cy="1440000"/>
          </a:xfrm>
          <a:prstGeom prst="rect">
            <a:avLst/>
          </a:prstGeom>
        </p:spPr>
        <p:txBody>
          <a:bodyPr anchor="t">
            <a:noAutofit/>
          </a:bodyPr>
          <a:lstStyle>
            <a:lvl1pPr marL="0" indent="0" algn="ctr">
              <a:lnSpc>
                <a:spcPct val="100000"/>
              </a:lnSpc>
              <a:buNone/>
              <a:defRPr sz="2200" b="1" cap="none" baseline="0">
                <a:solidFill>
                  <a:srgbClr val="B1063A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Här placerar du undertiteln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7007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vsnittsrubrik">
    <p:bg>
      <p:bgPr>
        <a:solidFill>
          <a:srgbClr val="82112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>
            <a:extLst>
              <a:ext uri="{FF2B5EF4-FFF2-40B4-BE49-F238E27FC236}">
                <a16:creationId xmlns:a16="http://schemas.microsoft.com/office/drawing/2014/main" id="{EADEDBF6-7D1C-7243-942C-5D79C3651C8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5000"/>
          </a:blip>
          <a:srcRect l="-4818" t="21696" r="62723" b="28424"/>
          <a:stretch/>
        </p:blipFill>
        <p:spPr>
          <a:xfrm>
            <a:off x="5807968" y="0"/>
            <a:ext cx="6384032" cy="6858000"/>
          </a:xfrm>
          <a:prstGeom prst="rect">
            <a:avLst/>
          </a:prstGeom>
          <a:noFill/>
        </p:spPr>
      </p:pic>
      <p:sp>
        <p:nvSpPr>
          <p:cNvPr id="2" name="Rubrik 1"/>
          <p:cNvSpPr>
            <a:spLocks noGrp="1"/>
          </p:cNvSpPr>
          <p:nvPr>
            <p:ph type="title" hasCustomPrompt="1"/>
          </p:nvPr>
        </p:nvSpPr>
        <p:spPr>
          <a:xfrm>
            <a:off x="2160000" y="522244"/>
            <a:ext cx="7920000" cy="54000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Avsnittsrubrik</a:t>
            </a:r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485EEA9C-FE56-F441-A9C0-E8E4F0314C9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440000" y="6217632"/>
            <a:ext cx="1376570" cy="344736"/>
          </a:xfrm>
          <a:prstGeom prst="rect">
            <a:avLst/>
          </a:prstGeom>
        </p:spPr>
      </p:pic>
      <p:sp>
        <p:nvSpPr>
          <p:cNvPr id="5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01517842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80025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8" name="Bildobjekt 7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 hasCustomPrompt="1"/>
          </p:nvPr>
        </p:nvSpPr>
        <p:spPr>
          <a:xfrm>
            <a:off x="1079888" y="2196000"/>
            <a:ext cx="9359900" cy="3780000"/>
          </a:xfrm>
        </p:spPr>
        <p:txBody>
          <a:bodyPr>
            <a:noAutofit/>
          </a:bodyPr>
          <a:lstStyle>
            <a:lvl1pPr>
              <a:lnSpc>
                <a:spcPts val="3400"/>
              </a:lnSpc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875201940"/>
      </p:ext>
    </p:extLst>
  </p:cSld>
  <p:clrMapOvr>
    <a:masterClrMapping/>
  </p:clrMapOvr>
  <p:hf hd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07805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sv-SE"/>
              <a:t>Avsnittsrubrik</a:t>
            </a:r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/>
          <a:p>
            <a:r>
              <a:rPr lang="sv-SE"/>
              <a:t>Presentationsrubrik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text 7"/>
          <p:cNvSpPr>
            <a:spLocks noGrp="1"/>
          </p:cNvSpPr>
          <p:nvPr>
            <p:ph type="body" sz="quarter" idx="13"/>
          </p:nvPr>
        </p:nvSpPr>
        <p:spPr>
          <a:xfrm>
            <a:off x="1077913" y="2196000"/>
            <a:ext cx="9359900" cy="3780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1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4278308319"/>
      </p:ext>
    </p:extLst>
  </p:cSld>
  <p:clrMapOvr>
    <a:masterClrMapping/>
  </p:clrMapOvr>
  <p:hf hdr="0" dt="0"/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vänst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6116838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6120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07346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höger/grafik +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912000" y="553660"/>
            <a:ext cx="5184000" cy="1728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>
          <a:xfrm>
            <a:off x="1080000" y="6228000"/>
            <a:ext cx="2484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>
          <a:xfrm>
            <a:off x="6116838" y="6228000"/>
            <a:ext cx="3960000" cy="365125"/>
          </a:xfrm>
        </p:spPr>
        <p:txBody>
          <a:bodyPr/>
          <a:lstStyle>
            <a:lvl1pPr algn="l">
              <a:defRPr/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‹#›</a:t>
            </a:fld>
            <a:endParaRPr lang="sv-SE"/>
          </a:p>
        </p:txBody>
      </p:sp>
      <p:sp>
        <p:nvSpPr>
          <p:cNvPr id="11" name="Platshållare för bild 10"/>
          <p:cNvSpPr>
            <a:spLocks noGrp="1"/>
          </p:cNvSpPr>
          <p:nvPr>
            <p:ph type="pic" sz="quarter" idx="13" hasCustomPrompt="1"/>
          </p:nvPr>
        </p:nvSpPr>
        <p:spPr>
          <a:xfrm>
            <a:off x="6705600" y="0"/>
            <a:ext cx="54864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sv-SE" dirty="0"/>
              <a:t>Klicka på symbolen för bild för att lägga till foto eller grafik</a:t>
            </a:r>
          </a:p>
        </p:txBody>
      </p:sp>
      <p:pic>
        <p:nvPicPr>
          <p:cNvPr id="12" name="Bildobjekt 11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4" name="Platshållare för text 3"/>
          <p:cNvSpPr>
            <a:spLocks noGrp="1"/>
          </p:cNvSpPr>
          <p:nvPr>
            <p:ph type="body" sz="quarter" idx="14"/>
          </p:nvPr>
        </p:nvSpPr>
        <p:spPr>
          <a:xfrm>
            <a:off x="912000" y="2304000"/>
            <a:ext cx="5184775" cy="3888000"/>
          </a:xfrm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spcAft>
                <a:spcPts val="1200"/>
              </a:spcAft>
              <a:buFontTx/>
              <a:buNone/>
              <a:defRPr sz="2200"/>
            </a:lvl1pPr>
            <a:lvl2pPr>
              <a:lnSpc>
                <a:spcPct val="100000"/>
              </a:lnSpc>
              <a:spcAft>
                <a:spcPts val="1200"/>
              </a:spcAft>
              <a:defRPr sz="2200"/>
            </a:lvl2pPr>
            <a:lvl3pPr>
              <a:lnSpc>
                <a:spcPct val="100000"/>
              </a:lnSpc>
              <a:spcAft>
                <a:spcPts val="1200"/>
              </a:spcAft>
              <a:defRPr sz="2200"/>
            </a:lvl3pPr>
            <a:lvl4pPr>
              <a:lnSpc>
                <a:spcPct val="100000"/>
              </a:lnSpc>
              <a:spcAft>
                <a:spcPts val="1200"/>
              </a:spcAft>
              <a:defRPr sz="2200"/>
            </a:lvl4pPr>
            <a:lvl5pPr>
              <a:lnSpc>
                <a:spcPct val="100000"/>
              </a:lnSpc>
              <a:spcAft>
                <a:spcPts val="1200"/>
              </a:spcAft>
              <a:defRPr sz="2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2600438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to eller grafik hel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innehåll 3"/>
          <p:cNvSpPr>
            <a:spLocks noGrp="1"/>
          </p:cNvSpPr>
          <p:nvPr>
            <p:ph sz="quarter" idx="15" hasCustomPrompt="1"/>
          </p:nvPr>
        </p:nvSpPr>
        <p:spPr>
          <a:xfrm>
            <a:off x="0" y="1"/>
            <a:ext cx="12192000" cy="6858000"/>
          </a:xfr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  <a:defRPr lang="sv-SE" sz="22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rgbClr val="B1063A"/>
              </a:buClr>
              <a:buFontTx/>
              <a:buNone/>
            </a:pPr>
            <a:r>
              <a:rPr lang="sv-SE" dirty="0"/>
              <a:t>Klicka på symbolen för bild för att lägga till foto eller grafik</a:t>
            </a:r>
          </a:p>
        </p:txBody>
      </p:sp>
      <p:sp>
        <p:nvSpPr>
          <p:cNvPr id="3" name="Platshållare för bild 6"/>
          <p:cNvSpPr>
            <a:spLocks noGrp="1"/>
          </p:cNvSpPr>
          <p:nvPr>
            <p:ph type="pic" sz="quarter" idx="16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3180611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gram/grafik med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innehåll 2"/>
          <p:cNvSpPr>
            <a:spLocks noGrp="1"/>
          </p:cNvSpPr>
          <p:nvPr>
            <p:ph sz="quarter" idx="10" hasCustomPrompt="1"/>
          </p:nvPr>
        </p:nvSpPr>
        <p:spPr>
          <a:xfrm>
            <a:off x="1440000" y="2196000"/>
            <a:ext cx="9360000" cy="378000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sv-SE" dirty="0"/>
              <a:t>Klicka på den ikon du vill använda</a:t>
            </a:r>
          </a:p>
        </p:txBody>
      </p:sp>
      <p:sp>
        <p:nvSpPr>
          <p:cNvPr id="4" name="Rubrik 1"/>
          <p:cNvSpPr>
            <a:spLocks noGrp="1"/>
          </p:cNvSpPr>
          <p:nvPr>
            <p:ph type="title"/>
          </p:nvPr>
        </p:nvSpPr>
        <p:spPr>
          <a:xfrm>
            <a:off x="1440000" y="900000"/>
            <a:ext cx="9360000" cy="1296000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b="1"/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5" name="Platshållare för sidfot 5"/>
          <p:cNvSpPr>
            <a:spLocks noGrp="1"/>
          </p:cNvSpPr>
          <p:nvPr>
            <p:ph type="ftr" sz="quarter" idx="11"/>
          </p:nvPr>
        </p:nvSpPr>
        <p:spPr>
          <a:xfrm>
            <a:off x="1080000" y="6228000"/>
            <a:ext cx="3600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</a:p>
        </p:txBody>
      </p:sp>
      <p:sp>
        <p:nvSpPr>
          <p:cNvPr id="6" name="Platshållare för bildnummer 6"/>
          <p:cNvSpPr>
            <a:spLocks noGrp="1"/>
          </p:cNvSpPr>
          <p:nvPr>
            <p:ph type="sldNum" sz="quarter" idx="12"/>
          </p:nvPr>
        </p:nvSpPr>
        <p:spPr>
          <a:xfrm>
            <a:off x="432000" y="6228000"/>
            <a:ext cx="522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A13CF048-BC28-7141-B930-8EC3F94E912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440000" y="6228000"/>
            <a:ext cx="1375200" cy="338815"/>
          </a:xfrm>
          <a:prstGeom prst="rect">
            <a:avLst/>
          </a:prstGeom>
        </p:spPr>
      </p:pic>
      <p:sp>
        <p:nvSpPr>
          <p:cNvPr id="8" name="Platshållare för datum 4"/>
          <p:cNvSpPr>
            <a:spLocks noGrp="1"/>
          </p:cNvSpPr>
          <p:nvPr>
            <p:ph type="dt" sz="half" idx="13"/>
          </p:nvPr>
        </p:nvSpPr>
        <p:spPr>
          <a:xfrm>
            <a:off x="4860000" y="6228000"/>
            <a:ext cx="248400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</a:p>
        </p:txBody>
      </p:sp>
      <p:sp>
        <p:nvSpPr>
          <p:cNvPr id="10" name="Platshållare för bild 6"/>
          <p:cNvSpPr>
            <a:spLocks noGrp="1"/>
          </p:cNvSpPr>
          <p:nvPr>
            <p:ph type="pic" sz="quarter" idx="14" hasCustomPrompt="1"/>
          </p:nvPr>
        </p:nvSpPr>
        <p:spPr>
          <a:xfrm>
            <a:off x="10476000" y="288000"/>
            <a:ext cx="1404000" cy="1404000"/>
          </a:xfrm>
        </p:spPr>
        <p:txBody>
          <a:bodyPr/>
          <a:lstStyle>
            <a:lvl1pPr marL="0" indent="0">
              <a:lnSpc>
                <a:spcPct val="100000"/>
              </a:lnSpc>
              <a:buFontTx/>
              <a:buNone/>
              <a:defRPr sz="1200" baseline="0">
                <a:solidFill>
                  <a:schemeClr val="tx1"/>
                </a:solidFill>
              </a:defRPr>
            </a:lvl1pPr>
          </a:lstStyle>
          <a:p>
            <a:r>
              <a:rPr lang="sv-SE" dirty="0"/>
              <a:t>Här kan du infoga en ikon från bildgalleriet på intranätet.</a:t>
            </a:r>
          </a:p>
        </p:txBody>
      </p:sp>
    </p:spTree>
    <p:extLst>
      <p:ext uri="{BB962C8B-B14F-4D97-AF65-F5344CB8AC3E}">
        <p14:creationId xmlns:p14="http://schemas.microsoft.com/office/powerpoint/2010/main" val="26148918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1080000" y="540000"/>
            <a:ext cx="9360000" cy="1296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860000" y="6228000"/>
            <a:ext cx="248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Avsnittsrubrik</a:t>
            </a:r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1080000" y="6228000"/>
            <a:ext cx="3600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spc="100" baseline="0">
                <a:solidFill>
                  <a:schemeClr val="tx1"/>
                </a:solidFill>
              </a:defRPr>
            </a:lvl1pPr>
          </a:lstStyle>
          <a:p>
            <a:r>
              <a:rPr lang="sv-SE"/>
              <a:t>Presentationsrubrik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432000" y="6228000"/>
            <a:ext cx="52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8EEB9E62-4301-493A-8C73-0409F1A2D539}" type="slidenum">
              <a:rPr lang="sv-SE" smtClean="0"/>
              <a:pPr/>
              <a:t>‹#›</a:t>
            </a:fld>
            <a:endParaRPr lang="sv-SE"/>
          </a:p>
        </p:txBody>
      </p:sp>
      <p:sp>
        <p:nvSpPr>
          <p:cNvPr id="7" name="Platshållare för text 6"/>
          <p:cNvSpPr>
            <a:spLocks noGrp="1"/>
          </p:cNvSpPr>
          <p:nvPr>
            <p:ph type="body" idx="1"/>
          </p:nvPr>
        </p:nvSpPr>
        <p:spPr>
          <a:xfrm>
            <a:off x="1080000" y="1836000"/>
            <a:ext cx="9360000" cy="4140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sv-SE" dirty="0"/>
              <a:t>Redigera format för bakgrundstext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866280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4" r:id="rId2"/>
    <p:sldLayoutId id="2147483651" r:id="rId3"/>
    <p:sldLayoutId id="2147483660" r:id="rId4"/>
    <p:sldLayoutId id="2147483650" r:id="rId5"/>
    <p:sldLayoutId id="2147483653" r:id="rId6"/>
    <p:sldLayoutId id="2147483663" r:id="rId7"/>
    <p:sldLayoutId id="2147483654" r:id="rId8"/>
    <p:sldLayoutId id="2147483661" r:id="rId9"/>
    <p:sldLayoutId id="2147483662" r:id="rId10"/>
    <p:sldLayoutId id="2147483665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b="1" kern="1200" baseline="0">
          <a:solidFill>
            <a:srgbClr val="B1063A"/>
          </a:solidFill>
          <a:latin typeface="+mj-lt"/>
          <a:ea typeface="+mj-ea"/>
          <a:cs typeface="+mj-cs"/>
        </a:defRPr>
      </a:lvl1pPr>
    </p:titleStyle>
    <p:bodyStyle>
      <a:lvl1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6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72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08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440000" indent="-3600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B1063A"/>
        </a:buClr>
        <a:buFont typeface="Arial" panose="020B0604020202020204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ubrik 6"/>
          <p:cNvSpPr>
            <a:spLocks noGrp="1"/>
          </p:cNvSpPr>
          <p:nvPr>
            <p:ph type="title"/>
          </p:nvPr>
        </p:nvSpPr>
        <p:spPr>
          <a:xfrm>
            <a:off x="512646" y="1027833"/>
            <a:ext cx="10967229" cy="4425316"/>
          </a:xfrm>
        </p:spPr>
        <p:txBody>
          <a:bodyPr/>
          <a:lstStyle/>
          <a:p>
            <a:pPr algn="ctr"/>
            <a:r>
              <a:rPr lang="sv-SE" dirty="0" smtClean="0"/>
              <a:t>Epilepsilarm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60447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Epimobile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892" y="0"/>
            <a:ext cx="2949921" cy="2655518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10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Applikationen består av 4 olika menyval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Larm – Här anges det nummer och eventuella backupnummer larmen ska gå till, även funktionen larmfördröjning då har användaren en inställd tid på sig att avbryta ett eventuellt falsklarm</a:t>
            </a:r>
            <a:endParaRPr lang="sv-SE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Rapporter/logg – Här loggas alla larm med tid och datum.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Inställningar – Här kan specifika larminställningar göras så som sms, koordinat sms osv.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Nödsamtal – Ger användaren möjlighet att själv ringa.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31292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Epimobile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11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2" y="2196000"/>
            <a:ext cx="9360137" cy="42799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Vid </a:t>
            </a:r>
            <a:r>
              <a:rPr lang="sv-SE" dirty="0"/>
              <a:t>ett larm avger telefonen ett larmljud och </a:t>
            </a:r>
            <a:r>
              <a:rPr lang="sv-SE" dirty="0" err="1"/>
              <a:t>EpiMobile</a:t>
            </a:r>
            <a:r>
              <a:rPr lang="sv-SE" dirty="0"/>
              <a:t> ringer </a:t>
            </a:r>
            <a:r>
              <a:rPr lang="sv-SE" dirty="0" smtClean="0"/>
              <a:t>upp larmnumret</a:t>
            </a:r>
            <a:r>
              <a:rPr lang="sv-SE" dirty="0"/>
              <a:t>, som är angivet i </a:t>
            </a:r>
            <a:r>
              <a:rPr lang="sv-SE" dirty="0" smtClean="0"/>
              <a:t>applikationen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Personen </a:t>
            </a:r>
            <a:r>
              <a:rPr lang="sv-SE" dirty="0"/>
              <a:t>som tar emot larmuppringningen, bekräftar larmet </a:t>
            </a:r>
            <a:r>
              <a:rPr lang="sv-SE" dirty="0" smtClean="0"/>
              <a:t>genom att </a:t>
            </a:r>
            <a:r>
              <a:rPr lang="sv-SE" dirty="0"/>
              <a:t>svara och lägga på. Därefter ringer </a:t>
            </a:r>
            <a:r>
              <a:rPr lang="sv-SE" dirty="0" err="1"/>
              <a:t>EpiMobile</a:t>
            </a:r>
            <a:r>
              <a:rPr lang="sv-SE" dirty="0"/>
              <a:t> upp </a:t>
            </a:r>
            <a:r>
              <a:rPr lang="sv-SE" dirty="0" smtClean="0"/>
              <a:t>igen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Användarens </a:t>
            </a:r>
            <a:r>
              <a:rPr lang="sv-SE" dirty="0"/>
              <a:t>telefon har nu högtalartelefon på när </a:t>
            </a:r>
            <a:r>
              <a:rPr lang="sv-SE" dirty="0" smtClean="0"/>
              <a:t>en larmuppringning sker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Om larmuppringningen inte blir besvarad (lyfta luren och lägga på</a:t>
            </a:r>
            <a:r>
              <a:rPr lang="sv-SE" dirty="0" smtClean="0"/>
              <a:t>), kommer </a:t>
            </a:r>
            <a:r>
              <a:rPr lang="sv-SE" dirty="0"/>
              <a:t>det efter två försök att ringa till </a:t>
            </a:r>
            <a:r>
              <a:rPr lang="sv-SE" dirty="0" smtClean="0"/>
              <a:t>backupnumret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Beroende </a:t>
            </a:r>
            <a:r>
              <a:rPr lang="sv-SE" dirty="0"/>
              <a:t>på inställningarna i applikationen, kommer larm- </a:t>
            </a:r>
            <a:r>
              <a:rPr lang="sv-SE" dirty="0" smtClean="0"/>
              <a:t>och backupnumret </a:t>
            </a:r>
            <a:r>
              <a:rPr lang="sv-SE" dirty="0"/>
              <a:t>att få ett sms i samband med </a:t>
            </a:r>
            <a:r>
              <a:rPr lang="sv-SE" dirty="0" smtClean="0"/>
              <a:t>larmuppringningen.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164207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Epimobile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12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Komplett lösning:</a:t>
            </a:r>
          </a:p>
          <a:p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6288" y="3090536"/>
            <a:ext cx="996315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87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66111"/>
            <a:ext cx="8493685" cy="6228000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2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8493685" y="366111"/>
            <a:ext cx="3682653" cy="5626751"/>
          </a:xfrm>
        </p:spPr>
        <p:txBody>
          <a:bodyPr/>
          <a:lstStyle/>
          <a:p>
            <a:pPr marL="457200" indent="-457200">
              <a:buAutoNum type="arabicPeriod"/>
            </a:pPr>
            <a:r>
              <a:rPr lang="sv-SE" dirty="0" smtClean="0">
                <a:solidFill>
                  <a:srgbClr val="CA0632"/>
                </a:solidFill>
              </a:rPr>
              <a:t>Sänglarm </a:t>
            </a:r>
            <a:r>
              <a:rPr lang="sv-SE" dirty="0" err="1" smtClean="0">
                <a:solidFill>
                  <a:srgbClr val="CA0632"/>
                </a:solidFill>
              </a:rPr>
              <a:t>Emfit</a:t>
            </a:r>
            <a:endParaRPr lang="sv-SE" dirty="0" smtClean="0">
              <a:solidFill>
                <a:srgbClr val="CA0632"/>
              </a:solidFill>
            </a:endParaRPr>
          </a:p>
          <a:p>
            <a:pPr marL="457200" indent="-457200">
              <a:buAutoNum type="arabicPeriod"/>
            </a:pPr>
            <a:r>
              <a:rPr lang="sv-SE" dirty="0" smtClean="0">
                <a:solidFill>
                  <a:srgbClr val="CA0632"/>
                </a:solidFill>
              </a:rPr>
              <a:t>Mobilt </a:t>
            </a:r>
            <a:r>
              <a:rPr lang="sv-SE" dirty="0">
                <a:solidFill>
                  <a:srgbClr val="CA0632"/>
                </a:solidFill>
              </a:rPr>
              <a:t>epilepsilarm </a:t>
            </a:r>
            <a:r>
              <a:rPr lang="sv-SE" dirty="0" smtClean="0">
                <a:solidFill>
                  <a:srgbClr val="CA0632"/>
                </a:solidFill>
              </a:rPr>
              <a:t>inomhus </a:t>
            </a:r>
            <a:r>
              <a:rPr lang="sv-SE" dirty="0" err="1" smtClean="0">
                <a:solidFill>
                  <a:srgbClr val="CA0632"/>
                </a:solidFill>
              </a:rPr>
              <a:t>Episafe</a:t>
            </a:r>
            <a:r>
              <a:rPr lang="sv-SE" dirty="0" smtClean="0">
                <a:solidFill>
                  <a:srgbClr val="CA0632"/>
                </a:solidFill>
              </a:rPr>
              <a:t> 2</a:t>
            </a:r>
          </a:p>
          <a:p>
            <a:pPr marL="457200" indent="-457200">
              <a:buAutoNum type="arabicPeriod"/>
            </a:pPr>
            <a:r>
              <a:rPr lang="sv-SE" dirty="0" smtClean="0">
                <a:solidFill>
                  <a:srgbClr val="CA0632"/>
                </a:solidFill>
              </a:rPr>
              <a:t>Mobilt </a:t>
            </a:r>
            <a:r>
              <a:rPr lang="sv-SE" dirty="0">
                <a:solidFill>
                  <a:srgbClr val="CA0632"/>
                </a:solidFill>
              </a:rPr>
              <a:t>epilepsilarm inomhus och </a:t>
            </a:r>
            <a:r>
              <a:rPr lang="sv-SE" dirty="0" smtClean="0">
                <a:solidFill>
                  <a:srgbClr val="CA0632"/>
                </a:solidFill>
              </a:rPr>
              <a:t>utomhus </a:t>
            </a:r>
            <a:r>
              <a:rPr lang="sv-SE" dirty="0" err="1">
                <a:solidFill>
                  <a:srgbClr val="CA0632"/>
                </a:solidFill>
              </a:rPr>
              <a:t>E</a:t>
            </a:r>
            <a:r>
              <a:rPr lang="sv-SE" dirty="0" err="1" smtClean="0">
                <a:solidFill>
                  <a:srgbClr val="CA0632"/>
                </a:solidFill>
              </a:rPr>
              <a:t>pimobile</a:t>
            </a:r>
            <a:endParaRPr lang="sv-SE" dirty="0" smtClean="0">
              <a:solidFill>
                <a:srgbClr val="CA0632"/>
              </a:solidFill>
            </a:endParaRPr>
          </a:p>
          <a:p>
            <a:endParaRPr lang="sv-SE" dirty="0">
              <a:solidFill>
                <a:srgbClr val="FF0000"/>
              </a:solidFill>
            </a:endParaRPr>
          </a:p>
          <a:p>
            <a:r>
              <a:rPr lang="sv-SE" dirty="0" smtClean="0">
                <a:solidFill>
                  <a:srgbClr val="FF0000"/>
                </a:solidFill>
              </a:rPr>
              <a:t>     </a:t>
            </a:r>
            <a:r>
              <a:rPr lang="sv-SE" dirty="0" smtClean="0"/>
              <a:t>Vidarekoppling</a:t>
            </a:r>
          </a:p>
          <a:p>
            <a:r>
              <a:rPr lang="sv-SE" dirty="0" smtClean="0"/>
              <a:t>4. IOR sändare</a:t>
            </a:r>
          </a:p>
          <a:p>
            <a:r>
              <a:rPr lang="sv-SE" dirty="0" smtClean="0"/>
              <a:t>5. TREX personsökare</a:t>
            </a:r>
          </a:p>
        </p:txBody>
      </p:sp>
    </p:spTree>
    <p:extLst>
      <p:ext uri="{BB962C8B-B14F-4D97-AF65-F5344CB8AC3E}">
        <p14:creationId xmlns:p14="http://schemas.microsoft.com/office/powerpoint/2010/main" val="1215309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Emfit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3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5308" y="2284471"/>
            <a:ext cx="3666692" cy="3120066"/>
          </a:xfrm>
          <a:prstGeom prst="rect">
            <a:avLst/>
          </a:prstGeom>
        </p:spPr>
      </p:pic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8051" y="2195999"/>
            <a:ext cx="7865534" cy="43971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Detekterar toniska-kloniska </a:t>
            </a:r>
            <a:r>
              <a:rPr lang="sv-SE" dirty="0" smtClean="0"/>
              <a:t>anfall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Består </a:t>
            </a:r>
            <a:r>
              <a:rPr lang="sv-SE" dirty="0"/>
              <a:t>av en sängsensor som placeras under madrassen i </a:t>
            </a:r>
            <a:r>
              <a:rPr lang="sv-SE" dirty="0" smtClean="0"/>
              <a:t>sängen och </a:t>
            </a:r>
            <a:r>
              <a:rPr lang="sv-SE" dirty="0"/>
              <a:t>en </a:t>
            </a:r>
            <a:r>
              <a:rPr lang="sv-SE" dirty="0" smtClean="0"/>
              <a:t>kontrollenhet </a:t>
            </a:r>
            <a:r>
              <a:rPr lang="sv-SE" dirty="0"/>
              <a:t>som hängs på </a:t>
            </a:r>
            <a:r>
              <a:rPr lang="sv-SE" dirty="0" smtClean="0"/>
              <a:t>sängen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Larmet </a:t>
            </a:r>
            <a:r>
              <a:rPr lang="sv-SE" dirty="0"/>
              <a:t>kopplas vidare via en extern larmgivare (IOR) till </a:t>
            </a:r>
            <a:r>
              <a:rPr lang="sv-SE" dirty="0" smtClean="0"/>
              <a:t>en personsökare </a:t>
            </a:r>
            <a:r>
              <a:rPr lang="sv-SE" dirty="0"/>
              <a:t>(</a:t>
            </a:r>
            <a:r>
              <a:rPr lang="sv-SE" dirty="0" smtClean="0"/>
              <a:t>TREX)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Larm </a:t>
            </a:r>
            <a:r>
              <a:rPr lang="sv-SE" dirty="0"/>
              <a:t>på kontrollenheten sker via en reläutgång och utlöser när </a:t>
            </a:r>
            <a:r>
              <a:rPr lang="sv-SE" dirty="0" smtClean="0"/>
              <a:t>den registrerar </a:t>
            </a:r>
            <a:r>
              <a:rPr lang="sv-SE" dirty="0"/>
              <a:t>rörelse </a:t>
            </a:r>
            <a:r>
              <a:rPr lang="sv-SE" dirty="0" smtClean="0"/>
              <a:t>i vist frekvensområdet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Fördröjning av larm ställs in på 10,13,16 eller 20 sekunder, vid 10 sek högre risk för falsklarm, 20 sek mindre risk för falsklarm.</a:t>
            </a:r>
          </a:p>
          <a:p>
            <a:pPr marL="702900" lvl="1" indent="-342900"/>
            <a:endParaRPr lang="sv-SE" dirty="0" smtClean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876849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Emfit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4</a:t>
            </a:fld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5308" y="2284471"/>
            <a:ext cx="3666692" cy="3120066"/>
          </a:xfrm>
          <a:prstGeom prst="rect">
            <a:avLst/>
          </a:prstGeom>
        </p:spPr>
      </p:pic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8051" y="2195999"/>
            <a:ext cx="7865534" cy="4397125"/>
          </a:xfrm>
        </p:spPr>
        <p:txBody>
          <a:bodyPr/>
          <a:lstStyle/>
          <a:p>
            <a:pPr marL="702900" lvl="1" indent="-342900"/>
            <a:r>
              <a:rPr lang="sv-SE" dirty="0" smtClean="0"/>
              <a:t>Känslighet ställs in och då utgår man ifrån användarens vikt i första hand, detta kan justeras senare beroende på om det blir mycket falsklarm eller inget larm.</a:t>
            </a:r>
          </a:p>
          <a:p>
            <a:pPr marL="702900" lvl="1" indent="-342900"/>
            <a:r>
              <a:rPr lang="sv-SE" dirty="0" smtClean="0"/>
              <a:t>Volym på kontrollenheten kan justeras i 4 olika </a:t>
            </a:r>
            <a:r>
              <a:rPr lang="sv-SE" dirty="0" err="1" smtClean="0"/>
              <a:t>nivårer</a:t>
            </a:r>
            <a:r>
              <a:rPr lang="sv-SE" dirty="0" smtClean="0"/>
              <a:t>, vanligast är ljudlös då personal/anhörig får larm på personsökaren.</a:t>
            </a:r>
          </a:p>
          <a:p>
            <a:pPr marL="702900" lvl="1" indent="-342900"/>
            <a:r>
              <a:rPr lang="sv-SE" dirty="0" smtClean="0"/>
              <a:t>Frånvarolarm kan ställas in vid behov, alltså larm när användaren lämnar sängen.</a:t>
            </a:r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58844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Emfit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5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Komplett lösning:</a:t>
            </a:r>
          </a:p>
          <a:p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913" y="3004912"/>
            <a:ext cx="10296525" cy="2162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168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75" y="0"/>
            <a:ext cx="4886325" cy="429577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Episafe</a:t>
            </a:r>
            <a:r>
              <a:rPr lang="sv-SE" dirty="0" smtClean="0"/>
              <a:t> 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6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4" y="2195999"/>
            <a:ext cx="8416816" cy="43971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Detekterar toniska-kloniska </a:t>
            </a:r>
            <a:r>
              <a:rPr lang="sv-SE" dirty="0" smtClean="0"/>
              <a:t>anfall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Fungerar </a:t>
            </a:r>
            <a:r>
              <a:rPr lang="sv-SE" dirty="0"/>
              <a:t>både som sänglarm och </a:t>
            </a:r>
            <a:r>
              <a:rPr lang="sv-SE" dirty="0" smtClean="0"/>
              <a:t>när användaren </a:t>
            </a:r>
            <a:r>
              <a:rPr lang="sv-SE" dirty="0"/>
              <a:t>är </a:t>
            </a:r>
            <a:r>
              <a:rPr lang="sv-SE" dirty="0" smtClean="0"/>
              <a:t>uppegående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Loggar </a:t>
            </a:r>
            <a:r>
              <a:rPr lang="sv-SE" dirty="0" smtClean="0"/>
              <a:t>anfallen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Används </a:t>
            </a:r>
            <a:r>
              <a:rPr lang="sv-SE" dirty="0"/>
              <a:t>inomhus </a:t>
            </a:r>
            <a:r>
              <a:rPr lang="sv-SE" dirty="0" smtClean="0"/>
              <a:t>av </a:t>
            </a:r>
            <a:r>
              <a:rPr lang="sv-SE" dirty="0"/>
              <a:t>både vuxna personer och barn över 10 </a:t>
            </a:r>
            <a:r>
              <a:rPr lang="sv-SE" dirty="0" smtClean="0"/>
              <a:t>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Armbandssensorn är vattentät IP- </a:t>
            </a:r>
            <a:r>
              <a:rPr lang="sv-SE" dirty="0" smtClean="0"/>
              <a:t>37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Larmet består av en armbandssensor och en </a:t>
            </a:r>
            <a:r>
              <a:rPr lang="sv-SE" dirty="0" smtClean="0"/>
              <a:t>basmodul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Räckvidden </a:t>
            </a:r>
            <a:r>
              <a:rPr lang="sv-SE" dirty="0"/>
              <a:t>mellan armbandssensorn och basmodul är ca 50 m. </a:t>
            </a:r>
            <a:r>
              <a:rPr lang="sv-SE" dirty="0" smtClean="0"/>
              <a:t>vid fri </a:t>
            </a:r>
            <a:r>
              <a:rPr lang="sv-SE" dirty="0"/>
              <a:t>sikt</a:t>
            </a:r>
          </a:p>
        </p:txBody>
      </p:sp>
    </p:spTree>
    <p:extLst>
      <p:ext uri="{BB962C8B-B14F-4D97-AF65-F5344CB8AC3E}">
        <p14:creationId xmlns:p14="http://schemas.microsoft.com/office/powerpoint/2010/main" val="490423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5675" y="0"/>
            <a:ext cx="4886325" cy="4295775"/>
          </a:xfrm>
          <a:prstGeom prst="rect">
            <a:avLst/>
          </a:prstGeom>
        </p:spPr>
      </p:pic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Episafe</a:t>
            </a:r>
            <a:r>
              <a:rPr lang="sv-SE" dirty="0" smtClean="0"/>
              <a:t> 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7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4" y="2195999"/>
            <a:ext cx="8178820" cy="43971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Basmodulen kommunicerar fortlöpande med armbandssensorn </a:t>
            </a:r>
            <a:r>
              <a:rPr lang="sv-SE" dirty="0" smtClean="0"/>
              <a:t>med hjälp </a:t>
            </a:r>
            <a:r>
              <a:rPr lang="sv-SE" dirty="0"/>
              <a:t>av trådlös </a:t>
            </a:r>
            <a:r>
              <a:rPr lang="sv-SE" dirty="0" smtClean="0"/>
              <a:t>teknik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Armbandssensorn </a:t>
            </a:r>
            <a:r>
              <a:rPr lang="sv-SE" dirty="0"/>
              <a:t>innehåller en accelerometer och mäter rörelsen </a:t>
            </a:r>
            <a:r>
              <a:rPr lang="sv-SE" dirty="0" smtClean="0"/>
              <a:t>i 3 </a:t>
            </a:r>
            <a:r>
              <a:rPr lang="sv-SE" dirty="0"/>
              <a:t>dimensioner och beräknar om rörelserna är av epileptisk </a:t>
            </a:r>
            <a:r>
              <a:rPr lang="sv-SE" dirty="0" smtClean="0"/>
              <a:t>karaktär eller </a:t>
            </a:r>
            <a:r>
              <a:rPr lang="sv-SE" dirty="0"/>
              <a:t>om det är normala </a:t>
            </a:r>
            <a:r>
              <a:rPr lang="sv-SE" dirty="0" smtClean="0"/>
              <a:t>rörelser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Vid </a:t>
            </a:r>
            <a:r>
              <a:rPr lang="sv-SE" dirty="0"/>
              <a:t>larm visas på basmodulen texten LARM och lysdioden lyser </a:t>
            </a:r>
            <a:r>
              <a:rPr lang="sv-SE" dirty="0" smtClean="0"/>
              <a:t>rött och </a:t>
            </a:r>
            <a:r>
              <a:rPr lang="sv-SE" dirty="0"/>
              <a:t>en ljudsignal avges</a:t>
            </a:r>
            <a:r>
              <a:rPr lang="sv-SE" dirty="0" smtClean="0"/>
              <a:t>. </a:t>
            </a:r>
            <a:r>
              <a:rPr lang="sv-SE" dirty="0"/>
              <a:t>Larm ges också på </a:t>
            </a:r>
            <a:r>
              <a:rPr lang="sv-SE" dirty="0" smtClean="0"/>
              <a:t>inkopplad sändare som skickar vidare larm till personsökare.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Larmet stängs av genom att trycka på OK i 2 </a:t>
            </a:r>
            <a:r>
              <a:rPr lang="sv-SE" dirty="0" smtClean="0"/>
              <a:t>sekunder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Larmar även om sensorn är utanför räckhåll eller när </a:t>
            </a:r>
            <a:r>
              <a:rPr lang="sv-SE" dirty="0" err="1" smtClean="0"/>
              <a:t>senorn</a:t>
            </a:r>
            <a:r>
              <a:rPr lang="sv-SE" dirty="0" smtClean="0"/>
              <a:t> behöver laddas.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1832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Episafe</a:t>
            </a:r>
            <a:r>
              <a:rPr lang="sv-SE" dirty="0" smtClean="0"/>
              <a:t> 2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8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sv-SE" dirty="0" smtClean="0"/>
              <a:t>Komplett lösning:</a:t>
            </a:r>
          </a:p>
          <a:p>
            <a:endParaRPr lang="sv-SE" dirty="0"/>
          </a:p>
        </p:txBody>
      </p:sp>
      <p:sp>
        <p:nvSpPr>
          <p:cNvPr id="6" name="Platshållare för bild 5"/>
          <p:cNvSpPr>
            <a:spLocks noGrp="1"/>
          </p:cNvSpPr>
          <p:nvPr>
            <p:ph type="pic" sz="quarter" idx="14"/>
          </p:nvPr>
        </p:nvSpPr>
        <p:spPr/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4000" y="2988000"/>
            <a:ext cx="10744200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64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err="1" smtClean="0"/>
              <a:t>Epimobile</a:t>
            </a:r>
            <a:endParaRPr lang="sv-SE" dirty="0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89892" y="0"/>
            <a:ext cx="2949921" cy="2655518"/>
          </a:xfrm>
          <a:prstGeom prst="rect">
            <a:avLst/>
          </a:prstGeom>
        </p:spPr>
      </p:pic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EB9E62-4301-493A-8C73-0409F1A2D539}" type="slidenum">
              <a:rPr lang="sv-SE" smtClean="0"/>
              <a:t>9</a:t>
            </a:fld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3"/>
          </p:nvPr>
        </p:nvSpPr>
        <p:spPr>
          <a:xfrm>
            <a:off x="1077913" y="2195999"/>
            <a:ext cx="10308246" cy="450542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Detekterar toniska-kloniska </a:t>
            </a:r>
            <a:r>
              <a:rPr lang="sv-SE" dirty="0" smtClean="0"/>
              <a:t>anfall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Fungerar både inomhus och </a:t>
            </a:r>
            <a:r>
              <a:rPr lang="sv-SE" dirty="0" smtClean="0"/>
              <a:t>utomhus dygnet runt vid undantag för laddning som behöver ske en gång på dag.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Larmar till förvalda </a:t>
            </a:r>
            <a:r>
              <a:rPr lang="sv-SE" dirty="0" smtClean="0"/>
              <a:t>nummer genom ringsignal, sms och koordinat var användaren befinner sig via sms.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Består </a:t>
            </a:r>
            <a:r>
              <a:rPr lang="sv-SE" dirty="0"/>
              <a:t>av en armbandssensor och en mobiltelefon </a:t>
            </a:r>
            <a:r>
              <a:rPr lang="sv-SE" dirty="0" smtClean="0"/>
              <a:t>som är låst till applikationen </a:t>
            </a:r>
            <a:r>
              <a:rPr lang="sv-SE" dirty="0" err="1" smtClean="0"/>
              <a:t>EpiMobile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 smtClean="0"/>
              <a:t>Den tillhörande mobiltelefonen kräver ett SIM-kort som användaren får införskaffa till utlämningstillfället och betala för själv. De krav som gäller då är att SIM-kortet får inte ha någon pinkod samt att det inte bör vara kontantkort.</a:t>
            </a:r>
            <a:endParaRPr lang="sv-SE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v-SE" dirty="0"/>
              <a:t>Armbandssensorn är vattentät IP- 67</a:t>
            </a:r>
          </a:p>
        </p:txBody>
      </p:sp>
    </p:spTree>
    <p:extLst>
      <p:ext uri="{BB962C8B-B14F-4D97-AF65-F5344CB8AC3E}">
        <p14:creationId xmlns:p14="http://schemas.microsoft.com/office/powerpoint/2010/main" val="1959787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Region Jönköpings län">
      <a:dk1>
        <a:sysClr val="windowText" lastClr="000000"/>
      </a:dk1>
      <a:lt1>
        <a:sysClr val="window" lastClr="FFFFFF"/>
      </a:lt1>
      <a:dk2>
        <a:srgbClr val="579835"/>
      </a:dk2>
      <a:lt2>
        <a:srgbClr val="FBCFD0"/>
      </a:lt2>
      <a:accent1>
        <a:srgbClr val="790721"/>
      </a:accent1>
      <a:accent2>
        <a:srgbClr val="CE1141"/>
      </a:accent2>
      <a:accent3>
        <a:srgbClr val="EF4044"/>
      </a:accent3>
      <a:accent4>
        <a:srgbClr val="FF9DA2"/>
      </a:accent4>
      <a:accent5>
        <a:srgbClr val="C57813"/>
      </a:accent5>
      <a:accent6>
        <a:srgbClr val="FDB913"/>
      </a:accent6>
      <a:hlink>
        <a:srgbClr val="0563C1"/>
      </a:hlink>
      <a:folHlink>
        <a:srgbClr val="954F72"/>
      </a:folHlink>
    </a:clrScheme>
    <a:fontScheme name="RJL typsnit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gion Jönköping PPT mall.potx" id="{13E4399E-5F9B-40E6-94C3-C1F83C5BD43C}" vid="{82077F98-F605-4446-9AB5-D7AFC221889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Region Jönköpings län</Template>
  <TotalTime>3270</TotalTime>
  <Words>592</Words>
  <Application>Microsoft Office PowerPoint</Application>
  <PresentationFormat>Bredbild</PresentationFormat>
  <Paragraphs>70</Paragraphs>
  <Slides>12</Slides>
  <Notes>1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Office-tema</vt:lpstr>
      <vt:lpstr>Epilepsilarm</vt:lpstr>
      <vt:lpstr>PowerPoint-presentation</vt:lpstr>
      <vt:lpstr>Emfit</vt:lpstr>
      <vt:lpstr>Emfit</vt:lpstr>
      <vt:lpstr>Emfit</vt:lpstr>
      <vt:lpstr>Episafe 2</vt:lpstr>
      <vt:lpstr>Episafe 2</vt:lpstr>
      <vt:lpstr>Episafe 2</vt:lpstr>
      <vt:lpstr>Epimobile</vt:lpstr>
      <vt:lpstr>Epimobile</vt:lpstr>
      <vt:lpstr>Epimobile</vt:lpstr>
      <vt:lpstr>Epimobile</vt:lpstr>
    </vt:vector>
  </TitlesOfParts>
  <Company>Region Jönköpings län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GPS-larm</dc:title>
  <dc:creator>Tedenby Jonatan</dc:creator>
  <cp:lastModifiedBy>Tedenby Jonatan</cp:lastModifiedBy>
  <cp:revision>59</cp:revision>
  <cp:lastPrinted>2023-10-23T13:18:04Z</cp:lastPrinted>
  <dcterms:created xsi:type="dcterms:W3CDTF">2022-03-08T07:38:00Z</dcterms:created>
  <dcterms:modified xsi:type="dcterms:W3CDTF">2024-04-26T12:33:58Z</dcterms:modified>
</cp:coreProperties>
</file>