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34" r:id="rId2"/>
    <p:sldId id="335" r:id="rId3"/>
    <p:sldId id="359" r:id="rId4"/>
    <p:sldId id="337" r:id="rId5"/>
    <p:sldId id="338" r:id="rId6"/>
    <p:sldId id="339" r:id="rId7"/>
    <p:sldId id="340" r:id="rId8"/>
    <p:sldId id="341" r:id="rId9"/>
    <p:sldId id="360" r:id="rId10"/>
    <p:sldId id="342" r:id="rId11"/>
    <p:sldId id="344" r:id="rId12"/>
    <p:sldId id="345"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D65E7-B862-4365-BD1D-7376AC16C2EB}" type="datetimeFigureOut">
              <a:rPr lang="sv-SE" smtClean="0"/>
              <a:t>2025-01-10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44DD5-912A-4CD1-A3BD-F47459342EF2}" type="slidenum">
              <a:rPr lang="sv-SE" smtClean="0"/>
              <a:t>‹#›</a:t>
            </a:fld>
            <a:endParaRPr lang="sv-SE"/>
          </a:p>
        </p:txBody>
      </p:sp>
    </p:spTree>
    <p:extLst>
      <p:ext uri="{BB962C8B-B14F-4D97-AF65-F5344CB8AC3E}">
        <p14:creationId xmlns:p14="http://schemas.microsoft.com/office/powerpoint/2010/main" val="153315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Fall- är det</a:t>
            </a:r>
            <a:r>
              <a:rPr lang="sv-SE" baseline="0" dirty="0"/>
              <a:t> någon här inne som har ramlat? Som har brutit något ben?</a:t>
            </a:r>
          </a:p>
          <a:p>
            <a:r>
              <a:rPr lang="sv-SE" baseline="0" dirty="0"/>
              <a:t>Var för sak vi arbeta med fallpreventiva åtgärder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23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ln/>
        </p:spPr>
      </p:sp>
      <p:sp>
        <p:nvSpPr>
          <p:cNvPr id="32771" name="Platshållare för anteckningar 2"/>
          <p:cNvSpPr>
            <a:spLocks noGrp="1"/>
          </p:cNvSpPr>
          <p:nvPr>
            <p:ph type="body" idx="1"/>
          </p:nvPr>
        </p:nvSpPr>
        <p:spPr>
          <a:noFill/>
        </p:spPr>
        <p:txBody>
          <a:bodyPr/>
          <a:lstStyle/>
          <a:p>
            <a:r>
              <a:rPr lang="sv-SE" altLang="sv-SE" dirty="0"/>
              <a:t>3%  dör under vårdtiden</a:t>
            </a:r>
          </a:p>
          <a:p>
            <a:r>
              <a:rPr lang="sv-SE" altLang="sv-SE" dirty="0"/>
              <a:t>38% dör inom två år</a:t>
            </a:r>
          </a:p>
          <a:p>
            <a:r>
              <a:rPr lang="sv-SE" sz="1200" b="0" i="0" u="none" strike="noStrike" kern="1200" baseline="0" dirty="0">
                <a:solidFill>
                  <a:schemeClr val="tx1"/>
                </a:solidFill>
                <a:latin typeface="+mn-lt"/>
                <a:ea typeface="+mn-ea"/>
                <a:cs typeface="+mn-cs"/>
              </a:rPr>
              <a:t>ute. </a:t>
            </a:r>
          </a:p>
          <a:p>
            <a:r>
              <a:rPr lang="sv-SE" sz="1200" b="0" i="0" u="none" strike="noStrike" kern="1200" baseline="0" dirty="0">
                <a:solidFill>
                  <a:schemeClr val="tx1"/>
                </a:solidFill>
                <a:latin typeface="+mn-lt"/>
                <a:ea typeface="+mn-ea"/>
                <a:cs typeface="+mn-cs"/>
              </a:rPr>
              <a:t>Ungefär en tredjedel av de fallolyckor som drabbar</a:t>
            </a:r>
          </a:p>
          <a:p>
            <a:r>
              <a:rPr lang="sv-SE" sz="1200" b="0" i="0" u="none" strike="noStrike" kern="1200" baseline="0" dirty="0">
                <a:solidFill>
                  <a:schemeClr val="tx1"/>
                </a:solidFill>
                <a:latin typeface="+mn-lt"/>
                <a:ea typeface="+mn-ea"/>
                <a:cs typeface="+mn-cs"/>
              </a:rPr>
              <a:t>äldre och som kommer i kontakt med akutvården, sker</a:t>
            </a:r>
          </a:p>
          <a:p>
            <a:r>
              <a:rPr lang="sv-SE" sz="1200" b="0" i="0" u="none" strike="noStrike" kern="1200" baseline="0" dirty="0">
                <a:solidFill>
                  <a:schemeClr val="tx1"/>
                </a:solidFill>
                <a:latin typeface="+mn-lt"/>
                <a:ea typeface="+mn-ea"/>
                <a:cs typeface="+mn-cs"/>
              </a:rPr>
              <a:t>utomhus. Många av dessa olyckor inträffar på snö och is. Närmare 75 procent av fallolyckorna</a:t>
            </a:r>
          </a:p>
          <a:p>
            <a:r>
              <a:rPr lang="sv-SE" sz="1200" b="0" i="0" u="none" strike="noStrike" kern="1200" baseline="0" dirty="0">
                <a:solidFill>
                  <a:schemeClr val="tx1"/>
                </a:solidFill>
                <a:latin typeface="+mn-lt"/>
                <a:ea typeface="+mn-ea"/>
                <a:cs typeface="+mn-cs"/>
              </a:rPr>
              <a:t>utomhus relaterar till olika former av markunderlag. Samtidigt</a:t>
            </a:r>
          </a:p>
          <a:p>
            <a:r>
              <a:rPr lang="sv-SE" sz="1200" b="0" i="0" u="none" strike="noStrike" kern="1200" baseline="0" dirty="0">
                <a:solidFill>
                  <a:schemeClr val="tx1"/>
                </a:solidFill>
                <a:latin typeface="+mn-lt"/>
                <a:ea typeface="+mn-ea"/>
                <a:cs typeface="+mn-cs"/>
              </a:rPr>
              <a:t>är den fysiska miljön </a:t>
            </a:r>
            <a:r>
              <a:rPr lang="sv-SE" sz="1200" b="0" i="1" u="none" strike="noStrike" kern="1200" baseline="0" dirty="0">
                <a:solidFill>
                  <a:schemeClr val="tx1"/>
                </a:solidFill>
                <a:latin typeface="+mn-lt"/>
                <a:ea typeface="+mn-ea"/>
                <a:cs typeface="+mn-cs"/>
              </a:rPr>
              <a:t>en </a:t>
            </a:r>
            <a:r>
              <a:rPr lang="sv-SE" sz="1200" b="0" i="0" u="none" strike="noStrike" kern="1200" baseline="0" dirty="0">
                <a:solidFill>
                  <a:schemeClr val="tx1"/>
                </a:solidFill>
                <a:latin typeface="+mn-lt"/>
                <a:ea typeface="+mn-ea"/>
                <a:cs typeface="+mn-cs"/>
              </a:rPr>
              <a:t>orsak, fallet beror också på den enskilda</a:t>
            </a:r>
          </a:p>
          <a:p>
            <a:r>
              <a:rPr lang="sv-SE" sz="1200" b="0" i="0" u="none" strike="noStrike" kern="1200" baseline="0" dirty="0">
                <a:solidFill>
                  <a:schemeClr val="tx1"/>
                </a:solidFill>
                <a:latin typeface="+mn-lt"/>
                <a:ea typeface="+mn-ea"/>
                <a:cs typeface="+mn-cs"/>
              </a:rPr>
              <a:t>personens förmåga och beteende</a:t>
            </a:r>
            <a:endParaRPr lang="sv-SE" dirty="0"/>
          </a:p>
          <a:p>
            <a:endParaRPr lang="sv-SE" altLang="sv-SE" dirty="0"/>
          </a:p>
          <a:p>
            <a:endParaRPr lang="sv-SE" altLang="sv-SE" dirty="0"/>
          </a:p>
          <a:p>
            <a:r>
              <a:rPr lang="sv-SE" altLang="sv-SE" dirty="0"/>
              <a:t>(505  män 451 kvinnor i riket, 22 vs. 15 i länet).</a:t>
            </a:r>
            <a:r>
              <a:rPr lang="sv-SE" dirty="0"/>
              <a:t> Antal döda: Omkring 1 600 varje år (4 varje dag)</a:t>
            </a:r>
          </a:p>
          <a:p>
            <a:r>
              <a:rPr lang="sv-SE" dirty="0"/>
              <a:t>Antal äldre i slutenvård: 50 000 per år (200 varje dag)</a:t>
            </a:r>
          </a:p>
          <a:p>
            <a:r>
              <a:rPr lang="sv-SE" dirty="0"/>
              <a:t>Antal besök på akutmottagningar: Omkring 100 000 människor varje år</a:t>
            </a:r>
          </a:p>
          <a:p>
            <a:r>
              <a:rPr lang="sv-SE" dirty="0"/>
              <a:t>Drygt sex gånger fler personer dör i fallolyckor än i vägtrafiken och sju gånger fler läggs in på sjukhus till följd av fall. Medellivslängden i Sverige har ökat stadigt under en längre tid och ser ut att fortsätta stiga. Nästan 20 procent av befolkningen (1,89 miljoner människor) i Sverige är 65 år och äldre. Av dessa är drygt 1 000 000 kvinnor och 880 000 män. MSB</a:t>
            </a:r>
          </a:p>
          <a:p>
            <a:endParaRPr lang="sv-SE" altLang="sv-SE" dirty="0"/>
          </a:p>
          <a:p>
            <a:endParaRPr lang="sv-SE" altLang="sv-SE" dirty="0"/>
          </a:p>
        </p:txBody>
      </p:sp>
      <p:sp>
        <p:nvSpPr>
          <p:cNvPr id="32772"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6125" indent="-287338" eaLnBrk="0" hangingPunct="0">
              <a:spcBef>
                <a:spcPct val="30000"/>
              </a:spcBef>
              <a:defRPr sz="1200">
                <a:solidFill>
                  <a:schemeClr val="tx1"/>
                </a:solidFill>
                <a:latin typeface="Arial" charset="0"/>
              </a:defRPr>
            </a:lvl2pPr>
            <a:lvl3pPr marL="1149350" indent="-228600" eaLnBrk="0" hangingPunct="0">
              <a:spcBef>
                <a:spcPct val="30000"/>
              </a:spcBef>
              <a:defRPr sz="1200">
                <a:solidFill>
                  <a:schemeClr val="tx1"/>
                </a:solidFill>
                <a:latin typeface="Arial" charset="0"/>
              </a:defRPr>
            </a:lvl3pPr>
            <a:lvl4pPr marL="1609725" indent="-228600" eaLnBrk="0" hangingPunct="0">
              <a:spcBef>
                <a:spcPct val="30000"/>
              </a:spcBef>
              <a:defRPr sz="1200">
                <a:solidFill>
                  <a:schemeClr val="tx1"/>
                </a:solidFill>
                <a:latin typeface="Arial" charset="0"/>
              </a:defRPr>
            </a:lvl4pPr>
            <a:lvl5pPr marL="2070100" indent="-228600" eaLnBrk="0" hangingPunct="0">
              <a:spcBef>
                <a:spcPct val="30000"/>
              </a:spcBef>
              <a:defRPr sz="1200">
                <a:solidFill>
                  <a:schemeClr val="tx1"/>
                </a:solidFill>
                <a:latin typeface="Arial" charset="0"/>
              </a:defRPr>
            </a:lvl5pPr>
            <a:lvl6pPr marL="2527300" indent="-228600" eaLnBrk="0" fontAlgn="base" hangingPunct="0">
              <a:spcBef>
                <a:spcPct val="30000"/>
              </a:spcBef>
              <a:spcAft>
                <a:spcPct val="0"/>
              </a:spcAft>
              <a:defRPr sz="1200">
                <a:solidFill>
                  <a:schemeClr val="tx1"/>
                </a:solidFill>
                <a:latin typeface="Arial" charset="0"/>
              </a:defRPr>
            </a:lvl6pPr>
            <a:lvl7pPr marL="2984500" indent="-228600" eaLnBrk="0" fontAlgn="base" hangingPunct="0">
              <a:spcBef>
                <a:spcPct val="30000"/>
              </a:spcBef>
              <a:spcAft>
                <a:spcPct val="0"/>
              </a:spcAft>
              <a:defRPr sz="1200">
                <a:solidFill>
                  <a:schemeClr val="tx1"/>
                </a:solidFill>
                <a:latin typeface="Arial" charset="0"/>
              </a:defRPr>
            </a:lvl7pPr>
            <a:lvl8pPr marL="3441700" indent="-228600" eaLnBrk="0" fontAlgn="base" hangingPunct="0">
              <a:spcBef>
                <a:spcPct val="30000"/>
              </a:spcBef>
              <a:spcAft>
                <a:spcPct val="0"/>
              </a:spcAft>
              <a:defRPr sz="1200">
                <a:solidFill>
                  <a:schemeClr val="tx1"/>
                </a:solidFill>
                <a:latin typeface="Arial" charset="0"/>
              </a:defRPr>
            </a:lvl8pPr>
            <a:lvl9pPr marL="38989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6113C6E-A5CC-40B1-B317-3948C1A1DC91}"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4082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Blädderblock</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67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p:spPr>
        <p:txBody>
          <a:bodyPr/>
          <a:lstStyle/>
          <a:p>
            <a:pPr eaLnBrk="1" hangingPunct="1"/>
            <a:r>
              <a:rPr lang="sv-SE" altLang="sv-SE" dirty="0"/>
              <a:t>Det normala åldrandet hur påverkar det oss? Hur ska vi få ett gott åldrande? Vetenskapen brukar säga för att ha ett gott åldrande så ska vi försöka undvika sjukdom och skada. Vi ska behålla våra intellektuella/kognitiva funktioner och inte minst engagera oss i livet med  tex olika sociala nätverk. Med stigande ålder får vi sämre balans men man säger att balansen börjar redan bli sämre i 30 års åldern så balans måste vi träna hela livet.</a:t>
            </a:r>
          </a:p>
          <a:p>
            <a:pPr eaLnBrk="1" hangingPunct="1"/>
            <a:r>
              <a:rPr lang="sv-SE" altLang="sv-SE" dirty="0" err="1"/>
              <a:t>Proprioceptvia</a:t>
            </a:r>
            <a:r>
              <a:rPr lang="sv-SE" altLang="sv-SE" dirty="0"/>
              <a:t> systemet – alltså hur kroppen känner var vi har armar och ben påverkas av åldern. </a:t>
            </a:r>
          </a:p>
          <a:p>
            <a:pPr eaLnBrk="1" hangingPunct="1"/>
            <a:r>
              <a:rPr lang="sv-SE" altLang="sv-SE" dirty="0"/>
              <a:t>Med stigande ålder kan blodtrycket förändras och det är inget konstigt men man kan behöva kolla det så man får medicin om det behövs.</a:t>
            </a:r>
          </a:p>
          <a:p>
            <a:pPr eaLnBrk="1" hangingPunct="1"/>
            <a:r>
              <a:rPr lang="sv-SE" altLang="sv-SE" dirty="0"/>
              <a:t>Samordningen te </a:t>
            </a:r>
            <a:r>
              <a:rPr lang="sv-SE" altLang="sv-SE" dirty="0" err="1"/>
              <a:t>x.Göra</a:t>
            </a:r>
            <a:r>
              <a:rPr lang="sv-SE" altLang="sv-SE" dirty="0"/>
              <a:t> fler saker samtidigt ger en ökad fallrisk ex gå och samtidigt bära en bricka. </a:t>
            </a:r>
          </a:p>
          <a:p>
            <a:pPr eaLnBrk="1" hangingPunct="1"/>
            <a:r>
              <a:rPr lang="sv-SE" altLang="sv-SE" dirty="0"/>
              <a:t>Har du väldigt lågt blodtryck så är det lätt att ramla vid uppresning det man blir lätt yr då.</a:t>
            </a:r>
          </a:p>
          <a:p>
            <a:pPr eaLnBrk="1" hangingPunct="1"/>
            <a:r>
              <a:rPr lang="sv-SE" altLang="sv-SE" dirty="0"/>
              <a:t>När det gäller muskelmassa så är det främst lårmusklerna och </a:t>
            </a:r>
            <a:r>
              <a:rPr lang="sv-SE" altLang="sv-SE" dirty="0" err="1"/>
              <a:t>rump</a:t>
            </a:r>
            <a:r>
              <a:rPr lang="sv-SE" altLang="sv-SE" dirty="0"/>
              <a:t> musklerna som är viktiga att träna.</a:t>
            </a:r>
          </a:p>
          <a:p>
            <a:pPr eaLnBrk="1" hangingPunct="1"/>
            <a:endParaRPr lang="sv-SE" altLang="sv-SE" dirty="0"/>
          </a:p>
        </p:txBody>
      </p:sp>
      <p:sp>
        <p:nvSpPr>
          <p:cNvPr id="28676"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2C5105E-0AD0-4C12-8F90-CF2E8E1A4885}"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1754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p:spPr>
        <p:txBody>
          <a:bodyPr/>
          <a:lstStyle/>
          <a:p>
            <a:r>
              <a:rPr lang="sv-SE" altLang="sv-SE" dirty="0"/>
              <a:t>Det är tre viktiga saker </a:t>
            </a:r>
          </a:p>
        </p:txBody>
      </p:sp>
      <p:sp>
        <p:nvSpPr>
          <p:cNvPr id="34820"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64CD5DE-9315-40F4-ABF0-7D8EA2203F37}"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431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bildobjekt 1"/>
          <p:cNvSpPr>
            <a:spLocks noGrp="1" noRot="1" noChangeAspect="1" noTextEdit="1"/>
          </p:cNvSpPr>
          <p:nvPr>
            <p:ph type="sldImg"/>
          </p:nvPr>
        </p:nvSpPr>
        <p:spPr>
          <a:ln/>
        </p:spPr>
      </p:sp>
      <p:sp>
        <p:nvSpPr>
          <p:cNvPr id="3" name="Platshållare för anteckningar 2"/>
          <p:cNvSpPr>
            <a:spLocks noGrp="1"/>
          </p:cNvSpPr>
          <p:nvPr>
            <p:ph type="body" idx="1"/>
          </p:nvPr>
        </p:nvSpPr>
        <p:spPr/>
        <p:txBody>
          <a:bodyPr/>
          <a:lstStyle/>
          <a:p>
            <a:pPr fontAlgn="auto">
              <a:spcAft>
                <a:spcPts val="0"/>
              </a:spcAft>
              <a:buFont typeface="Arial" pitchFamily="34" charset="0"/>
              <a:buNone/>
              <a:defRPr/>
            </a:pPr>
            <a:r>
              <a:rPr lang="sv-SE" dirty="0">
                <a:solidFill>
                  <a:srgbClr val="000000"/>
                </a:solidFill>
                <a:latin typeface="+mn-lt"/>
                <a:cs typeface="Calibri"/>
              </a:rPr>
              <a:t>Det är dess tre som är viktig att träna  för att inte ramla.			</a:t>
            </a:r>
            <a:endParaRPr lang="sv-SE" dirty="0"/>
          </a:p>
        </p:txBody>
      </p:sp>
      <p:sp>
        <p:nvSpPr>
          <p:cNvPr id="37892"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05D383-9FC3-49A0-9BDD-8A2E19990E81}" type="slidenum">
              <a:rPr lang="sv-SE" altLang="sv-SE" smtClean="0">
                <a:solidFill>
                  <a:prstClr val="black"/>
                </a:solidFill>
              </a:rPr>
              <a:pPr eaLnBrk="1" hangingPunct="1">
                <a:spcBef>
                  <a:spcPct val="0"/>
                </a:spcBef>
              </a:pPr>
              <a:t>9</a:t>
            </a:fld>
            <a:endParaRPr lang="sv-SE" altLang="sv-SE">
              <a:solidFill>
                <a:prstClr val="black"/>
              </a:solidFill>
            </a:endParaRPr>
          </a:p>
        </p:txBody>
      </p:sp>
    </p:spTree>
    <p:extLst>
      <p:ext uri="{BB962C8B-B14F-4D97-AF65-F5344CB8AC3E}">
        <p14:creationId xmlns:p14="http://schemas.microsoft.com/office/powerpoint/2010/main" val="362778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bildobjekt 1"/>
          <p:cNvSpPr>
            <a:spLocks noGrp="1" noRot="1" noChangeAspect="1" noTextEdit="1"/>
          </p:cNvSpPr>
          <p:nvPr>
            <p:ph type="sldImg"/>
          </p:nvPr>
        </p:nvSpPr>
        <p:spPr>
          <a:ln/>
        </p:spPr>
      </p:sp>
      <p:sp>
        <p:nvSpPr>
          <p:cNvPr id="3" name="Platshållare för anteckningar 2"/>
          <p:cNvSpPr>
            <a:spLocks noGrp="1"/>
          </p:cNvSpPr>
          <p:nvPr>
            <p:ph type="body" idx="1"/>
          </p:nvPr>
        </p:nvSpPr>
        <p:spPr/>
        <p:txBody>
          <a:bodyPr/>
          <a:lstStyle/>
          <a:p>
            <a:pPr fontAlgn="auto">
              <a:spcAft>
                <a:spcPts val="0"/>
              </a:spcAft>
              <a:buFont typeface="Arial" pitchFamily="34" charset="0"/>
              <a:buNone/>
              <a:defRPr/>
            </a:pPr>
            <a:r>
              <a:rPr lang="sv-SE" dirty="0">
                <a:solidFill>
                  <a:srgbClr val="000000"/>
                </a:solidFill>
                <a:latin typeface="+mn-lt"/>
                <a:cs typeface="Calibri"/>
              </a:rPr>
              <a:t>Det är dess tre som är viktig att träna  för att inte ramla.			</a:t>
            </a:r>
            <a:endParaRPr lang="sv-SE" dirty="0"/>
          </a:p>
        </p:txBody>
      </p:sp>
      <p:sp>
        <p:nvSpPr>
          <p:cNvPr id="37892"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905D383-9FC3-49A0-9BDD-8A2E19990E81}"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2778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a:ln/>
        </p:spPr>
      </p:sp>
      <p:sp>
        <p:nvSpPr>
          <p:cNvPr id="35843" name="Platshållare för anteckningar 2"/>
          <p:cNvSpPr>
            <a:spLocks noGrp="1"/>
          </p:cNvSpPr>
          <p:nvPr>
            <p:ph type="body" idx="1"/>
          </p:nvPr>
        </p:nvSpPr>
        <p:spPr>
          <a:noFill/>
        </p:spPr>
        <p:txBody>
          <a:bodyPr/>
          <a:lstStyle/>
          <a:p>
            <a:r>
              <a:rPr lang="sv-SE" altLang="sv-SE" dirty="0"/>
              <a:t>http://www.socialstyrelsen.se/SiteCollectionDocuments/checklista-forebygg-fallolyckor-anhorig.pdf</a:t>
            </a:r>
          </a:p>
          <a:p>
            <a:r>
              <a:rPr lang="sv-SE" altLang="sv-SE" b="1" dirty="0"/>
              <a:t>Det är tre viktiga saker att tänka på vad gäller balansen</a:t>
            </a:r>
          </a:p>
          <a:p>
            <a:endParaRPr lang="sv-SE" altLang="sv-SE" dirty="0"/>
          </a:p>
          <a:p>
            <a:endParaRPr lang="sv-SE" altLang="sv-SE" dirty="0"/>
          </a:p>
        </p:txBody>
      </p:sp>
      <p:sp>
        <p:nvSpPr>
          <p:cNvPr id="35844"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DA1E99-48BA-4924-92A4-9C58F98DDA9B}"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9687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80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2C3BCED-BAAD-4D5B-8EA6-07AFBCB4FA4C}" type="datetime1">
              <a:rPr lang="sv-SE" smtClean="0"/>
              <a:t>2025-01-10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0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551CCEC9-04F9-45B4-914B-8DF93D922BB2}" type="datetime1">
              <a:rPr lang="sv-SE" smtClean="0"/>
              <a:t>2025-01-10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16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FEC2B666-1181-4ABC-91B0-67BAEB9186EC}" type="datetime1">
              <a:rPr lang="sv-SE" smtClean="0"/>
              <a:t>2025-01-10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1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D85D5A1-F549-4E9B-8BC8-4204A1BC17F7}" type="datetime1">
              <a:rPr lang="sv-SE" smtClean="0"/>
              <a:t>2025-01-10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9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A52D5FE6-1949-41FD-868E-367D308264ED}" type="datetime1">
              <a:rPr lang="sv-SE" smtClean="0"/>
              <a:t>2025-01-10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1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840E98E-F2DF-4D78-9A19-42110C59C050}" type="datetime1">
              <a:rPr lang="sv-SE" smtClean="0"/>
              <a:t>2025-01-10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5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58369F83-9945-4BDA-8CE8-BDF8FF0AFEAC}" type="datetime1">
              <a:rPr lang="sv-SE" smtClean="0"/>
              <a:t>2025-01-10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98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ACD90-F1CD-46F5-B6CD-D3505D719BA1}" type="datetime1">
              <a:rPr lang="sv-SE" smtClean="0"/>
              <a:t>2025-01-10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463156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ocialstyrelsen.se/globalassets/sharepoint-dokument/dokument-webb/ovrigt/balansera-mera-sa-har-tar-du-dig-upp-om-du-ramlat-broschyr.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Livscafé 3</a:t>
            </a:r>
          </a:p>
        </p:txBody>
      </p:sp>
      <p:sp>
        <p:nvSpPr>
          <p:cNvPr id="13" name="Platshållare för innehåll 12"/>
          <p:cNvSpPr>
            <a:spLocks noGrp="1"/>
          </p:cNvSpPr>
          <p:nvPr>
            <p:ph sz="half" idx="2"/>
          </p:nvPr>
        </p:nvSpPr>
        <p:spPr/>
        <p:txBody>
          <a:bodyPr>
            <a:normAutofit/>
          </a:bodyPr>
          <a:lstStyle/>
          <a:p>
            <a:pPr marL="0" indent="0">
              <a:buNone/>
            </a:pPr>
            <a:r>
              <a:rPr lang="sv-SE" sz="2400" dirty="0"/>
              <a:t>Välkommen</a:t>
            </a:r>
          </a:p>
          <a:p>
            <a:pPr marL="0" indent="0">
              <a:buNone/>
            </a:pPr>
            <a:r>
              <a:rPr lang="sv-SE" sz="2400" dirty="0"/>
              <a:t>Tankar sedan sist</a:t>
            </a:r>
          </a:p>
          <a:p>
            <a:pPr marL="0" indent="0">
              <a:buNone/>
            </a:pPr>
            <a:r>
              <a:rPr lang="sv-SE" sz="2400" dirty="0"/>
              <a:t>Återkoppling förbättringsarbete</a:t>
            </a:r>
          </a:p>
          <a:p>
            <a:pPr marL="0" indent="0">
              <a:buNone/>
            </a:pPr>
            <a:r>
              <a:rPr lang="sv-SE" sz="2400" dirty="0"/>
              <a:t>Tema: Förebygga fall</a:t>
            </a:r>
          </a:p>
          <a:p>
            <a:pPr marL="0" indent="0">
              <a:buNone/>
            </a:pPr>
            <a:r>
              <a:rPr lang="sv-SE" sz="2400" dirty="0"/>
              <a:t>Samtal</a:t>
            </a:r>
          </a:p>
          <a:p>
            <a:pPr marL="0" indent="0">
              <a:buNone/>
            </a:pPr>
            <a:r>
              <a:rPr lang="sv-SE" sz="2400" dirty="0"/>
              <a:t>Planera förbättringsarbete</a:t>
            </a:r>
          </a:p>
          <a:p>
            <a:pPr marL="0" indent="0">
              <a:buNone/>
            </a:pPr>
            <a:endParaRPr lang="sv-SE"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9359" y="1825624"/>
            <a:ext cx="4032801" cy="268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1513492" y="4041091"/>
            <a:ext cx="1084773" cy="51079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2" descr="G:\RYH\qulturum\1. Lärande och förnyelse\Passion för livet 662 MB\10. Material\Bilder\PFL bilder\Passion för livet 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42" b="9717"/>
          <a:stretch/>
        </p:blipFill>
        <p:spPr bwMode="auto">
          <a:xfrm>
            <a:off x="2098363" y="3643360"/>
            <a:ext cx="1029306" cy="4846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Picture 2" descr="G:\RYH\qulturum\1. Lärande och förnyelse\Passion för livet 662 MB\10. Material\Bild PFL - logga\bild_pgsa_genomskinlig_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5484" y="3522613"/>
            <a:ext cx="408128" cy="3636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YH\qulturum\1. Lärande och förnyelse\Passion för livet 662 MB\10. Material\Bilder\PFL bilder\Passion för livet 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42" b="9717"/>
          <a:stretch/>
        </p:blipFill>
        <p:spPr bwMode="auto">
          <a:xfrm>
            <a:off x="2775222" y="3162572"/>
            <a:ext cx="1029306" cy="4846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73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ltLang="sv-SE" sz="4000" dirty="0"/>
              <a:t>Alltså…….</a:t>
            </a:r>
            <a:endParaRPr lang="sv-SE" sz="4000" dirty="0"/>
          </a:p>
        </p:txBody>
      </p:sp>
      <p:sp>
        <p:nvSpPr>
          <p:cNvPr id="8" name="Platshållare för innehåll 7"/>
          <p:cNvSpPr>
            <a:spLocks noGrp="1"/>
          </p:cNvSpPr>
          <p:nvPr>
            <p:ph idx="1"/>
          </p:nvPr>
        </p:nvSpPr>
        <p:spPr/>
        <p:txBody>
          <a:bodyPr>
            <a:normAutofit/>
          </a:bodyPr>
          <a:lstStyle/>
          <a:p>
            <a:pPr>
              <a:defRPr/>
            </a:pPr>
            <a:r>
              <a:rPr lang="sv-SE" sz="2400" dirty="0">
                <a:solidFill>
                  <a:srgbClr val="000000"/>
                </a:solidFill>
                <a:cs typeface="Times New Roman" panose="02020603050405020304" pitchFamily="18" charset="0"/>
              </a:rPr>
              <a:t>Balanssinnet – får information från balansorganet i innerörat Med ökande ålder bortfall av balansorganets celler </a:t>
            </a:r>
          </a:p>
          <a:p>
            <a:pPr>
              <a:defRPr/>
            </a:pPr>
            <a:endParaRPr lang="sv-SE" sz="2400" dirty="0">
              <a:solidFill>
                <a:srgbClr val="000000"/>
              </a:solidFill>
              <a:cs typeface="Times New Roman" panose="02020603050405020304" pitchFamily="18" charset="0"/>
            </a:endParaRPr>
          </a:p>
          <a:p>
            <a:pPr>
              <a:defRPr/>
            </a:pPr>
            <a:r>
              <a:rPr lang="sv-SE" sz="2400" dirty="0">
                <a:solidFill>
                  <a:srgbClr val="000000"/>
                </a:solidFill>
                <a:cs typeface="Times New Roman" panose="02020603050405020304" pitchFamily="18" charset="0"/>
              </a:rPr>
              <a:t>Känselkroppar i hud, muskler, senor och leder som ger information om läge blir sämre med ökad ålder</a:t>
            </a:r>
          </a:p>
          <a:p>
            <a:pPr marL="0" indent="0">
              <a:buNone/>
              <a:defRPr/>
            </a:pPr>
            <a:endParaRPr lang="sv-SE" sz="2400" dirty="0">
              <a:solidFill>
                <a:srgbClr val="000000"/>
              </a:solidFill>
              <a:cs typeface="Times New Roman" panose="02020603050405020304" pitchFamily="18" charset="0"/>
            </a:endParaRPr>
          </a:p>
          <a:p>
            <a:pPr>
              <a:defRPr/>
            </a:pPr>
            <a:r>
              <a:rPr lang="sv-SE" sz="2400" dirty="0">
                <a:solidFill>
                  <a:srgbClr val="000000"/>
                </a:solidFill>
                <a:cs typeface="Times New Roman" panose="02020603050405020304" pitchFamily="18" charset="0"/>
              </a:rPr>
              <a:t>Synen</a:t>
            </a:r>
          </a:p>
          <a:p>
            <a:pPr marL="0" indent="0">
              <a:buNone/>
              <a:defRPr/>
            </a:pPr>
            <a:endParaRPr lang="sv-SE" sz="2000" dirty="0">
              <a:cs typeface="Times New Roman" panose="02020603050405020304" pitchFamily="18" charset="0"/>
            </a:endParaRPr>
          </a:p>
        </p:txBody>
      </p:sp>
    </p:spTree>
    <p:extLst>
      <p:ext uri="{BB962C8B-B14F-4D97-AF65-F5344CB8AC3E}">
        <p14:creationId xmlns:p14="http://schemas.microsoft.com/office/powerpoint/2010/main" val="429061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br>
              <a:rPr lang="sv-SE" altLang="sv-SE" sz="4000" dirty="0"/>
            </a:br>
            <a:r>
              <a:rPr lang="sv-SE" altLang="sv-SE" sz="4000" dirty="0"/>
              <a:t>Balansträning</a:t>
            </a:r>
          </a:p>
        </p:txBody>
      </p:sp>
      <p:sp>
        <p:nvSpPr>
          <p:cNvPr id="12291" name="Platshållare för innehåll 5"/>
          <p:cNvSpPr>
            <a:spLocks noGrp="1"/>
          </p:cNvSpPr>
          <p:nvPr>
            <p:ph idx="1"/>
          </p:nvPr>
        </p:nvSpPr>
        <p:spPr bwMode="auto">
          <a:xfrm>
            <a:off x="472440" y="1864126"/>
            <a:ext cx="6245352"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457200" lvl="1" indent="0">
              <a:buNone/>
            </a:pPr>
            <a:r>
              <a:rPr lang="sv-SE" dirty="0"/>
              <a:t>Exempel på övningar</a:t>
            </a:r>
          </a:p>
          <a:p>
            <a:pPr lvl="1">
              <a:buFont typeface="Arial" panose="020B0604020202020204" pitchFamily="34" charset="0"/>
              <a:buChar char="•"/>
            </a:pPr>
            <a:r>
              <a:rPr lang="sv-SE" dirty="0"/>
              <a:t>Stå med fötterna ihop </a:t>
            </a:r>
          </a:p>
          <a:p>
            <a:pPr lvl="1">
              <a:buFont typeface="Arial" panose="020B0604020202020204" pitchFamily="34" charset="0"/>
              <a:buChar char="•"/>
            </a:pPr>
            <a:r>
              <a:rPr lang="sv-SE" dirty="0"/>
              <a:t>Stå med fötterna ihop och blunda</a:t>
            </a:r>
          </a:p>
          <a:p>
            <a:pPr lvl="1">
              <a:buFont typeface="Arial" panose="020B0604020202020204" pitchFamily="34" charset="0"/>
              <a:buChar char="•"/>
            </a:pPr>
            <a:r>
              <a:rPr lang="sv-SE" dirty="0"/>
              <a:t>Stå med ena foten framför den andra</a:t>
            </a:r>
          </a:p>
          <a:p>
            <a:pPr lvl="1">
              <a:buFont typeface="Arial" panose="020B0604020202020204" pitchFamily="34" charset="0"/>
              <a:buChar char="•"/>
            </a:pPr>
            <a:r>
              <a:rPr lang="sv-SE" dirty="0"/>
              <a:t>Stå på ett ben</a:t>
            </a:r>
          </a:p>
          <a:p>
            <a:pPr lvl="1">
              <a:buFont typeface="Arial" panose="020B0604020202020204" pitchFamily="34" charset="0"/>
              <a:buChar char="•"/>
            </a:pPr>
            <a:r>
              <a:rPr lang="sv-SE" dirty="0"/>
              <a:t>Gå på en ”linje”</a:t>
            </a:r>
          </a:p>
          <a:p>
            <a:pPr lvl="1">
              <a:buFont typeface="Arial" panose="020B0604020202020204" pitchFamily="34" charset="0"/>
              <a:buChar char="•"/>
            </a:pPr>
            <a:r>
              <a:rPr lang="sv-SE" dirty="0"/>
              <a:t>Tåhävningar</a:t>
            </a:r>
          </a:p>
          <a:p>
            <a:pPr lvl="1">
              <a:buFont typeface="Arial" panose="020B0604020202020204" pitchFamily="34" charset="0"/>
              <a:buChar char="•"/>
            </a:pPr>
            <a:r>
              <a:rPr lang="sv-SE" dirty="0"/>
              <a:t>Från sittande till stående utan att hålla sig i</a:t>
            </a:r>
          </a:p>
          <a:p>
            <a:pPr lvl="1">
              <a:buFont typeface="Arial" panose="020B0604020202020204" pitchFamily="34" charset="0"/>
              <a:buChar char="•"/>
            </a:pPr>
            <a:r>
              <a:rPr lang="sv-SE" dirty="0"/>
              <a:t>Tyngdöverföring från höger till vänster ben. Böj lätt på det ben som tyngden läggs på.</a:t>
            </a:r>
          </a:p>
          <a:p>
            <a:endParaRPr lang="sv-SE" altLang="sv-SE" sz="2400" dirty="0"/>
          </a:p>
          <a:p>
            <a:endParaRPr lang="sv-SE" altLang="sv-SE" sz="2400" dirty="0"/>
          </a:p>
        </p:txBody>
      </p:sp>
      <p:pic>
        <p:nvPicPr>
          <p:cNvPr id="4098" name="Picture 2" descr="G:\RYH\qulturum\1. Lärande och förnyelse\Passion för livet 662 MB\13. Bilder\Från Joakim 2017\gun_tingsvik_jw_20090513_008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412" y="1082813"/>
            <a:ext cx="3274885" cy="469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50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Frågor?</a:t>
            </a: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809" y="1772817"/>
            <a:ext cx="3258167" cy="4065315"/>
          </a:xfrm>
        </p:spPr>
      </p:pic>
    </p:spTree>
    <p:extLst>
      <p:ext uri="{BB962C8B-B14F-4D97-AF65-F5344CB8AC3E}">
        <p14:creationId xmlns:p14="http://schemas.microsoft.com/office/powerpoint/2010/main" val="75433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ln w="19050">
            <a:solidFill>
              <a:srgbClr val="FF0000"/>
            </a:solidFill>
            <a:prstDash val="sysDash"/>
          </a:ln>
        </p:spPr>
        <p:txBody>
          <a:bodyPr>
            <a:normAutofit/>
          </a:bodyPr>
          <a:lstStyle/>
          <a:p>
            <a:r>
              <a:rPr lang="sv-SE" sz="4000" dirty="0"/>
              <a:t>Tema: Förebygga fall</a:t>
            </a:r>
          </a:p>
        </p:txBody>
      </p:sp>
      <p:sp>
        <p:nvSpPr>
          <p:cNvPr id="7" name="Platshållare för innehåll 6"/>
          <p:cNvSpPr>
            <a:spLocks noGrp="1"/>
          </p:cNvSpPr>
          <p:nvPr>
            <p:ph sz="half" idx="2"/>
          </p:nvPr>
        </p:nvSpPr>
        <p:spPr>
          <a:xfrm>
            <a:off x="5524614" y="2059550"/>
            <a:ext cx="5829186" cy="1728679"/>
          </a:xfrm>
        </p:spPr>
        <p:txBody>
          <a:bodyPr/>
          <a:lstStyle/>
          <a:p>
            <a:pPr marL="0" indent="0">
              <a:buNone/>
            </a:pPr>
            <a:r>
              <a:rPr lang="sv-SE" dirty="0"/>
              <a:t>Mål:</a:t>
            </a:r>
            <a:br>
              <a:rPr lang="sv-SE" dirty="0"/>
            </a:br>
            <a:r>
              <a:rPr lang="sv-SE" sz="2400" dirty="0"/>
              <a:t>Medvetandegöra seniorer -  </a:t>
            </a:r>
          </a:p>
          <a:p>
            <a:pPr marL="0" indent="0">
              <a:buNone/>
            </a:pPr>
            <a:r>
              <a:rPr lang="sv-SE" sz="2400" dirty="0"/>
              <a:t>vad kan jag göra själv för att inte ramla</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70" y="1858780"/>
            <a:ext cx="2773900" cy="397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7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sz="4000" dirty="0"/>
              <a:t>Hur många äldre faller?</a:t>
            </a:r>
          </a:p>
        </p:txBody>
      </p:sp>
      <p:sp>
        <p:nvSpPr>
          <p:cNvPr id="31747" name="Rectangle 3"/>
          <p:cNvSpPr>
            <a:spLocks noGrp="1" noChangeArrowheads="1"/>
          </p:cNvSpPr>
          <p:nvPr>
            <p:ph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spcBef>
                <a:spcPts val="600"/>
              </a:spcBef>
              <a:spcAft>
                <a:spcPts val="1200"/>
              </a:spcAft>
              <a:defRPr/>
            </a:pPr>
            <a:r>
              <a:rPr lang="sv-SE" altLang="sv-SE" sz="2400" dirty="0">
                <a:solidFill>
                  <a:srgbClr val="FF3300"/>
                </a:solidFill>
              </a:rPr>
              <a:t>Cirka en tredjedel</a:t>
            </a:r>
            <a:r>
              <a:rPr lang="sv-SE" altLang="sv-SE" sz="2400" dirty="0"/>
              <a:t> av de äldre som bor i eget boende </a:t>
            </a:r>
            <a:br>
              <a:rPr lang="sv-SE" altLang="sv-SE" sz="2400" dirty="0"/>
            </a:br>
            <a:r>
              <a:rPr lang="sv-SE" altLang="sv-SE" sz="2400" dirty="0"/>
              <a:t>råkar ut för en fallolycka varje år</a:t>
            </a:r>
          </a:p>
          <a:p>
            <a:pPr>
              <a:spcBef>
                <a:spcPts val="600"/>
              </a:spcBef>
              <a:spcAft>
                <a:spcPts val="1200"/>
              </a:spcAft>
              <a:defRPr/>
            </a:pPr>
            <a:r>
              <a:rPr lang="sv-SE" sz="2400" dirty="0"/>
              <a:t>Uppskattningsvis ca </a:t>
            </a:r>
            <a:r>
              <a:rPr lang="sv-SE" sz="2400" dirty="0">
                <a:solidFill>
                  <a:srgbClr val="FF3300"/>
                </a:solidFill>
              </a:rPr>
              <a:t>17 500 </a:t>
            </a:r>
            <a:r>
              <a:rPr lang="sv-SE" sz="2400" dirty="0"/>
              <a:t>höftfrakturer om året i  Sverige</a:t>
            </a:r>
          </a:p>
          <a:p>
            <a:pPr>
              <a:spcBef>
                <a:spcPts val="600"/>
              </a:spcBef>
              <a:spcAft>
                <a:spcPts val="1200"/>
              </a:spcAft>
              <a:defRPr/>
            </a:pPr>
            <a:r>
              <a:rPr lang="sv-SE" sz="2400" dirty="0"/>
              <a:t>Medelåldern är </a:t>
            </a:r>
            <a:r>
              <a:rPr lang="sv-SE" sz="2400" dirty="0">
                <a:solidFill>
                  <a:srgbClr val="FF0000"/>
                </a:solidFill>
              </a:rPr>
              <a:t>83 år </a:t>
            </a:r>
            <a:r>
              <a:rPr lang="sv-SE" sz="2400" dirty="0"/>
              <a:t>och två tredjedelar är kvinnor</a:t>
            </a:r>
          </a:p>
          <a:p>
            <a:pPr>
              <a:spcBef>
                <a:spcPts val="600"/>
              </a:spcBef>
              <a:spcAft>
                <a:spcPts val="1200"/>
              </a:spcAft>
              <a:defRPr/>
            </a:pPr>
            <a:r>
              <a:rPr lang="sv-SE" altLang="sv-SE" sz="2400" dirty="0"/>
              <a:t>Varje år avlider cirka </a:t>
            </a:r>
            <a:r>
              <a:rPr lang="sv-SE" altLang="sv-SE" sz="2400" dirty="0">
                <a:solidFill>
                  <a:srgbClr val="FF0000"/>
                </a:solidFill>
              </a:rPr>
              <a:t>1000 </a:t>
            </a:r>
            <a:r>
              <a:rPr lang="sv-SE" altLang="sv-SE" sz="2400" dirty="0"/>
              <a:t>personer, 65 år och äldre, </a:t>
            </a:r>
            <a:br>
              <a:rPr lang="sv-SE" altLang="sv-SE" sz="2400" dirty="0"/>
            </a:br>
            <a:r>
              <a:rPr lang="sv-SE" altLang="sv-SE" sz="2400" dirty="0"/>
              <a:t>i Sverige som följd av fallolycka</a:t>
            </a:r>
            <a:endParaRPr lang="sv-SE" sz="2400" dirty="0">
              <a:solidFill>
                <a:srgbClr val="FF0000"/>
              </a:solidFill>
            </a:endParaRPr>
          </a:p>
          <a:p>
            <a:pPr>
              <a:spcBef>
                <a:spcPts val="600"/>
              </a:spcBef>
              <a:spcAft>
                <a:spcPts val="1200"/>
              </a:spcAft>
              <a:defRPr/>
            </a:pPr>
            <a:endParaRPr lang="sv-SE" sz="2400" dirty="0">
              <a:solidFill>
                <a:srgbClr val="FF0000"/>
              </a:solidFill>
            </a:endParaRPr>
          </a:p>
          <a:p>
            <a:pPr eaLnBrk="1" hangingPunct="1">
              <a:defRPr/>
            </a:pPr>
            <a:endParaRPr lang="sv-SE" sz="2400" dirty="0"/>
          </a:p>
          <a:p>
            <a:pPr eaLnBrk="1" hangingPunct="1">
              <a:defRPr/>
            </a:pPr>
            <a:endParaRPr lang="sv-SE" sz="2400" dirty="0"/>
          </a:p>
        </p:txBody>
      </p:sp>
    </p:spTree>
    <p:extLst>
      <p:ext uri="{BB962C8B-B14F-4D97-AF65-F5344CB8AC3E}">
        <p14:creationId xmlns:p14="http://schemas.microsoft.com/office/powerpoint/2010/main" val="220646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Varför riskerar seniorer att falla </a:t>
            </a:r>
            <a:br>
              <a:rPr lang="sv-SE" sz="4000" dirty="0"/>
            </a:br>
            <a:r>
              <a:rPr lang="sv-SE" sz="4000" dirty="0"/>
              <a:t>och vad kan man göra åt det?</a:t>
            </a:r>
          </a:p>
        </p:txBody>
      </p:sp>
      <p:sp>
        <p:nvSpPr>
          <p:cNvPr id="3" name="Platshållare för innehåll 2"/>
          <p:cNvSpPr>
            <a:spLocks noGrp="1"/>
          </p:cNvSpPr>
          <p:nvPr>
            <p:ph idx="1"/>
          </p:nvPr>
        </p:nvSpPr>
        <p:spPr/>
        <p:txBody>
          <a:bodyPr>
            <a:normAutofit/>
          </a:bodyPr>
          <a:lstStyle/>
          <a:p>
            <a:pPr marL="0" indent="0">
              <a:buNone/>
            </a:pPr>
            <a:r>
              <a:rPr lang="sv-SE" dirty="0"/>
              <a:t>Samtala</a:t>
            </a:r>
          </a:p>
          <a:p>
            <a:endParaRPr lang="sv-SE" dirty="0"/>
          </a:p>
        </p:txBody>
      </p:sp>
      <p:pic>
        <p:nvPicPr>
          <p:cNvPr id="7170" name="Picture 2" descr="C:\Users\lunsu\AppData\Local\Microsoft\Windows\Temporary Internet Files\Content.IE5\C3WKG01B\meeting-1002800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9447" y="2132856"/>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7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Fall beror på flera saker</a:t>
            </a:r>
          </a:p>
        </p:txBody>
      </p:sp>
      <p:sp>
        <p:nvSpPr>
          <p:cNvPr id="4" name="textruta 3"/>
          <p:cNvSpPr txBox="1"/>
          <p:nvPr/>
        </p:nvSpPr>
        <p:spPr>
          <a:xfrm>
            <a:off x="658958" y="5548312"/>
            <a:ext cx="4680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solidFill>
                  <a:prstClr val="black"/>
                </a:solidFill>
                <a:latin typeface="Calibri" panose="020F0502020204030204"/>
              </a:rPr>
              <a:t>Modifierad modell utifrån </a:t>
            </a:r>
            <a:r>
              <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rPr>
              <a:t>Lars Nyberg, Umeå Universitet</a:t>
            </a:r>
          </a:p>
        </p:txBody>
      </p:sp>
      <p:pic>
        <p:nvPicPr>
          <p:cNvPr id="3" name="Bildobjekt 2">
            <a:extLst>
              <a:ext uri="{FF2B5EF4-FFF2-40B4-BE49-F238E27FC236}">
                <a16:creationId xmlns:a16="http://schemas.microsoft.com/office/drawing/2014/main" id="{B10F22F2-D68D-1682-D775-93F96261A400}"/>
              </a:ext>
            </a:extLst>
          </p:cNvPr>
          <p:cNvPicPr>
            <a:picLocks noChangeAspect="1"/>
          </p:cNvPicPr>
          <p:nvPr/>
        </p:nvPicPr>
        <p:blipFill>
          <a:blip r:embed="rId2"/>
          <a:stretch>
            <a:fillRect/>
          </a:stretch>
        </p:blipFill>
        <p:spPr>
          <a:xfrm>
            <a:off x="2838807" y="1690688"/>
            <a:ext cx="5539559" cy="3697911"/>
          </a:xfrm>
          <a:prstGeom prst="rect">
            <a:avLst/>
          </a:prstGeom>
        </p:spPr>
      </p:pic>
    </p:spTree>
    <p:extLst>
      <p:ext uri="{BB962C8B-B14F-4D97-AF65-F5344CB8AC3E}">
        <p14:creationId xmlns:p14="http://schemas.microsoft.com/office/powerpoint/2010/main" val="217489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br>
              <a:rPr lang="sv-SE" altLang="sv-SE" sz="4000" dirty="0"/>
            </a:br>
            <a:r>
              <a:rPr lang="sv-SE" altLang="sv-SE" sz="4000" dirty="0"/>
              <a:t>Vad kan påverka förmågan</a:t>
            </a:r>
          </a:p>
        </p:txBody>
      </p:sp>
      <p:sp>
        <p:nvSpPr>
          <p:cNvPr id="18435" name="Rectangle 3"/>
          <p:cNvSpPr>
            <a:spLocks noGrp="1" noChangeArrowheads="1"/>
          </p:cNvSpPr>
          <p:nvPr>
            <p:ph sz="half"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defRPr/>
            </a:pPr>
            <a:r>
              <a:rPr lang="sv-SE" altLang="sv-SE" sz="2400" dirty="0"/>
              <a:t>Balansorganet i örat</a:t>
            </a:r>
          </a:p>
          <a:p>
            <a:pPr>
              <a:defRPr/>
            </a:pPr>
            <a:r>
              <a:rPr lang="sv-SE" altLang="sv-SE" sz="2400" dirty="0"/>
              <a:t>Känselkroppar i hud, muskler, senor och leder som ger information om läge</a:t>
            </a:r>
          </a:p>
          <a:p>
            <a:pPr eaLnBrk="1" hangingPunct="1">
              <a:defRPr/>
            </a:pPr>
            <a:r>
              <a:rPr lang="sv-SE" altLang="sv-SE" sz="2400" dirty="0"/>
              <a:t>Synen och hörseln</a:t>
            </a:r>
          </a:p>
          <a:p>
            <a:endParaRPr lang="sv-SE" altLang="sv-SE" sz="2400" dirty="0"/>
          </a:p>
          <a:p>
            <a:pPr>
              <a:defRPr/>
            </a:pPr>
            <a:endParaRPr lang="sv-SE" altLang="sv-SE" sz="2400" dirty="0"/>
          </a:p>
          <a:p>
            <a:pPr eaLnBrk="1" hangingPunct="1">
              <a:defRPr/>
            </a:pPr>
            <a:endParaRPr lang="sv-SE" altLang="sv-SE" sz="2400" dirty="0"/>
          </a:p>
          <a:p>
            <a:pPr eaLnBrk="1" hangingPunct="1">
              <a:defRPr/>
            </a:pPr>
            <a:endParaRPr lang="sv-SE" altLang="sv-SE" sz="2400" dirty="0"/>
          </a:p>
          <a:p>
            <a:pPr eaLnBrk="1" hangingPunct="1">
              <a:defRPr/>
            </a:pPr>
            <a:endParaRPr lang="sv-SE" altLang="sv-SE" sz="2400" dirty="0"/>
          </a:p>
          <a:p>
            <a:pPr eaLnBrk="1" hangingPunct="1">
              <a:buFontTx/>
              <a:buNone/>
              <a:defRPr/>
            </a:pPr>
            <a:endParaRPr lang="sv-SE" altLang="sv-SE" sz="2400" dirty="0"/>
          </a:p>
        </p:txBody>
      </p:sp>
      <p:sp>
        <p:nvSpPr>
          <p:cNvPr id="8196" name="Platshållare för innehåll 1"/>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100000"/>
              </a:lnSpc>
              <a:spcBef>
                <a:spcPts val="0"/>
              </a:spcBef>
              <a:defRPr/>
            </a:pPr>
            <a:r>
              <a:rPr lang="sv-SE" altLang="sv-SE" sz="2400" dirty="0"/>
              <a:t>Muskelmassa</a:t>
            </a:r>
          </a:p>
          <a:p>
            <a:pPr>
              <a:lnSpc>
                <a:spcPct val="100000"/>
              </a:lnSpc>
              <a:spcBef>
                <a:spcPts val="0"/>
              </a:spcBef>
            </a:pPr>
            <a:r>
              <a:rPr lang="sv-SE" altLang="sv-SE" sz="2400" dirty="0"/>
              <a:t>Blodtryck</a:t>
            </a:r>
          </a:p>
          <a:p>
            <a:pPr>
              <a:lnSpc>
                <a:spcPct val="100000"/>
              </a:lnSpc>
              <a:spcBef>
                <a:spcPts val="0"/>
              </a:spcBef>
            </a:pPr>
            <a:r>
              <a:rPr lang="sv-SE" altLang="sv-SE" sz="2400" dirty="0"/>
              <a:t>Benskörhet</a:t>
            </a:r>
          </a:p>
          <a:p>
            <a:pPr>
              <a:lnSpc>
                <a:spcPct val="100000"/>
              </a:lnSpc>
              <a:spcBef>
                <a:spcPts val="0"/>
              </a:spcBef>
            </a:pPr>
            <a:r>
              <a:rPr lang="sv-SE" altLang="sv-SE" sz="2400" dirty="0"/>
              <a:t>Urinvägsinfektion</a:t>
            </a:r>
          </a:p>
          <a:p>
            <a:pPr>
              <a:lnSpc>
                <a:spcPct val="100000"/>
              </a:lnSpc>
              <a:spcBef>
                <a:spcPts val="0"/>
              </a:spcBef>
            </a:pPr>
            <a:r>
              <a:rPr lang="sv-SE" altLang="sv-SE" sz="2400" dirty="0"/>
              <a:t>Olika sjukdomstillstånd </a:t>
            </a:r>
          </a:p>
          <a:p>
            <a:pPr eaLnBrk="1" hangingPunct="1">
              <a:lnSpc>
                <a:spcPct val="100000"/>
              </a:lnSpc>
              <a:spcBef>
                <a:spcPts val="0"/>
              </a:spcBef>
            </a:pPr>
            <a:r>
              <a:rPr lang="sv-SE" altLang="sv-SE" sz="2400" dirty="0"/>
              <a:t>Läkemedel</a:t>
            </a:r>
          </a:p>
          <a:p>
            <a:pPr eaLnBrk="1" hangingPunct="1">
              <a:lnSpc>
                <a:spcPct val="100000"/>
              </a:lnSpc>
              <a:spcBef>
                <a:spcPts val="0"/>
              </a:spcBef>
            </a:pPr>
            <a:r>
              <a:rPr lang="sv-SE" altLang="sv-SE" sz="2400" dirty="0"/>
              <a:t>För lite och ”fel” mat  och dryck</a:t>
            </a:r>
          </a:p>
          <a:p>
            <a:pPr eaLnBrk="1" hangingPunct="1">
              <a:lnSpc>
                <a:spcPct val="100000"/>
              </a:lnSpc>
              <a:spcBef>
                <a:spcPts val="0"/>
              </a:spcBef>
            </a:pPr>
            <a:r>
              <a:rPr lang="sv-SE" altLang="sv-SE" sz="2400" dirty="0"/>
              <a:t>Ett fall innebär 50 % risk för ett nytt fall inom ett år</a:t>
            </a:r>
          </a:p>
          <a:p>
            <a:pPr eaLnBrk="1" hangingPunct="1"/>
            <a:endParaRPr lang="sv-SE" altLang="sv-SE" sz="2400" dirty="0"/>
          </a:p>
        </p:txBody>
      </p:sp>
    </p:spTree>
    <p:extLst>
      <p:ext uri="{BB962C8B-B14F-4D97-AF65-F5344CB8AC3E}">
        <p14:creationId xmlns:p14="http://schemas.microsoft.com/office/powerpoint/2010/main" val="332069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Yrsel</a:t>
            </a:r>
          </a:p>
        </p:txBody>
      </p:sp>
      <p:sp>
        <p:nvSpPr>
          <p:cNvPr id="3" name="Platshållare för innehåll 2"/>
          <p:cNvSpPr>
            <a:spLocks noGrp="1"/>
          </p:cNvSpPr>
          <p:nvPr>
            <p:ph idx="1"/>
          </p:nvPr>
        </p:nvSpPr>
        <p:spPr/>
        <p:txBody>
          <a:bodyPr>
            <a:normAutofit lnSpcReduction="10000"/>
          </a:bodyPr>
          <a:lstStyle/>
          <a:p>
            <a:r>
              <a:rPr lang="sv-SE" sz="2400" dirty="0"/>
              <a:t>25-40 % över 65 år beräknas lida av yrsel</a:t>
            </a:r>
          </a:p>
          <a:p>
            <a:r>
              <a:rPr lang="sv-SE" sz="2400" dirty="0"/>
              <a:t>Åldersyrsel är ingen sjukdom </a:t>
            </a:r>
          </a:p>
          <a:p>
            <a:r>
              <a:rPr lang="sv-SE" sz="2400" dirty="0"/>
              <a:t>En konsekvens av naturligt åldrande (syn, hörsel, känselkroppar, balansorgan).</a:t>
            </a:r>
            <a:br>
              <a:rPr lang="sv-SE" sz="2400" dirty="0"/>
            </a:br>
            <a:r>
              <a:rPr lang="sv-SE" sz="2400" dirty="0"/>
              <a:t>En slags informationsbrist hur omgivningen ter sig</a:t>
            </a:r>
          </a:p>
          <a:p>
            <a:r>
              <a:rPr lang="sv-SE" sz="2400" dirty="0"/>
              <a:t>Tröghet i kroppens organ</a:t>
            </a:r>
          </a:p>
          <a:p>
            <a:endParaRPr lang="sv-SE" sz="2400" dirty="0"/>
          </a:p>
          <a:p>
            <a:pPr marL="0" indent="0">
              <a:buNone/>
            </a:pPr>
            <a:r>
              <a:rPr lang="sv-SE" altLang="sv-SE" sz="2400" dirty="0"/>
              <a:t>Åtgärder: </a:t>
            </a:r>
          </a:p>
          <a:p>
            <a:pPr marL="0" indent="0">
              <a:buNone/>
            </a:pPr>
            <a:r>
              <a:rPr lang="sv-SE" altLang="sv-SE" sz="2400" dirty="0"/>
              <a:t>Diagnos</a:t>
            </a:r>
          </a:p>
          <a:p>
            <a:pPr marL="0" indent="0">
              <a:buNone/>
            </a:pPr>
            <a:r>
              <a:rPr lang="sv-SE" altLang="sv-SE" sz="2400" dirty="0"/>
              <a:t>Träna</a:t>
            </a:r>
          </a:p>
          <a:p>
            <a:pPr marL="0" indent="0">
              <a:buNone/>
            </a:pPr>
            <a:r>
              <a:rPr lang="sv-SE" altLang="sv-SE" sz="2400" dirty="0"/>
              <a:t>Optimera förutsättningar</a:t>
            </a:r>
          </a:p>
          <a:p>
            <a:pPr marL="0" indent="0">
              <a:buNone/>
            </a:pPr>
            <a:endParaRPr lang="sv-SE" sz="2400" dirty="0"/>
          </a:p>
          <a:p>
            <a:endParaRPr lang="sv-SE" sz="2400" dirty="0"/>
          </a:p>
        </p:txBody>
      </p:sp>
    </p:spTree>
    <p:extLst>
      <p:ext uri="{BB962C8B-B14F-4D97-AF65-F5344CB8AC3E}">
        <p14:creationId xmlns:p14="http://schemas.microsoft.com/office/powerpoint/2010/main" val="31752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br>
              <a:rPr lang="sv-SE" altLang="sv-SE" dirty="0"/>
            </a:br>
            <a:r>
              <a:rPr lang="sv-SE" altLang="sv-SE" dirty="0"/>
              <a:t>Synen</a:t>
            </a:r>
            <a:br>
              <a:rPr lang="sv-SE" altLang="sv-SE" dirty="0"/>
            </a:br>
            <a:endParaRPr lang="sv-SE" altLang="sv-SE" dirty="0"/>
          </a:p>
        </p:txBody>
      </p:sp>
      <p:sp>
        <p:nvSpPr>
          <p:cNvPr id="11267" name="Platshållare för innehåll 5"/>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sv-SE" altLang="sv-SE" sz="2400" dirty="0"/>
              <a:t>Stelhet i och grumling av linsen</a:t>
            </a:r>
          </a:p>
          <a:p>
            <a:r>
              <a:rPr lang="sv-SE" altLang="sv-SE" sz="2400" dirty="0"/>
              <a:t>Försämrat mörkerseende</a:t>
            </a:r>
          </a:p>
          <a:p>
            <a:r>
              <a:rPr lang="sv-SE" altLang="sv-SE" sz="2400" dirty="0"/>
              <a:t>Äldre ögat arbetar långsammare</a:t>
            </a:r>
          </a:p>
          <a:p>
            <a:endParaRPr lang="sv-SE" altLang="sv-SE" sz="2400" dirty="0"/>
          </a:p>
          <a:p>
            <a:pPr marL="0" indent="0">
              <a:buNone/>
            </a:pPr>
            <a:r>
              <a:rPr lang="sv-SE" altLang="sv-SE" sz="2400" dirty="0"/>
              <a:t>Strategier:</a:t>
            </a:r>
          </a:p>
          <a:p>
            <a:r>
              <a:rPr lang="sv-SE" altLang="sv-SE" sz="2400" dirty="0"/>
              <a:t>Glasögon med rätt styrka</a:t>
            </a:r>
          </a:p>
          <a:p>
            <a:r>
              <a:rPr lang="sv-SE" altLang="sv-SE" sz="2400" dirty="0"/>
              <a:t>Bra belysning, även till natten</a:t>
            </a:r>
          </a:p>
        </p:txBody>
      </p:sp>
    </p:spTree>
    <p:extLst>
      <p:ext uri="{BB962C8B-B14F-4D97-AF65-F5344CB8AC3E}">
        <p14:creationId xmlns:p14="http://schemas.microsoft.com/office/powerpoint/2010/main" val="350794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ltLang="sv-SE" sz="4000" dirty="0"/>
              <a:t>Ta sig upp från golvet</a:t>
            </a:r>
            <a:endParaRPr lang="sv-SE" sz="4000" dirty="0"/>
          </a:p>
        </p:txBody>
      </p:sp>
      <p:sp>
        <p:nvSpPr>
          <p:cNvPr id="8" name="Platshållare för innehåll 7"/>
          <p:cNvSpPr>
            <a:spLocks noGrp="1"/>
          </p:cNvSpPr>
          <p:nvPr>
            <p:ph idx="1"/>
          </p:nvPr>
        </p:nvSpPr>
        <p:spPr/>
        <p:txBody>
          <a:bodyPr>
            <a:normAutofit/>
          </a:bodyPr>
          <a:lstStyle/>
          <a:p>
            <a:pPr marL="0" indent="0">
              <a:buNone/>
              <a:defRPr/>
            </a:pPr>
            <a:r>
              <a:rPr lang="sv-SE" sz="2400" dirty="0">
                <a:hlinkClick r:id="rId3"/>
              </a:rPr>
              <a:t>Så här tar du dig upp om du fallit (socialstyrelsen.se)</a:t>
            </a:r>
            <a:endParaRPr lang="sv-SE" sz="2400" dirty="0">
              <a:cs typeface="Times New Roman" panose="02020603050405020304" pitchFamily="18" charset="0"/>
            </a:endParaRPr>
          </a:p>
        </p:txBody>
      </p:sp>
      <p:pic>
        <p:nvPicPr>
          <p:cNvPr id="4" name="Bildobjekt 3">
            <a:extLst>
              <a:ext uri="{FF2B5EF4-FFF2-40B4-BE49-F238E27FC236}">
                <a16:creationId xmlns:a16="http://schemas.microsoft.com/office/drawing/2014/main" id="{3F2902E8-7B99-BE0E-5DBE-7F21200112BB}"/>
              </a:ext>
            </a:extLst>
          </p:cNvPr>
          <p:cNvPicPr>
            <a:picLocks noChangeAspect="1"/>
          </p:cNvPicPr>
          <p:nvPr/>
        </p:nvPicPr>
        <p:blipFill>
          <a:blip r:embed="rId4"/>
          <a:stretch>
            <a:fillRect/>
          </a:stretch>
        </p:blipFill>
        <p:spPr>
          <a:xfrm>
            <a:off x="7659269" y="432581"/>
            <a:ext cx="3694531" cy="5231567"/>
          </a:xfrm>
          <a:prstGeom prst="rect">
            <a:avLst/>
          </a:prstGeom>
        </p:spPr>
      </p:pic>
    </p:spTree>
    <p:extLst>
      <p:ext uri="{BB962C8B-B14F-4D97-AF65-F5344CB8AC3E}">
        <p14:creationId xmlns:p14="http://schemas.microsoft.com/office/powerpoint/2010/main" val="2452088092"/>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846</Words>
  <Application>Microsoft Office PowerPoint</Application>
  <PresentationFormat>Bredbild</PresentationFormat>
  <Paragraphs>110</Paragraphs>
  <Slides>12</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Calibri Light</vt:lpstr>
      <vt:lpstr>Times New Roman</vt:lpstr>
      <vt:lpstr>1_Office-tema</vt:lpstr>
      <vt:lpstr>Livscafé 3</vt:lpstr>
      <vt:lpstr>Tema: Förebygga fall</vt:lpstr>
      <vt:lpstr>Hur många äldre faller?</vt:lpstr>
      <vt:lpstr>Varför riskerar seniorer att falla  och vad kan man göra åt det?</vt:lpstr>
      <vt:lpstr>Fall beror på flera saker</vt:lpstr>
      <vt:lpstr> Vad kan påverka förmågan</vt:lpstr>
      <vt:lpstr>Yrsel</vt:lpstr>
      <vt:lpstr> Synen </vt:lpstr>
      <vt:lpstr>Ta sig upp från golvet</vt:lpstr>
      <vt:lpstr>Alltså…….</vt:lpstr>
      <vt:lpstr> Balansträning</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Livscafé 3</dc:title>
  <dc:creator>Lundblad Susanne</dc:creator>
  <cp:lastModifiedBy>Lundblad Susanne</cp:lastModifiedBy>
  <cp:revision>6</cp:revision>
  <dcterms:created xsi:type="dcterms:W3CDTF">2022-05-17T12:25:25Z</dcterms:created>
  <dcterms:modified xsi:type="dcterms:W3CDTF">2025-01-10T14:08:45Z</dcterms:modified>
</cp:coreProperties>
</file>