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7"/>
  </p:notesMasterIdLst>
  <p:sldIdLst>
    <p:sldId id="298" r:id="rId3"/>
    <p:sldId id="359" r:id="rId4"/>
    <p:sldId id="360" r:id="rId5"/>
    <p:sldId id="366" r:id="rId6"/>
    <p:sldId id="300" r:id="rId7"/>
    <p:sldId id="358" r:id="rId8"/>
    <p:sldId id="363" r:id="rId9"/>
    <p:sldId id="367" r:id="rId10"/>
    <p:sldId id="369" r:id="rId11"/>
    <p:sldId id="307" r:id="rId12"/>
    <p:sldId id="308" r:id="rId13"/>
    <p:sldId id="331" r:id="rId14"/>
    <p:sldId id="332" r:id="rId15"/>
    <p:sldId id="370"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8C60A-CC51-44CB-ABFD-CAE405691A7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D543CFA-D99C-4CEC-8B72-68D405CFBE38}">
      <dgm:prSet/>
      <dgm:spPr/>
      <dgm:t>
        <a:bodyPr/>
        <a:lstStyle/>
        <a:p>
          <a:pPr>
            <a:defRPr cap="all"/>
          </a:pPr>
          <a:r>
            <a:rPr lang="en-US" dirty="0" err="1"/>
            <a:t>Pröva</a:t>
          </a:r>
          <a:r>
            <a:rPr lang="en-US" dirty="0"/>
            <a:t> </a:t>
          </a:r>
          <a:r>
            <a:rPr lang="en-US" dirty="0" err="1"/>
            <a:t>att</a:t>
          </a:r>
          <a:r>
            <a:rPr lang="en-US" dirty="0"/>
            <a:t> </a:t>
          </a:r>
          <a:r>
            <a:rPr lang="en-US" dirty="0" err="1"/>
            <a:t>göra</a:t>
          </a:r>
          <a:r>
            <a:rPr lang="en-US" dirty="0"/>
            <a:t> </a:t>
          </a:r>
          <a:r>
            <a:rPr lang="en-US" dirty="0" err="1"/>
            <a:t>en</a:t>
          </a:r>
          <a:r>
            <a:rPr lang="en-US" dirty="0"/>
            <a:t> </a:t>
          </a:r>
          <a:r>
            <a:rPr lang="en-US" dirty="0" err="1"/>
            <a:t>förändring</a:t>
          </a:r>
          <a:r>
            <a:rPr lang="en-US" dirty="0"/>
            <a:t> </a:t>
          </a:r>
          <a:r>
            <a:rPr lang="en-US" dirty="0" err="1"/>
            <a:t>utifrån</a:t>
          </a:r>
          <a:r>
            <a:rPr lang="en-US" dirty="0"/>
            <a:t> det </a:t>
          </a:r>
          <a:r>
            <a:rPr lang="en-US" dirty="0" err="1"/>
            <a:t>ni</a:t>
          </a:r>
          <a:r>
            <a:rPr lang="en-US" dirty="0"/>
            <a:t> </a:t>
          </a:r>
          <a:r>
            <a:rPr lang="en-US" dirty="0" err="1"/>
            <a:t>har</a:t>
          </a:r>
          <a:r>
            <a:rPr lang="en-US" dirty="0"/>
            <a:t> </a:t>
          </a:r>
          <a:r>
            <a:rPr lang="en-US" dirty="0" err="1"/>
            <a:t>pratat</a:t>
          </a:r>
          <a:r>
            <a:rPr lang="en-US" dirty="0"/>
            <a:t> om i </a:t>
          </a:r>
          <a:r>
            <a:rPr lang="en-US" dirty="0" err="1"/>
            <a:t>livscaféet</a:t>
          </a:r>
          <a:r>
            <a:rPr lang="en-US" dirty="0"/>
            <a:t>.</a:t>
          </a:r>
        </a:p>
      </dgm:t>
    </dgm:pt>
    <dgm:pt modelId="{5A3D7650-057F-41EB-B2F0-B121B6779BC0}" type="parTrans" cxnId="{E1791555-14D2-4783-8B38-9489B5338D56}">
      <dgm:prSet/>
      <dgm:spPr/>
      <dgm:t>
        <a:bodyPr/>
        <a:lstStyle/>
        <a:p>
          <a:endParaRPr lang="en-US"/>
        </a:p>
      </dgm:t>
    </dgm:pt>
    <dgm:pt modelId="{A77F6FA4-65F4-4E8C-821E-130890812D79}" type="sibTrans" cxnId="{E1791555-14D2-4783-8B38-9489B5338D56}">
      <dgm:prSet/>
      <dgm:spPr/>
      <dgm:t>
        <a:bodyPr/>
        <a:lstStyle/>
        <a:p>
          <a:endParaRPr lang="en-US"/>
        </a:p>
      </dgm:t>
    </dgm:pt>
    <dgm:pt modelId="{F4DDB9F4-2114-4D1B-8DBC-2EBABD8F3E25}">
      <dgm:prSet/>
      <dgm:spPr/>
      <dgm:t>
        <a:bodyPr/>
        <a:lstStyle/>
        <a:p>
          <a:pPr>
            <a:defRPr cap="all"/>
          </a:pPr>
          <a:r>
            <a:rPr lang="en-US" dirty="0" err="1"/>
            <a:t>Använd</a:t>
          </a:r>
          <a:r>
            <a:rPr lang="en-US" dirty="0"/>
            <a:t> </a:t>
          </a:r>
          <a:r>
            <a:rPr lang="en-US" dirty="0" err="1"/>
            <a:t>gärna</a:t>
          </a:r>
          <a:r>
            <a:rPr lang="en-US" dirty="0"/>
            <a:t> </a:t>
          </a:r>
          <a:r>
            <a:rPr lang="en-US" dirty="0" err="1"/>
            <a:t>Livscafébladet</a:t>
          </a:r>
          <a:r>
            <a:rPr lang="en-US" dirty="0"/>
            <a:t>.</a:t>
          </a:r>
        </a:p>
      </dgm:t>
    </dgm:pt>
    <dgm:pt modelId="{8EC7BE1C-C505-46DD-81A0-BD3CE3BFEC21}" type="parTrans" cxnId="{A21362DF-B0FA-4B30-BE63-825A1402B7B5}">
      <dgm:prSet/>
      <dgm:spPr/>
      <dgm:t>
        <a:bodyPr/>
        <a:lstStyle/>
        <a:p>
          <a:endParaRPr lang="en-US"/>
        </a:p>
      </dgm:t>
    </dgm:pt>
    <dgm:pt modelId="{31FE8A35-6ED0-4BBF-A28C-A2D1EE76CAB2}" type="sibTrans" cxnId="{A21362DF-B0FA-4B30-BE63-825A1402B7B5}">
      <dgm:prSet/>
      <dgm:spPr/>
      <dgm:t>
        <a:bodyPr/>
        <a:lstStyle/>
        <a:p>
          <a:endParaRPr lang="en-US"/>
        </a:p>
      </dgm:t>
    </dgm:pt>
    <dgm:pt modelId="{784CA6DC-CBEF-484C-B432-0AD6B5907311}" type="pres">
      <dgm:prSet presAssocID="{CB58C60A-CC51-44CB-ABFD-CAE405691A74}" presName="root" presStyleCnt="0">
        <dgm:presLayoutVars>
          <dgm:dir/>
          <dgm:resizeHandles val="exact"/>
        </dgm:presLayoutVars>
      </dgm:prSet>
      <dgm:spPr/>
    </dgm:pt>
    <dgm:pt modelId="{2C976B42-FE43-4702-A574-CB2E5FD0754E}" type="pres">
      <dgm:prSet presAssocID="{AD543CFA-D99C-4CEC-8B72-68D405CFBE38}" presName="compNode" presStyleCnt="0"/>
      <dgm:spPr/>
    </dgm:pt>
    <dgm:pt modelId="{A54572CE-A7DE-45DA-9C4E-7D268D2C748F}" type="pres">
      <dgm:prSet presAssocID="{AD543CFA-D99C-4CEC-8B72-68D405CFBE38}" presName="iconBgRect" presStyleLbl="bgShp" presStyleIdx="0" presStyleCnt="2"/>
      <dgm:spPr/>
    </dgm:pt>
    <dgm:pt modelId="{95239453-68AE-4106-8819-3CC16310A824}" type="pres">
      <dgm:prSet presAssocID="{AD543CFA-D99C-4CEC-8B72-68D405CFBE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l"/>
        </a:ext>
      </dgm:extLst>
    </dgm:pt>
    <dgm:pt modelId="{D39404E5-F564-444B-A171-86FCB8BDA158}" type="pres">
      <dgm:prSet presAssocID="{AD543CFA-D99C-4CEC-8B72-68D405CFBE38}" presName="spaceRect" presStyleCnt="0"/>
      <dgm:spPr/>
    </dgm:pt>
    <dgm:pt modelId="{1B2CE0B0-FF90-4B77-8610-A57615CB20CA}" type="pres">
      <dgm:prSet presAssocID="{AD543CFA-D99C-4CEC-8B72-68D405CFBE38}" presName="textRect" presStyleLbl="revTx" presStyleIdx="0" presStyleCnt="2">
        <dgm:presLayoutVars>
          <dgm:chMax val="1"/>
          <dgm:chPref val="1"/>
        </dgm:presLayoutVars>
      </dgm:prSet>
      <dgm:spPr/>
    </dgm:pt>
    <dgm:pt modelId="{7C1FEEF8-5FDC-4A4F-9DAC-875C1AC963FD}" type="pres">
      <dgm:prSet presAssocID="{A77F6FA4-65F4-4E8C-821E-130890812D79}" presName="sibTrans" presStyleCnt="0"/>
      <dgm:spPr/>
    </dgm:pt>
    <dgm:pt modelId="{A76A9996-D0C8-4DD5-9FCD-3742691D8495}" type="pres">
      <dgm:prSet presAssocID="{F4DDB9F4-2114-4D1B-8DBC-2EBABD8F3E25}" presName="compNode" presStyleCnt="0"/>
      <dgm:spPr/>
    </dgm:pt>
    <dgm:pt modelId="{C43DD6C1-0AEA-45A9-8DA9-D350DC7C0BAA}" type="pres">
      <dgm:prSet presAssocID="{F4DDB9F4-2114-4D1B-8DBC-2EBABD8F3E25}" presName="iconBgRect" presStyleLbl="bgShp" presStyleIdx="1" presStyleCnt="2"/>
      <dgm:spPr/>
    </dgm:pt>
    <dgm:pt modelId="{063A0E86-B91A-489F-AEE5-EBD3BA43DF79}" type="pres">
      <dgm:prSet presAssocID="{F4DDB9F4-2114-4D1B-8DBC-2EBABD8F3E2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sglass"/>
        </a:ext>
      </dgm:extLst>
    </dgm:pt>
    <dgm:pt modelId="{5CD8A291-CF10-452C-B718-134BC8834863}" type="pres">
      <dgm:prSet presAssocID="{F4DDB9F4-2114-4D1B-8DBC-2EBABD8F3E25}" presName="spaceRect" presStyleCnt="0"/>
      <dgm:spPr/>
    </dgm:pt>
    <dgm:pt modelId="{79220ED2-F64E-4AE6-9F98-317C49A4595B}" type="pres">
      <dgm:prSet presAssocID="{F4DDB9F4-2114-4D1B-8DBC-2EBABD8F3E25}" presName="textRect" presStyleLbl="revTx" presStyleIdx="1" presStyleCnt="2">
        <dgm:presLayoutVars>
          <dgm:chMax val="1"/>
          <dgm:chPref val="1"/>
        </dgm:presLayoutVars>
      </dgm:prSet>
      <dgm:spPr/>
    </dgm:pt>
  </dgm:ptLst>
  <dgm:cxnLst>
    <dgm:cxn modelId="{29A83C5F-26D7-4F0E-B5BE-D0DB57B5244B}" type="presOf" srcId="{CB58C60A-CC51-44CB-ABFD-CAE405691A74}" destId="{784CA6DC-CBEF-484C-B432-0AD6B5907311}" srcOrd="0" destOrd="0" presId="urn:microsoft.com/office/officeart/2018/5/layout/IconCircleLabelList"/>
    <dgm:cxn modelId="{E1791555-14D2-4783-8B38-9489B5338D56}" srcId="{CB58C60A-CC51-44CB-ABFD-CAE405691A74}" destId="{AD543CFA-D99C-4CEC-8B72-68D405CFBE38}" srcOrd="0" destOrd="0" parTransId="{5A3D7650-057F-41EB-B2F0-B121B6779BC0}" sibTransId="{A77F6FA4-65F4-4E8C-821E-130890812D79}"/>
    <dgm:cxn modelId="{D1B1CDC1-3347-4350-9DEE-7D93A3063C21}" type="presOf" srcId="{F4DDB9F4-2114-4D1B-8DBC-2EBABD8F3E25}" destId="{79220ED2-F64E-4AE6-9F98-317C49A4595B}" srcOrd="0" destOrd="0" presId="urn:microsoft.com/office/officeart/2018/5/layout/IconCircleLabelList"/>
    <dgm:cxn modelId="{A21362DF-B0FA-4B30-BE63-825A1402B7B5}" srcId="{CB58C60A-CC51-44CB-ABFD-CAE405691A74}" destId="{F4DDB9F4-2114-4D1B-8DBC-2EBABD8F3E25}" srcOrd="1" destOrd="0" parTransId="{8EC7BE1C-C505-46DD-81A0-BD3CE3BFEC21}" sibTransId="{31FE8A35-6ED0-4BBF-A28C-A2D1EE76CAB2}"/>
    <dgm:cxn modelId="{EBD377EB-02CB-436D-ABDF-A4BA91B5B630}" type="presOf" srcId="{AD543CFA-D99C-4CEC-8B72-68D405CFBE38}" destId="{1B2CE0B0-FF90-4B77-8610-A57615CB20CA}" srcOrd="0" destOrd="0" presId="urn:microsoft.com/office/officeart/2018/5/layout/IconCircleLabelList"/>
    <dgm:cxn modelId="{0D79B459-DD81-4E4A-85EE-6917D2557D02}" type="presParOf" srcId="{784CA6DC-CBEF-484C-B432-0AD6B5907311}" destId="{2C976B42-FE43-4702-A574-CB2E5FD0754E}" srcOrd="0" destOrd="0" presId="urn:microsoft.com/office/officeart/2018/5/layout/IconCircleLabelList"/>
    <dgm:cxn modelId="{5006C98F-394F-4B1C-BD96-234A5074E19C}" type="presParOf" srcId="{2C976B42-FE43-4702-A574-CB2E5FD0754E}" destId="{A54572CE-A7DE-45DA-9C4E-7D268D2C748F}" srcOrd="0" destOrd="0" presId="urn:microsoft.com/office/officeart/2018/5/layout/IconCircleLabelList"/>
    <dgm:cxn modelId="{D7EBA66B-9AAB-4951-968B-8A235420EF2C}" type="presParOf" srcId="{2C976B42-FE43-4702-A574-CB2E5FD0754E}" destId="{95239453-68AE-4106-8819-3CC16310A824}" srcOrd="1" destOrd="0" presId="urn:microsoft.com/office/officeart/2018/5/layout/IconCircleLabelList"/>
    <dgm:cxn modelId="{F5120383-8CDC-4DB3-AF1B-E9D749FD12F3}" type="presParOf" srcId="{2C976B42-FE43-4702-A574-CB2E5FD0754E}" destId="{D39404E5-F564-444B-A171-86FCB8BDA158}" srcOrd="2" destOrd="0" presId="urn:microsoft.com/office/officeart/2018/5/layout/IconCircleLabelList"/>
    <dgm:cxn modelId="{26EB372D-65D1-4178-A97A-9F358FB786A1}" type="presParOf" srcId="{2C976B42-FE43-4702-A574-CB2E5FD0754E}" destId="{1B2CE0B0-FF90-4B77-8610-A57615CB20CA}" srcOrd="3" destOrd="0" presId="urn:microsoft.com/office/officeart/2018/5/layout/IconCircleLabelList"/>
    <dgm:cxn modelId="{79646C61-437C-4407-90DB-A7AD7893E03C}" type="presParOf" srcId="{784CA6DC-CBEF-484C-B432-0AD6B5907311}" destId="{7C1FEEF8-5FDC-4A4F-9DAC-875C1AC963FD}" srcOrd="1" destOrd="0" presId="urn:microsoft.com/office/officeart/2018/5/layout/IconCircleLabelList"/>
    <dgm:cxn modelId="{F7A775A6-0A3E-44E3-93DF-33D8AB0B2FEF}" type="presParOf" srcId="{784CA6DC-CBEF-484C-B432-0AD6B5907311}" destId="{A76A9996-D0C8-4DD5-9FCD-3742691D8495}" srcOrd="2" destOrd="0" presId="urn:microsoft.com/office/officeart/2018/5/layout/IconCircleLabelList"/>
    <dgm:cxn modelId="{C2A5F996-C863-4BA2-A884-D810E4A50D62}" type="presParOf" srcId="{A76A9996-D0C8-4DD5-9FCD-3742691D8495}" destId="{C43DD6C1-0AEA-45A9-8DA9-D350DC7C0BAA}" srcOrd="0" destOrd="0" presId="urn:microsoft.com/office/officeart/2018/5/layout/IconCircleLabelList"/>
    <dgm:cxn modelId="{8E397764-17FD-4500-A749-2188B9A425B6}" type="presParOf" srcId="{A76A9996-D0C8-4DD5-9FCD-3742691D8495}" destId="{063A0E86-B91A-489F-AEE5-EBD3BA43DF79}" srcOrd="1" destOrd="0" presId="urn:microsoft.com/office/officeart/2018/5/layout/IconCircleLabelList"/>
    <dgm:cxn modelId="{00959339-81D0-4407-8EB8-7C1B287E4A87}" type="presParOf" srcId="{A76A9996-D0C8-4DD5-9FCD-3742691D8495}" destId="{5CD8A291-CF10-452C-B718-134BC8834863}" srcOrd="2" destOrd="0" presId="urn:microsoft.com/office/officeart/2018/5/layout/IconCircleLabelList"/>
    <dgm:cxn modelId="{65B1AC64-51A6-438A-810A-F100C35A9094}" type="presParOf" srcId="{A76A9996-D0C8-4DD5-9FCD-3742691D8495}" destId="{79220ED2-F64E-4AE6-9F98-317C49A459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572CE-A7DE-45DA-9C4E-7D268D2C748F}">
      <dsp:nvSpPr>
        <dsp:cNvPr id="0" name=""/>
        <dsp:cNvSpPr/>
      </dsp:nvSpPr>
      <dsp:spPr>
        <a:xfrm>
          <a:off x="2044800" y="375668"/>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39453-68AE-4106-8819-3CC16310A824}">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CE0B0-FF90-4B77-8610-A57615CB20CA}">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err="1"/>
            <a:t>Pröva</a:t>
          </a:r>
          <a:r>
            <a:rPr lang="en-US" sz="1700" kern="1200" dirty="0"/>
            <a:t> </a:t>
          </a:r>
          <a:r>
            <a:rPr lang="en-US" sz="1700" kern="1200" dirty="0" err="1"/>
            <a:t>att</a:t>
          </a:r>
          <a:r>
            <a:rPr lang="en-US" sz="1700" kern="1200" dirty="0"/>
            <a:t> </a:t>
          </a:r>
          <a:r>
            <a:rPr lang="en-US" sz="1700" kern="1200" dirty="0" err="1"/>
            <a:t>göra</a:t>
          </a:r>
          <a:r>
            <a:rPr lang="en-US" sz="1700" kern="1200" dirty="0"/>
            <a:t> </a:t>
          </a:r>
          <a:r>
            <a:rPr lang="en-US" sz="1700" kern="1200" dirty="0" err="1"/>
            <a:t>en</a:t>
          </a:r>
          <a:r>
            <a:rPr lang="en-US" sz="1700" kern="1200" dirty="0"/>
            <a:t> </a:t>
          </a:r>
          <a:r>
            <a:rPr lang="en-US" sz="1700" kern="1200" dirty="0" err="1"/>
            <a:t>förändring</a:t>
          </a:r>
          <a:r>
            <a:rPr lang="en-US" sz="1700" kern="1200" dirty="0"/>
            <a:t> </a:t>
          </a:r>
          <a:r>
            <a:rPr lang="en-US" sz="1700" kern="1200" dirty="0" err="1"/>
            <a:t>utifrån</a:t>
          </a:r>
          <a:r>
            <a:rPr lang="en-US" sz="1700" kern="1200" dirty="0"/>
            <a:t> det </a:t>
          </a:r>
          <a:r>
            <a:rPr lang="en-US" sz="1700" kern="1200" dirty="0" err="1"/>
            <a:t>ni</a:t>
          </a:r>
          <a:r>
            <a:rPr lang="en-US" sz="1700" kern="1200" dirty="0"/>
            <a:t> </a:t>
          </a:r>
          <a:r>
            <a:rPr lang="en-US" sz="1700" kern="1200" dirty="0" err="1"/>
            <a:t>har</a:t>
          </a:r>
          <a:r>
            <a:rPr lang="en-US" sz="1700" kern="1200" dirty="0"/>
            <a:t> </a:t>
          </a:r>
          <a:r>
            <a:rPr lang="en-US" sz="1700" kern="1200" dirty="0" err="1"/>
            <a:t>pratat</a:t>
          </a:r>
          <a:r>
            <a:rPr lang="en-US" sz="1700" kern="1200" dirty="0"/>
            <a:t> om i </a:t>
          </a:r>
          <a:r>
            <a:rPr lang="en-US" sz="1700" kern="1200" dirty="0" err="1"/>
            <a:t>livscaféet</a:t>
          </a:r>
          <a:r>
            <a:rPr lang="en-US" sz="1700" kern="1200" dirty="0"/>
            <a:t>.</a:t>
          </a:r>
        </a:p>
      </dsp:txBody>
      <dsp:txXfrm>
        <a:off x="1342800" y="3255669"/>
        <a:ext cx="3600000" cy="720000"/>
      </dsp:txXfrm>
    </dsp:sp>
    <dsp:sp modelId="{C43DD6C1-0AEA-45A9-8DA9-D350DC7C0BAA}">
      <dsp:nvSpPr>
        <dsp:cNvPr id="0" name=""/>
        <dsp:cNvSpPr/>
      </dsp:nvSpPr>
      <dsp:spPr>
        <a:xfrm>
          <a:off x="6274800" y="375668"/>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A0E86-B91A-489F-AEE5-EBD3BA43DF79}">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20ED2-F64E-4AE6-9F98-317C49A4595B}">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err="1"/>
            <a:t>Använd</a:t>
          </a:r>
          <a:r>
            <a:rPr lang="en-US" sz="1700" kern="1200" dirty="0"/>
            <a:t> </a:t>
          </a:r>
          <a:r>
            <a:rPr lang="en-US" sz="1700" kern="1200" dirty="0" err="1"/>
            <a:t>gärna</a:t>
          </a:r>
          <a:r>
            <a:rPr lang="en-US" sz="1700" kern="1200" dirty="0"/>
            <a:t> </a:t>
          </a:r>
          <a:r>
            <a:rPr lang="en-US" sz="1700" kern="1200" dirty="0" err="1"/>
            <a:t>Livscafébladet</a:t>
          </a:r>
          <a:r>
            <a:rPr lang="en-US" sz="1700" kern="1200" dirty="0"/>
            <a:t>.</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77305-83EA-4A63-A5D5-31D1233898E5}" type="datetimeFigureOut">
              <a:rPr lang="sv-SE" smtClean="0"/>
              <a:t>2025-01-10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03516-7D4D-40EC-842A-46DD61E9C976}" type="slidenum">
              <a:rPr lang="sv-SE" smtClean="0"/>
              <a:t>‹#›</a:t>
            </a:fld>
            <a:endParaRPr lang="sv-SE"/>
          </a:p>
        </p:txBody>
      </p:sp>
    </p:spTree>
    <p:extLst>
      <p:ext uri="{BB962C8B-B14F-4D97-AF65-F5344CB8AC3E}">
        <p14:creationId xmlns:p14="http://schemas.microsoft.com/office/powerpoint/2010/main" val="743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har ni</a:t>
            </a:r>
            <a:r>
              <a:rPr lang="sv-SE" baseline="0" dirty="0"/>
              <a:t> för erfarenhet av Fysisk aktivitet?</a:t>
            </a:r>
          </a:p>
          <a:p>
            <a:r>
              <a:rPr lang="sv-SE" baseline="0" dirty="0"/>
              <a:t>Det kommer mycket evidens hela tiden att det är viktigt med fysisk aktivitet hel livet.</a:t>
            </a:r>
          </a:p>
          <a:p>
            <a:r>
              <a:rPr lang="sv-SE" baseline="0" dirty="0"/>
              <a:t>Eva läser i bit ut åldrandets gåta.</a:t>
            </a:r>
            <a:endParaRPr lang="sv-SE" dirty="0"/>
          </a:p>
        </p:txBody>
      </p:sp>
      <p:sp>
        <p:nvSpPr>
          <p:cNvPr id="4" name="Platshållare för bildnummer 3"/>
          <p:cNvSpPr>
            <a:spLocks noGrp="1"/>
          </p:cNvSpPr>
          <p:nvPr>
            <p:ph type="sldNum" sz="quarter" idx="10"/>
          </p:nvPr>
        </p:nvSpPr>
        <p:spPr/>
        <p:txBody>
          <a:bodyPr/>
          <a:lstStyle/>
          <a:p>
            <a:fld id="{5ADE3012-9E16-45E1-8847-6D5B44FFFF08}" type="slidenum">
              <a:rPr lang="sv-SE" smtClean="0">
                <a:solidFill>
                  <a:prstClr val="black"/>
                </a:solidFill>
              </a:rPr>
              <a:pPr/>
              <a:t>2</a:t>
            </a:fld>
            <a:endParaRPr lang="sv-SE">
              <a:solidFill>
                <a:prstClr val="black"/>
              </a:solidFill>
            </a:endParaRPr>
          </a:p>
        </p:txBody>
      </p:sp>
    </p:spTree>
    <p:extLst>
      <p:ext uri="{BB962C8B-B14F-4D97-AF65-F5344CB8AC3E}">
        <p14:creationId xmlns:p14="http://schemas.microsoft.com/office/powerpoint/2010/main" val="124048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t>Ställ</a:t>
            </a:r>
            <a:r>
              <a:rPr lang="sv-SE" altLang="sv-SE" baseline="0" dirty="0"/>
              <a:t> frågan – samtal runt borden</a:t>
            </a:r>
            <a:endParaRPr lang="sv-SE" altLang="sv-SE" dirty="0"/>
          </a:p>
          <a:p>
            <a:pPr eaLnBrk="1" hangingPunct="1"/>
            <a:r>
              <a:rPr lang="sv-SE" altLang="sv-SE" dirty="0"/>
              <a:t>Om man  rör på sig regelbundet så kan man faktiskt bromsa några av de åldrandeförändringar som leder till nedsatt funktion.  </a:t>
            </a:r>
          </a:p>
          <a:p>
            <a:pPr eaLnBrk="1" hangingPunct="1"/>
            <a:endParaRPr lang="sv-SE" altLang="sv-SE" dirty="0"/>
          </a:p>
          <a:p>
            <a:pPr eaLnBrk="1" hangingPunct="1"/>
            <a:r>
              <a:rPr lang="sv-SE" altLang="sv-SE" dirty="0"/>
              <a:t>Som ni ser leder fysisk aktivitet till förbättrad funktion i leder, ökad muskelstyrka, minskad benskörhet, till och med bättre minne. </a:t>
            </a:r>
          </a:p>
          <a:p>
            <a:pPr eaLnBrk="1" hangingPunct="1"/>
            <a:endParaRPr lang="sv-SE" altLang="sv-SE" dirty="0"/>
          </a:p>
          <a:p>
            <a:pPr eaLnBrk="1" hangingPunct="1"/>
            <a:r>
              <a:rPr lang="sv-SE" altLang="sv-SE" dirty="0"/>
              <a:t>Det minskar också risken för ångest och depression, och det kan leda till ett minskat beroende av mediciner. Fysisk aktivitet spelar alltså en viktig och avgörande roll när det gäller att bevara funktionsförmågan hos äldre människor. </a:t>
            </a:r>
          </a:p>
          <a:p>
            <a:endParaRPr lang="sv-SE" alt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5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1E3CB-D2A7-1549-B580-5DE9CDBBE99F}"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sv-SE" dirty="0">
              <a:cs typeface="+mn-cs"/>
            </a:endParaRPr>
          </a:p>
        </p:txBody>
      </p:sp>
    </p:spTree>
    <p:extLst>
      <p:ext uri="{BB962C8B-B14F-4D97-AF65-F5344CB8AC3E}">
        <p14:creationId xmlns:p14="http://schemas.microsoft.com/office/powerpoint/2010/main" val="101719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altLang="sv-SE" sz="1200" b="1" dirty="0"/>
              <a:t>Så gick övningen till i den brittiska studien:</a:t>
            </a:r>
            <a:endParaRPr lang="sv-SE" altLang="sv-SE" sz="1200" dirty="0"/>
          </a:p>
          <a:p>
            <a:pPr marL="0" indent="0">
              <a:buNone/>
            </a:pPr>
            <a:r>
              <a:rPr lang="sv-SE" altLang="sv-SE" sz="1200" dirty="0"/>
              <a:t>Övningen bestod i att de deltagande först skulle sätta sig ner på marken och sen resa sig upp helt utan stöd. Den som inte klarade av det och antingen vinglande eller tog stöd av en hand eller ett knä fick minuspoäng.</a:t>
            </a:r>
          </a:p>
          <a:p>
            <a:pPr marL="0" indent="0">
              <a:buNone/>
            </a:pPr>
            <a:r>
              <a:rPr lang="sv-SE" altLang="sv-SE" sz="1200" dirty="0"/>
              <a:t>Den som kunde sätta sig och resa sig utan att ta stöd fick 10 poäng. För varje gång man tog stöd fick man ett minuspoäng och vinglande man till gav det 0,5 minuspoäng.</a:t>
            </a:r>
          </a:p>
          <a:p>
            <a:pPr marL="0" indent="0">
              <a:buNone/>
            </a:pPr>
            <a:r>
              <a:rPr lang="sv-SE" altLang="sv-SE" sz="1200" dirty="0"/>
              <a:t>Övningen avslutades med att speakern i den brittiska filmen berättade att personer som fick 8-10 poäng på den här övningen med stor sannolikhet kommer att leva länge.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691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9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47661" y="407035"/>
            <a:ext cx="9496672" cy="362856"/>
          </a:xfrm>
        </p:spPr>
        <p:txBody>
          <a:bodyPr lIns="0" tIns="0" rIns="0" bIns="0"/>
          <a:lstStyle>
            <a:lvl1pPr>
              <a:defRPr sz="2358" b="1" i="0">
                <a:solidFill>
                  <a:srgbClr val="0D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sv-SE"/>
              <a:t>2024</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039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47661" y="407035"/>
            <a:ext cx="9496672" cy="362856"/>
          </a:xfrm>
        </p:spPr>
        <p:txBody>
          <a:bodyPr lIns="0" tIns="0" rIns="0" bIns="0"/>
          <a:lstStyle>
            <a:lvl1pPr>
              <a:defRPr sz="2358" b="1" i="0">
                <a:solidFill>
                  <a:srgbClr val="0D0000"/>
                </a:solidFill>
                <a:latin typeface="Arial"/>
                <a:cs typeface="Arial"/>
              </a:defRPr>
            </a:lvl1pPr>
          </a:lstStyle>
          <a:p>
            <a:endParaRPr/>
          </a:p>
        </p:txBody>
      </p:sp>
      <p:sp>
        <p:nvSpPr>
          <p:cNvPr id="3" name="Holder 3"/>
          <p:cNvSpPr>
            <a:spLocks noGrp="1"/>
          </p:cNvSpPr>
          <p:nvPr>
            <p:ph sz="half" idx="2"/>
          </p:nvPr>
        </p:nvSpPr>
        <p:spPr>
          <a:xfrm>
            <a:off x="1369797" y="2496478"/>
            <a:ext cx="4410889" cy="125547"/>
          </a:xfrm>
          <a:prstGeom prst="rect">
            <a:avLst/>
          </a:prstGeom>
        </p:spPr>
        <p:txBody>
          <a:bodyPr wrap="square" lIns="0" tIns="0" rIns="0" bIns="0">
            <a:spAutoFit/>
          </a:bodyPr>
          <a:lstStyle>
            <a:lvl1pPr>
              <a:defRPr sz="816" b="0" i="0">
                <a:solidFill>
                  <a:srgbClr val="2F2202"/>
                </a:solidFill>
                <a:latin typeface="Georgia"/>
                <a:cs typeface="Georgia"/>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sv-SE"/>
              <a:t>2024</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49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47661" y="407035"/>
            <a:ext cx="9496672" cy="362856"/>
          </a:xfrm>
        </p:spPr>
        <p:txBody>
          <a:bodyPr lIns="0" tIns="0" rIns="0" bIns="0"/>
          <a:lstStyle>
            <a:lvl1pPr>
              <a:defRPr sz="2358" b="1" i="0">
                <a:solidFill>
                  <a:srgbClr val="0D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sv-SE"/>
              <a:t>2024</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517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sv-SE"/>
              <a:t>2024</a:t>
            </a: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877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2024</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8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r>
              <a:rPr lang="sv-SE"/>
              <a:t>2024</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2024</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3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2024</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73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2024</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70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2024</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r>
              <a:rPr lang="sv-SE"/>
              <a:t>2024</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sv-SE"/>
              <a:t>2024</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402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a:t>
            </a: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3408819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 y="11"/>
            <a:ext cx="12178937" cy="6855696"/>
          </a:xfrm>
          <a:custGeom>
            <a:avLst/>
            <a:gdLst/>
            <a:ahLst/>
            <a:cxnLst/>
            <a:rect l="l" t="t" r="r" b="b"/>
            <a:pathLst>
              <a:path w="5328285" h="7560309">
                <a:moveTo>
                  <a:pt x="0" y="7559992"/>
                </a:moveTo>
                <a:lnTo>
                  <a:pt x="5328005" y="7559992"/>
                </a:lnTo>
                <a:lnTo>
                  <a:pt x="5328005" y="0"/>
                </a:lnTo>
                <a:lnTo>
                  <a:pt x="0" y="0"/>
                </a:lnTo>
                <a:lnTo>
                  <a:pt x="0" y="7559992"/>
                </a:lnTo>
                <a:close/>
              </a:path>
            </a:pathLst>
          </a:custGeom>
          <a:solidFill>
            <a:schemeClr val="accent2">
              <a:lumMod val="40000"/>
              <a:lumOff val="60000"/>
            </a:schemeClr>
          </a:solidFill>
        </p:spPr>
        <p:txBody>
          <a:bodyPr wrap="square" lIns="0" tIns="0" rIns="0" bIns="0" rtlCol="0"/>
          <a:lstStyle/>
          <a:p>
            <a:endParaRPr sz="1632"/>
          </a:p>
        </p:txBody>
      </p:sp>
      <p:sp>
        <p:nvSpPr>
          <p:cNvPr id="2" name="Holder 2"/>
          <p:cNvSpPr>
            <a:spLocks noGrp="1"/>
          </p:cNvSpPr>
          <p:nvPr>
            <p:ph type="title"/>
          </p:nvPr>
        </p:nvSpPr>
        <p:spPr>
          <a:xfrm>
            <a:off x="1347661" y="407035"/>
            <a:ext cx="9496672" cy="400110"/>
          </a:xfrm>
          <a:prstGeom prst="rect">
            <a:avLst/>
          </a:prstGeom>
        </p:spPr>
        <p:txBody>
          <a:bodyPr wrap="square" lIns="0" tIns="0" rIns="0" bIns="0">
            <a:spAutoFit/>
          </a:bodyPr>
          <a:lstStyle>
            <a:lvl1pPr>
              <a:defRPr sz="2600" b="1" i="0">
                <a:solidFill>
                  <a:srgbClr val="0D0000"/>
                </a:solidFill>
                <a:latin typeface="Arial"/>
                <a:cs typeface="Arial"/>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r>
              <a:rPr lang="sv-SE"/>
              <a:t>2024</a:t>
            </a:r>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25261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1177.se/Jonkopings-lan/liv--halsa/fysisk-aktivitet-och-traning/traning-som-aldr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rf.se/RFarbetarmed/Strategi2025/introduktiontillrorelseforstaelse/"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Livscafé 2</a:t>
            </a:r>
          </a:p>
        </p:txBody>
      </p:sp>
      <p:sp>
        <p:nvSpPr>
          <p:cNvPr id="12" name="Platshållare för innehåll 11"/>
          <p:cNvSpPr>
            <a:spLocks noGrp="1"/>
          </p:cNvSpPr>
          <p:nvPr>
            <p:ph sz="half" idx="2"/>
          </p:nvPr>
        </p:nvSpPr>
        <p:spPr/>
        <p:txBody>
          <a:bodyPr>
            <a:normAutofit/>
          </a:bodyPr>
          <a:lstStyle/>
          <a:p>
            <a:pPr marL="0" indent="0">
              <a:buNone/>
            </a:pPr>
            <a:r>
              <a:rPr lang="sv-SE" sz="2400" dirty="0"/>
              <a:t>Välkommen</a:t>
            </a:r>
          </a:p>
          <a:p>
            <a:pPr marL="0" indent="0">
              <a:buNone/>
            </a:pPr>
            <a:r>
              <a:rPr lang="sv-SE" sz="2400" dirty="0"/>
              <a:t>Tankar sedan sist</a:t>
            </a:r>
          </a:p>
          <a:p>
            <a:pPr marL="0" indent="0">
              <a:buNone/>
            </a:pPr>
            <a:r>
              <a:rPr lang="sv-SE" sz="2400" dirty="0"/>
              <a:t>Återkoppling förbättringsarbete</a:t>
            </a:r>
          </a:p>
          <a:p>
            <a:pPr marL="0" indent="0">
              <a:buNone/>
            </a:pPr>
            <a:r>
              <a:rPr lang="sv-SE" sz="2400" dirty="0"/>
              <a:t>Tema: Fysisk aktivitet </a:t>
            </a:r>
          </a:p>
          <a:p>
            <a:pPr marL="0" indent="0">
              <a:buNone/>
            </a:pPr>
            <a:r>
              <a:rPr lang="sv-SE" sz="2400" dirty="0"/>
              <a:t>Samtal</a:t>
            </a:r>
          </a:p>
          <a:p>
            <a:pPr marL="0" indent="0">
              <a:buNone/>
            </a:pPr>
            <a:r>
              <a:rPr lang="sv-SE" sz="2400" dirty="0"/>
              <a:t>Planera förbättringsarbete</a:t>
            </a:r>
          </a:p>
        </p:txBody>
      </p:sp>
      <p:pic>
        <p:nvPicPr>
          <p:cNvPr id="3" name="Platshållare för innehåll 2">
            <a:extLst>
              <a:ext uri="{FF2B5EF4-FFF2-40B4-BE49-F238E27FC236}">
                <a16:creationId xmlns:a16="http://schemas.microsoft.com/office/drawing/2014/main" id="{5E6EE86B-C77D-D9A6-22CB-B89780DD6FBB}"/>
              </a:ext>
            </a:extLst>
          </p:cNvPr>
          <p:cNvPicPr>
            <a:picLocks noGrp="1" noChangeAspect="1"/>
          </p:cNvPicPr>
          <p:nvPr>
            <p:ph sz="half" idx="1"/>
          </p:nvPr>
        </p:nvPicPr>
        <p:blipFill>
          <a:blip r:embed="rId2"/>
          <a:stretch>
            <a:fillRect/>
          </a:stretch>
        </p:blipFill>
        <p:spPr>
          <a:xfrm>
            <a:off x="961884" y="1556657"/>
            <a:ext cx="3805304" cy="3770632"/>
          </a:xfrm>
          <a:prstGeom prst="rect">
            <a:avLst/>
          </a:prstGeom>
        </p:spPr>
      </p:pic>
      <p:sp>
        <p:nvSpPr>
          <p:cNvPr id="4" name="Platshållare för datum 3">
            <a:extLst>
              <a:ext uri="{FF2B5EF4-FFF2-40B4-BE49-F238E27FC236}">
                <a16:creationId xmlns:a16="http://schemas.microsoft.com/office/drawing/2014/main" id="{38256AAD-77BB-EAA6-A1D1-8D4520F9B7CD}"/>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198982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6"/>
          <p:cNvSpPr>
            <a:spLocks noGrp="1" noChangeArrowheads="1"/>
          </p:cNvSpPr>
          <p:nvPr>
            <p:ph type="title"/>
          </p:nvPr>
        </p:nvSpPr>
        <p:spPr/>
        <p:txBody>
          <a:bodyPr>
            <a:normAutofit/>
          </a:bodyPr>
          <a:lstStyle/>
          <a:p>
            <a:pPr eaLnBrk="1" hangingPunct="1"/>
            <a:r>
              <a:rPr lang="sv-SE" altLang="sv-SE" sz="4000" dirty="0">
                <a:ea typeface="ＭＳ Ｐゴシック" pitchFamily="34" charset="-128"/>
              </a:rPr>
              <a:t>Samtala om fysisk aktivitet</a:t>
            </a:r>
          </a:p>
        </p:txBody>
      </p:sp>
      <p:sp>
        <p:nvSpPr>
          <p:cNvPr id="8" name="Platshållare för innehåll 7"/>
          <p:cNvSpPr>
            <a:spLocks noGrp="1"/>
          </p:cNvSpPr>
          <p:nvPr>
            <p:ph idx="1"/>
          </p:nvPr>
        </p:nvSpPr>
        <p:spPr/>
        <p:txBody>
          <a:bodyPr>
            <a:normAutofit/>
          </a:bodyPr>
          <a:lstStyle/>
          <a:p>
            <a:pPr marL="0" lvl="0" indent="0">
              <a:buNone/>
            </a:pPr>
            <a:r>
              <a:rPr lang="sv-SE" sz="2400" dirty="0"/>
              <a:t>till exempel</a:t>
            </a:r>
          </a:p>
          <a:p>
            <a:pPr lvl="0"/>
            <a:r>
              <a:rPr lang="sv-SE" sz="2400" dirty="0"/>
              <a:t>Vilka vinster finns det med att vara fysiskt aktiv?</a:t>
            </a:r>
          </a:p>
          <a:p>
            <a:pPr lvl="0"/>
            <a:r>
              <a:rPr lang="sv-SE" sz="2400" dirty="0"/>
              <a:t>Stillasittande </a:t>
            </a:r>
          </a:p>
          <a:p>
            <a:pPr lvl="0"/>
            <a:r>
              <a:rPr lang="sv-SE" sz="2400" dirty="0"/>
              <a:t>Kondition, styrketräning, rörlighetsträning, balansträning </a:t>
            </a:r>
          </a:p>
          <a:p>
            <a:pPr lvl="0"/>
            <a:r>
              <a:rPr lang="sv-SE" sz="2400" dirty="0"/>
              <a:t>Vilka erfarenheter har deltagarna </a:t>
            </a:r>
            <a:br>
              <a:rPr lang="sv-SE" sz="2400" dirty="0"/>
            </a:br>
            <a:r>
              <a:rPr lang="sv-SE" sz="2400" dirty="0"/>
              <a:t>av olika träningsformer?</a:t>
            </a:r>
          </a:p>
          <a:p>
            <a:pPr lvl="0"/>
            <a:r>
              <a:rPr lang="sv-SE" sz="2400" dirty="0"/>
              <a:t>Träna ensam eller tillsammans</a:t>
            </a:r>
          </a:p>
          <a:p>
            <a:pPr lvl="0"/>
            <a:r>
              <a:rPr lang="sv-SE" sz="2400" dirty="0"/>
              <a:t>Vilka träningsställen finns i er omgivning?</a:t>
            </a:r>
          </a:p>
          <a:p>
            <a:pPr lvl="0"/>
            <a:r>
              <a:rPr lang="sv-SE" sz="2400" dirty="0"/>
              <a:t>Hur gör deltagarna för att vara fysiskt aktiva?</a:t>
            </a:r>
          </a:p>
          <a:p>
            <a:pPr>
              <a:spcBef>
                <a:spcPct val="50000"/>
              </a:spcBef>
            </a:pPr>
            <a:endParaRPr lang="sv-SE" altLang="sv-SE" sz="2400" dirty="0">
              <a:latin typeface="Calibri" pitchFamily="34" charset="0"/>
            </a:endParaRPr>
          </a:p>
          <a:p>
            <a:pPr>
              <a:spcBef>
                <a:spcPct val="50000"/>
              </a:spcBef>
            </a:pPr>
            <a:endParaRPr lang="sv-SE" altLang="sv-SE" sz="2400" dirty="0">
              <a:latin typeface="Calibri" pitchFamily="34" charset="0"/>
            </a:endParaRPr>
          </a:p>
          <a:p>
            <a:pPr marL="0" indent="0">
              <a:spcBef>
                <a:spcPct val="50000"/>
              </a:spcBef>
              <a:buNone/>
            </a:pPr>
            <a:endParaRPr lang="sv-SE" altLang="sv-SE" sz="2400" b="1" dirty="0">
              <a:latin typeface="Calibri" pitchFamily="34" charset="0"/>
            </a:endParaRPr>
          </a:p>
          <a:p>
            <a:pPr>
              <a:spcBef>
                <a:spcPct val="50000"/>
              </a:spcBef>
            </a:pPr>
            <a:endParaRPr lang="sv-SE" altLang="sv-SE" sz="2400" dirty="0">
              <a:latin typeface="Constantia" pitchFamily="18" charset="0"/>
            </a:endParaRPr>
          </a:p>
          <a:p>
            <a:endParaRPr lang="sv-SE" sz="2400" dirty="0"/>
          </a:p>
        </p:txBody>
      </p:sp>
      <p:sp>
        <p:nvSpPr>
          <p:cNvPr id="44037" name="Text Box 5"/>
          <p:cNvSpPr txBox="1">
            <a:spLocks noChangeArrowheads="1"/>
          </p:cNvSpPr>
          <p:nvPr/>
        </p:nvSpPr>
        <p:spPr bwMode="auto">
          <a:xfrm>
            <a:off x="5519739" y="1125538"/>
            <a:ext cx="1944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sv-SE" altLang="sv-SE" sz="1800" b="0" i="0" u="none" strike="noStrike" kern="1200" cap="none" spc="0" normalizeH="0" baseline="0" noProof="0">
              <a:ln>
                <a:noFill/>
              </a:ln>
              <a:solidFill>
                <a:prstClr val="black"/>
              </a:solidFill>
              <a:effectLst/>
              <a:uLnTx/>
              <a:uFillTx/>
              <a:latin typeface="Constantia" pitchFamily="18" charset="0"/>
              <a:ea typeface="ＭＳ Ｐゴシック" pitchFamily="34" charset="-128"/>
              <a:cs typeface="+mn-cs"/>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10" t="-6155" r="-1710" b="6155"/>
          <a:stretch/>
        </p:blipFill>
        <p:spPr bwMode="auto">
          <a:xfrm>
            <a:off x="8426860" y="1308894"/>
            <a:ext cx="3036872" cy="435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tshållare för datum 1">
            <a:extLst>
              <a:ext uri="{FF2B5EF4-FFF2-40B4-BE49-F238E27FC236}">
                <a16:creationId xmlns:a16="http://schemas.microsoft.com/office/drawing/2014/main" id="{ACB9D4A1-8204-D575-F0D1-34ED8122544F}"/>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141433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81200" y="1340769"/>
            <a:ext cx="8229600" cy="4525963"/>
          </a:xfrm>
        </p:spPr>
        <p:txBody>
          <a:bodyPr/>
          <a:lstStyle/>
          <a:p>
            <a:pPr marL="0" indent="0" algn="ctr">
              <a:buNone/>
            </a:pPr>
            <a:r>
              <a:rPr lang="sv-SE" altLang="sv-SE" b="1" dirty="0">
                <a:latin typeface="Batang" panose="02030600000101010101" pitchFamily="18" charset="-127"/>
                <a:ea typeface="Batang" panose="02030600000101010101" pitchFamily="18" charset="-127"/>
              </a:rPr>
              <a:t>”De som tror att de inte har tid </a:t>
            </a:r>
          </a:p>
          <a:p>
            <a:pPr marL="0" indent="0" algn="ctr">
              <a:buNone/>
            </a:pPr>
            <a:r>
              <a:rPr lang="sv-SE" altLang="sv-SE" b="1" dirty="0">
                <a:latin typeface="Batang" panose="02030600000101010101" pitchFamily="18" charset="-127"/>
                <a:ea typeface="Batang" panose="02030600000101010101" pitchFamily="18" charset="-127"/>
              </a:rPr>
              <a:t>med fysisk aktivitet måste förr eller senare avsätta tid för sjukdom</a:t>
            </a:r>
            <a:r>
              <a:rPr lang="sv-SE" altLang="sv-SE" sz="4400" dirty="0">
                <a:latin typeface="Freestyle Script" pitchFamily="66" charset="0"/>
              </a:rPr>
              <a:t>”</a:t>
            </a:r>
            <a:r>
              <a:rPr lang="sv-SE" altLang="sv-SE" sz="4400" dirty="0">
                <a:latin typeface="Batang" panose="02030600000101010101" pitchFamily="18" charset="-127"/>
                <a:ea typeface="Batang" panose="02030600000101010101" pitchFamily="18" charset="-127"/>
              </a:rPr>
              <a:t> 	</a:t>
            </a:r>
          </a:p>
          <a:p>
            <a:pPr marL="0" indent="0" algn="ctr">
              <a:buNone/>
            </a:pPr>
            <a:r>
              <a:rPr lang="sv-SE" altLang="sv-SE" sz="1200" dirty="0"/>
              <a:t>Edward Stanley (1826-1893)</a:t>
            </a:r>
          </a:p>
          <a:p>
            <a:pPr marL="0" indent="0" algn="ctr">
              <a:buNone/>
            </a:pPr>
            <a:endParaRPr lang="sv-SE" dirty="0"/>
          </a:p>
        </p:txBody>
      </p:sp>
      <p:sp>
        <p:nvSpPr>
          <p:cNvPr id="2" name="Platshållare för datum 1">
            <a:extLst>
              <a:ext uri="{FF2B5EF4-FFF2-40B4-BE49-F238E27FC236}">
                <a16:creationId xmlns:a16="http://schemas.microsoft.com/office/drawing/2014/main" id="{A72CA8BE-C098-1E7D-98AC-0F595BAF9BC1}"/>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400335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br>
              <a:rPr lang="sv-SE" dirty="0">
                <a:latin typeface="+mn-lt"/>
                <a:ea typeface="ＭＳ Ｐゴシック" pitchFamily="34" charset="-128"/>
              </a:rPr>
            </a:br>
            <a:r>
              <a:rPr lang="sv-SE" dirty="0">
                <a:ea typeface="ＭＳ Ｐゴシック" pitchFamily="34" charset="-128"/>
              </a:rPr>
              <a:t>Vad vill du förbättra? </a:t>
            </a:r>
            <a:endParaRPr lang="sv-SE" dirty="0"/>
          </a:p>
        </p:txBody>
      </p:sp>
      <p:sp>
        <p:nvSpPr>
          <p:cNvPr id="3" name="Platshållare för innehåll 2"/>
          <p:cNvSpPr>
            <a:spLocks noGrp="1"/>
          </p:cNvSpPr>
          <p:nvPr>
            <p:ph idx="1"/>
          </p:nvPr>
        </p:nvSpPr>
        <p:spPr/>
        <p:txBody>
          <a:bodyPr>
            <a:normAutofit/>
          </a:bodyPr>
          <a:lstStyle/>
          <a:p>
            <a:pPr>
              <a:defRPr/>
            </a:pPr>
            <a:r>
              <a:rPr lang="sv-SE" sz="2400" dirty="0">
                <a:latin typeface="Calibri" pitchFamily="34" charset="0"/>
                <a:cs typeface="Calibri" pitchFamily="34" charset="0"/>
              </a:rPr>
              <a:t>Att arbeta med sina egna förbättringar är </a:t>
            </a:r>
            <a:br>
              <a:rPr lang="sv-SE" sz="2400" dirty="0">
                <a:latin typeface="Calibri" pitchFamily="34" charset="0"/>
                <a:cs typeface="Calibri" pitchFamily="34" charset="0"/>
              </a:rPr>
            </a:br>
            <a:r>
              <a:rPr lang="sv-SE" sz="2400" dirty="0">
                <a:latin typeface="Calibri" pitchFamily="34" charset="0"/>
                <a:cs typeface="Calibri" pitchFamily="34" charset="0"/>
              </a:rPr>
              <a:t>en del i och mellan varje livscafé. </a:t>
            </a:r>
            <a:br>
              <a:rPr lang="sv-SE" sz="2400" dirty="0">
                <a:latin typeface="Calibri" pitchFamily="34" charset="0"/>
                <a:cs typeface="Calibri" pitchFamily="34" charset="0"/>
              </a:rPr>
            </a:br>
            <a:endParaRPr lang="sv-SE" sz="2400" dirty="0">
              <a:latin typeface="Calibri" pitchFamily="34" charset="0"/>
              <a:cs typeface="Calibri" pitchFamily="34" charset="0"/>
            </a:endParaRPr>
          </a:p>
          <a:p>
            <a:pPr>
              <a:defRPr/>
            </a:pPr>
            <a:r>
              <a:rPr lang="sv-SE" sz="2400" dirty="0">
                <a:latin typeface="Calibri" pitchFamily="34" charset="0"/>
                <a:cs typeface="Calibri" pitchFamily="34" charset="0"/>
              </a:rPr>
              <a:t>Diskutera kring temat</a:t>
            </a:r>
          </a:p>
          <a:p>
            <a:pPr>
              <a:defRPr/>
            </a:pPr>
            <a:r>
              <a:rPr lang="sv-SE" sz="2400" dirty="0">
                <a:latin typeface="Calibri" pitchFamily="34" charset="0"/>
                <a:cs typeface="Calibri" pitchFamily="34" charset="0"/>
              </a:rPr>
              <a:t>Hur har du det nu? Fundera själv och </a:t>
            </a:r>
            <a:br>
              <a:rPr lang="sv-SE" sz="2400" dirty="0">
                <a:latin typeface="Calibri" pitchFamily="34" charset="0"/>
                <a:cs typeface="Calibri" pitchFamily="34" charset="0"/>
              </a:rPr>
            </a:br>
            <a:r>
              <a:rPr lang="sv-SE" sz="2400" dirty="0">
                <a:latin typeface="Calibri" pitchFamily="34" charset="0"/>
                <a:cs typeface="Calibri" pitchFamily="34" charset="0"/>
              </a:rPr>
              <a:t>dela med dig det du vill till gruppen.</a:t>
            </a:r>
          </a:p>
          <a:p>
            <a:pPr>
              <a:defRPr/>
            </a:pPr>
            <a:r>
              <a:rPr lang="sv-SE" sz="2400" dirty="0">
                <a:latin typeface="Calibri" pitchFamily="34" charset="0"/>
                <a:cs typeface="Calibri" pitchFamily="34" charset="0"/>
              </a:rPr>
              <a:t>Vad är det du vill uppnå? Skriv ner.</a:t>
            </a:r>
          </a:p>
          <a:p>
            <a:pPr>
              <a:defRPr/>
            </a:pPr>
            <a:r>
              <a:rPr lang="sv-SE" sz="2400" dirty="0">
                <a:latin typeface="Calibri" pitchFamily="34" charset="0"/>
                <a:cs typeface="Calibri" pitchFamily="34" charset="0"/>
              </a:rPr>
              <a:t>Hur skulle du kunna göra då? Idéer behövs.</a:t>
            </a:r>
          </a:p>
          <a:p>
            <a:pPr>
              <a:defRPr/>
            </a:pPr>
            <a:r>
              <a:rPr lang="sv-SE" sz="2400" dirty="0">
                <a:latin typeface="Calibri" pitchFamily="34" charset="0"/>
                <a:cs typeface="Calibri" pitchFamily="34" charset="0"/>
              </a:rPr>
              <a:t>Välj ut 1-2 idéer som du skulle vilja prova till nästa gång.</a:t>
            </a:r>
          </a:p>
          <a:p>
            <a:pPr>
              <a:defRPr/>
            </a:pPr>
            <a:r>
              <a:rPr lang="sv-SE" sz="2400" dirty="0">
                <a:latin typeface="Calibri" pitchFamily="34" charset="0"/>
                <a:cs typeface="Calibri" pitchFamily="34" charset="0"/>
              </a:rPr>
              <a:t>Gör ett Livshjul (PGSA) som finns beskrivet i tema förbättringskunskap.</a:t>
            </a:r>
          </a:p>
          <a:p>
            <a:pPr>
              <a:defRPr/>
            </a:pPr>
            <a:endParaRPr lang="sv-SE" sz="2200" dirty="0">
              <a:latin typeface="Calibri" pitchFamily="34" charset="0"/>
              <a:cs typeface="Calibri" pitchFamily="34" charset="0"/>
            </a:endParaRPr>
          </a:p>
          <a:p>
            <a:pPr marL="0" indent="0">
              <a:buNone/>
            </a:pPr>
            <a:endParaRPr lang="sv-SE" sz="2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388" y="1899079"/>
            <a:ext cx="4251668" cy="29643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Platshållare för datum 3">
            <a:extLst>
              <a:ext uri="{FF2B5EF4-FFF2-40B4-BE49-F238E27FC236}">
                <a16:creationId xmlns:a16="http://schemas.microsoft.com/office/drawing/2014/main" id="{D3D26249-A188-8EBA-985F-663D9603DE99}"/>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300507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1"/>
          <p:cNvSpPr>
            <a:spLocks noChangeArrowheads="1"/>
          </p:cNvSpPr>
          <p:nvPr/>
        </p:nvSpPr>
        <p:spPr bwMode="auto">
          <a:xfrm>
            <a:off x="1524001" y="-153888"/>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endParaRPr lang="sv-SE" altLang="sv-SE">
              <a:solidFill>
                <a:prstClr val="black"/>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639" y="332657"/>
            <a:ext cx="7642723" cy="5328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Platshållare för datum 1">
            <a:extLst>
              <a:ext uri="{FF2B5EF4-FFF2-40B4-BE49-F238E27FC236}">
                <a16:creationId xmlns:a16="http://schemas.microsoft.com/office/drawing/2014/main" id="{55CDDFF6-89FF-D289-4E04-2AEE58A726F6}"/>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61186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9FB7BE-298A-8242-D8A3-0E2BB37BC780}"/>
              </a:ext>
            </a:extLst>
          </p:cNvPr>
          <p:cNvSpPr>
            <a:spLocks noGrp="1"/>
          </p:cNvSpPr>
          <p:nvPr>
            <p:ph type="title"/>
          </p:nvPr>
        </p:nvSpPr>
        <p:spPr>
          <a:xfrm>
            <a:off x="838200" y="365125"/>
            <a:ext cx="10515600" cy="1325563"/>
          </a:xfrm>
        </p:spPr>
        <p:txBody>
          <a:bodyPr anchor="ctr">
            <a:normAutofit/>
          </a:bodyPr>
          <a:lstStyle/>
          <a:p>
            <a:r>
              <a:rPr lang="sv-SE"/>
              <a:t>Till nästa gång</a:t>
            </a:r>
          </a:p>
        </p:txBody>
      </p:sp>
      <p:sp>
        <p:nvSpPr>
          <p:cNvPr id="4" name="Platshållare för datum 3">
            <a:extLst>
              <a:ext uri="{FF2B5EF4-FFF2-40B4-BE49-F238E27FC236}">
                <a16:creationId xmlns:a16="http://schemas.microsoft.com/office/drawing/2014/main" id="{D5AF098E-910B-546B-55F0-FCA010C26241}"/>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sv-SE"/>
              <a:t>2024</a:t>
            </a:r>
          </a:p>
        </p:txBody>
      </p:sp>
      <p:graphicFrame>
        <p:nvGraphicFramePr>
          <p:cNvPr id="6" name="Platshållare för innehåll 2">
            <a:extLst>
              <a:ext uri="{FF2B5EF4-FFF2-40B4-BE49-F238E27FC236}">
                <a16:creationId xmlns:a16="http://schemas.microsoft.com/office/drawing/2014/main" id="{9CFD3837-AAE0-45F4-5A2B-4362F8043380}"/>
              </a:ext>
            </a:extLst>
          </p:cNvPr>
          <p:cNvGraphicFramePr>
            <a:graphicFrameLocks noGrp="1"/>
          </p:cNvGraphicFramePr>
          <p:nvPr>
            <p:ph idx="1"/>
            <p:extLst>
              <p:ext uri="{D42A27DB-BD31-4B8C-83A1-F6EECF244321}">
                <p14:modId xmlns:p14="http://schemas.microsoft.com/office/powerpoint/2010/main" val="23549070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82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FF0000"/>
            </a:solidFill>
            <a:prstDash val="sysDash"/>
          </a:ln>
        </p:spPr>
        <p:txBody>
          <a:bodyPr>
            <a:normAutofit/>
          </a:bodyPr>
          <a:lstStyle/>
          <a:p>
            <a:r>
              <a:rPr lang="sv-SE" sz="4000" dirty="0"/>
              <a:t>Tema: Fysisk aktivitet</a:t>
            </a:r>
          </a:p>
        </p:txBody>
      </p:sp>
      <p:sp>
        <p:nvSpPr>
          <p:cNvPr id="3" name="Platshållare för innehåll 2"/>
          <p:cNvSpPr>
            <a:spLocks noGrp="1"/>
          </p:cNvSpPr>
          <p:nvPr>
            <p:ph idx="1"/>
          </p:nvPr>
        </p:nvSpPr>
        <p:spPr>
          <a:xfrm>
            <a:off x="3989294" y="1825625"/>
            <a:ext cx="6477000" cy="4351338"/>
          </a:xfrm>
        </p:spPr>
        <p:txBody>
          <a:bodyPr/>
          <a:lstStyle/>
          <a:p>
            <a:pPr marL="0" indent="0">
              <a:spcBef>
                <a:spcPct val="50000"/>
              </a:spcBef>
              <a:buNone/>
            </a:pPr>
            <a:r>
              <a:rPr lang="sv-SE" altLang="sv-SE" dirty="0">
                <a:latin typeface="Calibri" pitchFamily="34" charset="0"/>
              </a:rPr>
              <a:t>Mål: Rörelseglädje för ett bra liv hela livet</a:t>
            </a:r>
          </a:p>
          <a:p>
            <a:endParaRPr lang="sv-SE" dirty="0"/>
          </a:p>
        </p:txBody>
      </p:sp>
      <p:pic>
        <p:nvPicPr>
          <p:cNvPr id="1026" name="Picture 2" descr="G:\RYH\qulturum\1. Lärande och förnyelse\Passion för livet 662 MB\13. Bilder\Från Joakim 2017\elsa_ingesson_jw_131002_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2743200" cy="3930555"/>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datum 3">
            <a:extLst>
              <a:ext uri="{FF2B5EF4-FFF2-40B4-BE49-F238E27FC236}">
                <a16:creationId xmlns:a16="http://schemas.microsoft.com/office/drawing/2014/main" id="{67897744-5B35-F724-F231-4FBF9417D4D0}"/>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420500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1177.se</a:t>
            </a:r>
          </a:p>
        </p:txBody>
      </p:sp>
      <p:sp>
        <p:nvSpPr>
          <p:cNvPr id="3" name="Platshållare för innehåll 2"/>
          <p:cNvSpPr>
            <a:spLocks noGrp="1"/>
          </p:cNvSpPr>
          <p:nvPr>
            <p:ph idx="1"/>
          </p:nvPr>
        </p:nvSpPr>
        <p:spPr/>
        <p:txBody>
          <a:bodyPr/>
          <a:lstStyle/>
          <a:p>
            <a:pPr marL="0" indent="0">
              <a:spcBef>
                <a:spcPts val="0"/>
              </a:spcBef>
              <a:buNone/>
            </a:pPr>
            <a:r>
              <a:rPr lang="sv-SE" sz="2400" dirty="0">
                <a:hlinkClick r:id="rId2"/>
              </a:rPr>
              <a:t>Fysisk aktivitet och träning som äldre - 1177</a:t>
            </a:r>
            <a:endParaRPr lang="sv-SE" sz="2400" dirty="0"/>
          </a:p>
          <a:p>
            <a:pPr marL="0" indent="0">
              <a:buNone/>
            </a:pPr>
            <a:endParaRPr lang="sv-SE" dirty="0"/>
          </a:p>
        </p:txBody>
      </p:sp>
      <p:sp>
        <p:nvSpPr>
          <p:cNvPr id="4" name="Platshållare för datum 3">
            <a:extLst>
              <a:ext uri="{FF2B5EF4-FFF2-40B4-BE49-F238E27FC236}">
                <a16:creationId xmlns:a16="http://schemas.microsoft.com/office/drawing/2014/main" id="{5A58CB89-B0ED-A894-3618-07EB73DEB493}"/>
              </a:ext>
            </a:extLst>
          </p:cNvPr>
          <p:cNvSpPr>
            <a:spLocks noGrp="1"/>
          </p:cNvSpPr>
          <p:nvPr>
            <p:ph type="dt" sz="half" idx="10"/>
          </p:nvPr>
        </p:nvSpPr>
        <p:spPr/>
        <p:txBody>
          <a:bodyPr/>
          <a:lstStyle/>
          <a:p>
            <a:r>
              <a:rPr lang="sv-SE"/>
              <a:t>2024</a:t>
            </a:r>
          </a:p>
        </p:txBody>
      </p:sp>
      <p:pic>
        <p:nvPicPr>
          <p:cNvPr id="6" name="Bildobjekt 5">
            <a:extLst>
              <a:ext uri="{FF2B5EF4-FFF2-40B4-BE49-F238E27FC236}">
                <a16:creationId xmlns:a16="http://schemas.microsoft.com/office/drawing/2014/main" id="{682CC8BF-71DC-7594-0A38-FD57810B05B3}"/>
              </a:ext>
            </a:extLst>
          </p:cNvPr>
          <p:cNvPicPr>
            <a:picLocks noChangeAspect="1"/>
          </p:cNvPicPr>
          <p:nvPr/>
        </p:nvPicPr>
        <p:blipFill>
          <a:blip r:embed="rId3"/>
          <a:stretch>
            <a:fillRect/>
          </a:stretch>
        </p:blipFill>
        <p:spPr>
          <a:xfrm>
            <a:off x="6935225" y="861935"/>
            <a:ext cx="4418575" cy="4827979"/>
          </a:xfrm>
          <a:prstGeom prst="rect">
            <a:avLst/>
          </a:prstGeom>
        </p:spPr>
      </p:pic>
    </p:spTree>
    <p:extLst>
      <p:ext uri="{BB962C8B-B14F-4D97-AF65-F5344CB8AC3E}">
        <p14:creationId xmlns:p14="http://schemas.microsoft.com/office/powerpoint/2010/main" val="386660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96837"/>
            <a:ext cx="10515600" cy="888273"/>
          </a:xfrm>
        </p:spPr>
        <p:txBody>
          <a:bodyPr>
            <a:normAutofit/>
          </a:bodyPr>
          <a:lstStyle/>
          <a:p>
            <a:r>
              <a:rPr lang="sv-SE" sz="4000" dirty="0"/>
              <a:t>Fysisk aktivitet 65 år och äldre</a:t>
            </a:r>
          </a:p>
        </p:txBody>
      </p:sp>
      <p:sp>
        <p:nvSpPr>
          <p:cNvPr id="3" name="Rektangel 2"/>
          <p:cNvSpPr/>
          <p:nvPr/>
        </p:nvSpPr>
        <p:spPr>
          <a:xfrm>
            <a:off x="838200" y="1685110"/>
            <a:ext cx="10748554" cy="4062651"/>
          </a:xfrm>
          <a:prstGeom prst="rect">
            <a:avLst/>
          </a:prstGeom>
        </p:spPr>
        <p:txBody>
          <a:bodyPr wrap="square">
            <a:spAutoFit/>
          </a:bodyPr>
          <a:lstStyle/>
          <a:p>
            <a:pPr lvl="0">
              <a:spcAft>
                <a:spcPts val="1200"/>
              </a:spcAft>
              <a:buClr>
                <a:srgbClr val="B1063A"/>
              </a:buClr>
            </a:pPr>
            <a:r>
              <a:rPr lang="sv-SE" sz="1600" b="1" dirty="0">
                <a:solidFill>
                  <a:prstClr val="black"/>
                </a:solidFill>
                <a:latin typeface="Arial"/>
              </a:rPr>
              <a:t>Regelbunden fysisk aktivitet. </a:t>
            </a:r>
            <a:br>
              <a:rPr lang="sv-SE" sz="1600" b="1" dirty="0">
                <a:solidFill>
                  <a:prstClr val="black"/>
                </a:solidFill>
                <a:latin typeface="Arial"/>
              </a:rPr>
            </a:br>
            <a:r>
              <a:rPr lang="sv-SE" sz="1600" dirty="0">
                <a:solidFill>
                  <a:prstClr val="black"/>
                </a:solidFill>
                <a:latin typeface="Arial"/>
              </a:rPr>
              <a:t>Alla äldre vuxna bör vara fysiskt aktiva under veckan, både vardagar och helger.</a:t>
            </a:r>
          </a:p>
          <a:p>
            <a:pPr lvl="0">
              <a:spcAft>
                <a:spcPts val="1200"/>
              </a:spcAft>
              <a:buClr>
                <a:srgbClr val="B1063A"/>
              </a:buClr>
            </a:pPr>
            <a:r>
              <a:rPr lang="sv-SE" sz="1600" b="1" dirty="0">
                <a:solidFill>
                  <a:prstClr val="black"/>
                </a:solidFill>
                <a:latin typeface="Arial"/>
              </a:rPr>
              <a:t>Balansträning tre dagar i veckan. </a:t>
            </a:r>
          </a:p>
          <a:p>
            <a:pPr lvl="0">
              <a:spcAft>
                <a:spcPts val="1200"/>
              </a:spcAft>
              <a:buClr>
                <a:srgbClr val="B1063A"/>
              </a:buClr>
            </a:pPr>
            <a:r>
              <a:rPr lang="sv-SE" sz="1600" b="1" dirty="0">
                <a:solidFill>
                  <a:prstClr val="black"/>
                </a:solidFill>
                <a:latin typeface="Arial"/>
              </a:rPr>
              <a:t>Minskat stillasittande. </a:t>
            </a:r>
            <a:br>
              <a:rPr lang="sv-SE" sz="1600" b="1" dirty="0">
                <a:solidFill>
                  <a:prstClr val="black"/>
                </a:solidFill>
                <a:latin typeface="Arial"/>
              </a:rPr>
            </a:br>
            <a:r>
              <a:rPr lang="sv-SE" sz="1600" dirty="0">
                <a:solidFill>
                  <a:prstClr val="black"/>
                </a:solidFill>
                <a:latin typeface="Arial"/>
              </a:rPr>
              <a:t>Äldre vuxna bör begränsa den tid som de tillbringar med att sitta stilla. Långa perioder av stillasittande bör brytas av och ersättas med någon form av fysisk aktivitet. </a:t>
            </a:r>
          </a:p>
          <a:p>
            <a:pPr lvl="0">
              <a:spcAft>
                <a:spcPts val="1200"/>
              </a:spcAft>
              <a:buClr>
                <a:srgbClr val="B1063A"/>
              </a:buClr>
            </a:pPr>
            <a:r>
              <a:rPr lang="sv-SE" sz="1600" b="1" dirty="0">
                <a:solidFill>
                  <a:prstClr val="black"/>
                </a:solidFill>
                <a:latin typeface="Arial"/>
              </a:rPr>
              <a:t>Pulshöjande fysisk aktivitet i minst 150-300 minuter per vecka. </a:t>
            </a:r>
            <a:br>
              <a:rPr lang="sv-SE" sz="1600" b="1" dirty="0">
                <a:solidFill>
                  <a:prstClr val="black"/>
                </a:solidFill>
                <a:latin typeface="Arial"/>
              </a:rPr>
            </a:br>
            <a:r>
              <a:rPr lang="sv-SE" sz="1600" dirty="0">
                <a:solidFill>
                  <a:prstClr val="black"/>
                </a:solidFill>
                <a:latin typeface="Arial"/>
              </a:rPr>
              <a:t>Äldre vuxna bör varje vecka vara fysiskt aktiva på måttlig intensitet i minst 150-300 minuter eller minst 75-150 minuter av fysisk aktivitet på hög intensitet, eller en likvärdig kombination av måttlig- och högintensiv aktivitet i veckan. </a:t>
            </a:r>
          </a:p>
          <a:p>
            <a:pPr lvl="0">
              <a:spcAft>
                <a:spcPts val="1200"/>
              </a:spcAft>
              <a:buClr>
                <a:srgbClr val="B1063A"/>
              </a:buClr>
            </a:pPr>
            <a:r>
              <a:rPr lang="sv-SE" sz="1600" b="1" dirty="0">
                <a:solidFill>
                  <a:prstClr val="black"/>
                </a:solidFill>
                <a:latin typeface="Arial"/>
              </a:rPr>
              <a:t>Mer fysisk aktivitet. </a:t>
            </a:r>
            <a:r>
              <a:rPr lang="sv-SE" sz="1600" dirty="0">
                <a:solidFill>
                  <a:prstClr val="black"/>
                </a:solidFill>
                <a:latin typeface="Arial"/>
              </a:rPr>
              <a:t>Ökad mängd fysisk aktivitet på måttlig och hög intensitet minskar även de negativa hälsoeffekterna av långvarigt sittande. </a:t>
            </a:r>
          </a:p>
          <a:p>
            <a:pPr lvl="0">
              <a:spcAft>
                <a:spcPts val="1200"/>
              </a:spcAft>
              <a:buClr>
                <a:srgbClr val="B1063A"/>
              </a:buClr>
            </a:pPr>
            <a:r>
              <a:rPr lang="sv-SE" sz="1600" b="1" dirty="0">
                <a:solidFill>
                  <a:prstClr val="black"/>
                </a:solidFill>
                <a:latin typeface="Arial"/>
              </a:rPr>
              <a:t>Muskelstärkande fysisk aktivitet minst två dagar i veckan. </a:t>
            </a:r>
            <a:r>
              <a:rPr lang="sv-SE" sz="1600" dirty="0">
                <a:solidFill>
                  <a:prstClr val="black"/>
                </a:solidFill>
                <a:latin typeface="Arial"/>
              </a:rPr>
              <a:t>Aktiviteterna bör involvera kroppens alla större muskelgrupper.</a:t>
            </a:r>
          </a:p>
        </p:txBody>
      </p:sp>
      <p:sp>
        <p:nvSpPr>
          <p:cNvPr id="4" name="textruta 3"/>
          <p:cNvSpPr txBox="1"/>
          <p:nvPr/>
        </p:nvSpPr>
        <p:spPr>
          <a:xfrm>
            <a:off x="955766" y="6152607"/>
            <a:ext cx="3304903" cy="246221"/>
          </a:xfrm>
          <a:prstGeom prst="rect">
            <a:avLst/>
          </a:prstGeom>
          <a:noFill/>
        </p:spPr>
        <p:txBody>
          <a:bodyPr wrap="square" rtlCol="0">
            <a:spAutoFit/>
          </a:bodyPr>
          <a:lstStyle/>
          <a:p>
            <a:r>
              <a:rPr lang="sv-SE" sz="1000" dirty="0"/>
              <a:t>Källa Folkhälsomyndigheten</a:t>
            </a:r>
          </a:p>
        </p:txBody>
      </p:sp>
      <p:sp>
        <p:nvSpPr>
          <p:cNvPr id="5" name="Platshållare för datum 4">
            <a:extLst>
              <a:ext uri="{FF2B5EF4-FFF2-40B4-BE49-F238E27FC236}">
                <a16:creationId xmlns:a16="http://schemas.microsoft.com/office/drawing/2014/main" id="{C98A5D06-5386-C445-1B74-46E7B24E3AD3}"/>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47109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4000" dirty="0"/>
              <a:t>Vilka vinster finns det med att vara fysiskt aktiv?</a:t>
            </a:r>
          </a:p>
        </p:txBody>
      </p:sp>
      <p:sp>
        <p:nvSpPr>
          <p:cNvPr id="9" name="Platshållare för innehåll 8"/>
          <p:cNvSpPr>
            <a:spLocks noGrp="1"/>
          </p:cNvSpPr>
          <p:nvPr>
            <p:ph idx="1"/>
          </p:nvPr>
        </p:nvSpPr>
        <p:spPr>
          <a:xfrm>
            <a:off x="5663952" y="1711350"/>
            <a:ext cx="5837168" cy="4525963"/>
          </a:xfrm>
        </p:spPr>
        <p:txBody>
          <a:bodyPr>
            <a:noAutofit/>
          </a:bodyPr>
          <a:lstStyle/>
          <a:p>
            <a:r>
              <a:rPr lang="sv-SE" altLang="sv-SE" sz="2400" dirty="0"/>
              <a:t>Ökad muskelstyrka</a:t>
            </a:r>
          </a:p>
          <a:p>
            <a:r>
              <a:rPr lang="sv-SE" altLang="sv-SE" sz="2400" dirty="0"/>
              <a:t>Förbättrad funktion i senor/leder</a:t>
            </a:r>
          </a:p>
          <a:p>
            <a:r>
              <a:rPr lang="sv-SE" altLang="sv-SE" sz="2400" dirty="0"/>
              <a:t>Förbättrad balansförmåga </a:t>
            </a:r>
          </a:p>
          <a:p>
            <a:r>
              <a:rPr lang="sv-SE" altLang="sv-SE" sz="2400" dirty="0"/>
              <a:t>Förbättrat minne och förbättrad </a:t>
            </a:r>
            <a:br>
              <a:rPr lang="sv-SE" altLang="sv-SE" sz="2400" dirty="0"/>
            </a:br>
            <a:r>
              <a:rPr lang="sv-SE" altLang="sv-SE" sz="2400" dirty="0"/>
              <a:t>förmåga att lösa problem </a:t>
            </a:r>
          </a:p>
          <a:p>
            <a:r>
              <a:rPr lang="sv-SE" altLang="sv-SE" sz="2400" dirty="0"/>
              <a:t>Minskad uttröttbarhet vid aktivitet</a:t>
            </a:r>
          </a:p>
          <a:p>
            <a:r>
              <a:rPr lang="sv-SE" altLang="sv-SE" sz="2400" dirty="0"/>
              <a:t>Minskad benskörhet</a:t>
            </a:r>
          </a:p>
          <a:p>
            <a:r>
              <a:rPr lang="sv-SE" altLang="sv-SE" sz="2400" dirty="0">
                <a:cs typeface="Calibri" pitchFamily="34" charset="0"/>
              </a:rPr>
              <a:t>Minskad risk för depression och ångest</a:t>
            </a:r>
          </a:p>
        </p:txBody>
      </p:sp>
      <p:pic>
        <p:nvPicPr>
          <p:cNvPr id="12" name="Picture 2" descr="G:\RYH\qulturum\1. Lärande och förnyelse\Passion för livet 662 MB\13. Bilder\Från Joakim 2017\fysik_aktivitet_jw_20161208_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7096"/>
            <a:ext cx="4618894" cy="3041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5663952" y="5295488"/>
            <a:ext cx="273630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rPr>
              <a:t>Källa: Folkhälsomyndigheten, Fyss.se</a:t>
            </a:r>
          </a:p>
        </p:txBody>
      </p:sp>
      <p:sp>
        <p:nvSpPr>
          <p:cNvPr id="2" name="Platshållare för datum 1">
            <a:extLst>
              <a:ext uri="{FF2B5EF4-FFF2-40B4-BE49-F238E27FC236}">
                <a16:creationId xmlns:a16="http://schemas.microsoft.com/office/drawing/2014/main" id="{B4C2CCED-458E-E074-B1EC-A50AC91D22AD}"/>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5402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objekt 3" descr="aktivitetspyramide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9422" y="765013"/>
            <a:ext cx="4952060" cy="467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2"/>
          <p:cNvSpPr>
            <a:spLocks noGrp="1"/>
          </p:cNvSpPr>
          <p:nvPr>
            <p:ph type="title"/>
          </p:nvPr>
        </p:nvSpPr>
        <p:spPr>
          <a:xfrm rot="17923196">
            <a:off x="1779933" y="2159955"/>
            <a:ext cx="4687049" cy="1042736"/>
          </a:xfrm>
        </p:spPr>
        <p:txBody>
          <a:bodyPr>
            <a:normAutofit/>
          </a:bodyPr>
          <a:lstStyle/>
          <a:p>
            <a:pPr algn="ctr">
              <a:defRPr/>
            </a:pPr>
            <a:r>
              <a:rPr lang="sv-SE" sz="4000" dirty="0"/>
              <a:t>Bryt stillasittandet!</a:t>
            </a:r>
          </a:p>
        </p:txBody>
      </p:sp>
      <p:sp>
        <p:nvSpPr>
          <p:cNvPr id="2" name="Platshållare för datum 1">
            <a:extLst>
              <a:ext uri="{FF2B5EF4-FFF2-40B4-BE49-F238E27FC236}">
                <a16:creationId xmlns:a16="http://schemas.microsoft.com/office/drawing/2014/main" id="{9F143A2E-75AB-4862-8A23-044F876949B4}"/>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174958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upp 49"/>
          <p:cNvGrpSpPr/>
          <p:nvPr/>
        </p:nvGrpSpPr>
        <p:grpSpPr>
          <a:xfrm>
            <a:off x="3955752" y="526473"/>
            <a:ext cx="4052176" cy="3805274"/>
            <a:chOff x="2728347" y="809322"/>
            <a:chExt cx="3458985" cy="3242103"/>
          </a:xfrm>
        </p:grpSpPr>
        <p:sp>
          <p:nvSpPr>
            <p:cNvPr id="2" name="object 2"/>
            <p:cNvSpPr/>
            <p:nvPr/>
          </p:nvSpPr>
          <p:spPr>
            <a:xfrm>
              <a:off x="5667727" y="958286"/>
              <a:ext cx="452593" cy="571788"/>
            </a:xfrm>
            <a:custGeom>
              <a:avLst/>
              <a:gdLst/>
              <a:ahLst/>
              <a:cxnLst/>
              <a:rect l="l" t="t" r="r" b="b"/>
              <a:pathLst>
                <a:path w="499110" h="630555">
                  <a:moveTo>
                    <a:pt x="335964" y="381354"/>
                  </a:moveTo>
                  <a:lnTo>
                    <a:pt x="219089" y="381354"/>
                  </a:lnTo>
                  <a:lnTo>
                    <a:pt x="227844" y="389446"/>
                  </a:lnTo>
                  <a:lnTo>
                    <a:pt x="244297" y="415862"/>
                  </a:lnTo>
                  <a:lnTo>
                    <a:pt x="264157" y="453815"/>
                  </a:lnTo>
                  <a:lnTo>
                    <a:pt x="283135" y="496518"/>
                  </a:lnTo>
                  <a:lnTo>
                    <a:pt x="298587" y="535000"/>
                  </a:lnTo>
                  <a:lnTo>
                    <a:pt x="317414" y="584341"/>
                  </a:lnTo>
                  <a:lnTo>
                    <a:pt x="322251" y="601013"/>
                  </a:lnTo>
                  <a:lnTo>
                    <a:pt x="334277" y="623485"/>
                  </a:lnTo>
                  <a:lnTo>
                    <a:pt x="351426" y="630206"/>
                  </a:lnTo>
                  <a:lnTo>
                    <a:pt x="367760" y="624518"/>
                  </a:lnTo>
                  <a:lnTo>
                    <a:pt x="377343" y="609764"/>
                  </a:lnTo>
                  <a:lnTo>
                    <a:pt x="380245" y="585612"/>
                  </a:lnTo>
                  <a:lnTo>
                    <a:pt x="379655" y="554717"/>
                  </a:lnTo>
                  <a:lnTo>
                    <a:pt x="375465" y="520072"/>
                  </a:lnTo>
                  <a:lnTo>
                    <a:pt x="367564" y="484669"/>
                  </a:lnTo>
                  <a:lnTo>
                    <a:pt x="352349" y="434320"/>
                  </a:lnTo>
                  <a:lnTo>
                    <a:pt x="338502" y="390676"/>
                  </a:lnTo>
                  <a:lnTo>
                    <a:pt x="335964" y="381354"/>
                  </a:lnTo>
                  <a:close/>
                </a:path>
                <a:path w="499110" h="630555">
                  <a:moveTo>
                    <a:pt x="411725" y="113003"/>
                  </a:moveTo>
                  <a:lnTo>
                    <a:pt x="142749" y="113003"/>
                  </a:lnTo>
                  <a:lnTo>
                    <a:pt x="146496" y="131851"/>
                  </a:lnTo>
                  <a:lnTo>
                    <a:pt x="146532" y="178964"/>
                  </a:lnTo>
                  <a:lnTo>
                    <a:pt x="140479" y="242912"/>
                  </a:lnTo>
                  <a:lnTo>
                    <a:pt x="125960" y="312266"/>
                  </a:lnTo>
                  <a:lnTo>
                    <a:pt x="98661" y="377768"/>
                  </a:lnTo>
                  <a:lnTo>
                    <a:pt x="80886" y="413609"/>
                  </a:lnTo>
                  <a:lnTo>
                    <a:pt x="49263" y="472132"/>
                  </a:lnTo>
                  <a:lnTo>
                    <a:pt x="28467" y="506457"/>
                  </a:lnTo>
                  <a:lnTo>
                    <a:pt x="9849" y="537956"/>
                  </a:lnTo>
                  <a:lnTo>
                    <a:pt x="230" y="557833"/>
                  </a:lnTo>
                  <a:lnTo>
                    <a:pt x="0" y="570320"/>
                  </a:lnTo>
                  <a:lnTo>
                    <a:pt x="5713" y="582725"/>
                  </a:lnTo>
                  <a:lnTo>
                    <a:pt x="19089" y="588644"/>
                  </a:lnTo>
                  <a:lnTo>
                    <a:pt x="41848" y="581671"/>
                  </a:lnTo>
                  <a:lnTo>
                    <a:pt x="81483" y="549161"/>
                  </a:lnTo>
                  <a:lnTo>
                    <a:pt x="127654" y="498439"/>
                  </a:lnTo>
                  <a:lnTo>
                    <a:pt x="171858" y="443775"/>
                  </a:lnTo>
                  <a:lnTo>
                    <a:pt x="205087" y="400100"/>
                  </a:lnTo>
                  <a:lnTo>
                    <a:pt x="219089" y="381354"/>
                  </a:lnTo>
                  <a:lnTo>
                    <a:pt x="335964" y="381354"/>
                  </a:lnTo>
                  <a:lnTo>
                    <a:pt x="327629" y="350738"/>
                  </a:lnTo>
                  <a:lnTo>
                    <a:pt x="321336" y="311504"/>
                  </a:lnTo>
                  <a:lnTo>
                    <a:pt x="317986" y="271410"/>
                  </a:lnTo>
                  <a:lnTo>
                    <a:pt x="316079" y="230258"/>
                  </a:lnTo>
                  <a:lnTo>
                    <a:pt x="317429" y="187069"/>
                  </a:lnTo>
                  <a:lnTo>
                    <a:pt x="323851" y="140867"/>
                  </a:lnTo>
                  <a:lnTo>
                    <a:pt x="423761" y="140867"/>
                  </a:lnTo>
                  <a:lnTo>
                    <a:pt x="416412" y="124108"/>
                  </a:lnTo>
                  <a:lnTo>
                    <a:pt x="411725" y="113003"/>
                  </a:lnTo>
                  <a:close/>
                </a:path>
                <a:path w="499110" h="630555">
                  <a:moveTo>
                    <a:pt x="182301" y="0"/>
                  </a:moveTo>
                  <a:lnTo>
                    <a:pt x="129892" y="13717"/>
                  </a:lnTo>
                  <a:lnTo>
                    <a:pt x="91328" y="37959"/>
                  </a:lnTo>
                  <a:lnTo>
                    <a:pt x="63528" y="68279"/>
                  </a:lnTo>
                  <a:lnTo>
                    <a:pt x="27269" y="139963"/>
                  </a:lnTo>
                  <a:lnTo>
                    <a:pt x="15383" y="189715"/>
                  </a:lnTo>
                  <a:lnTo>
                    <a:pt x="10688" y="239138"/>
                  </a:lnTo>
                  <a:lnTo>
                    <a:pt x="16118" y="277887"/>
                  </a:lnTo>
                  <a:lnTo>
                    <a:pt x="34609" y="295617"/>
                  </a:lnTo>
                  <a:lnTo>
                    <a:pt x="59477" y="282437"/>
                  </a:lnTo>
                  <a:lnTo>
                    <a:pt x="78139" y="244948"/>
                  </a:lnTo>
                  <a:lnTo>
                    <a:pt x="94032" y="198942"/>
                  </a:lnTo>
                  <a:lnTo>
                    <a:pt x="110593" y="160209"/>
                  </a:lnTo>
                  <a:lnTo>
                    <a:pt x="126081" y="135538"/>
                  </a:lnTo>
                  <a:lnTo>
                    <a:pt x="135972" y="121233"/>
                  </a:lnTo>
                  <a:lnTo>
                    <a:pt x="141213" y="114614"/>
                  </a:lnTo>
                  <a:lnTo>
                    <a:pt x="142749" y="113003"/>
                  </a:lnTo>
                  <a:lnTo>
                    <a:pt x="411725" y="113003"/>
                  </a:lnTo>
                  <a:lnTo>
                    <a:pt x="403473" y="93450"/>
                  </a:lnTo>
                  <a:lnTo>
                    <a:pt x="385491" y="63651"/>
                  </a:lnTo>
                  <a:lnTo>
                    <a:pt x="357501" y="36895"/>
                  </a:lnTo>
                  <a:lnTo>
                    <a:pt x="314539" y="15369"/>
                  </a:lnTo>
                  <a:lnTo>
                    <a:pt x="251639" y="1256"/>
                  </a:lnTo>
                  <a:lnTo>
                    <a:pt x="182301" y="0"/>
                  </a:lnTo>
                  <a:close/>
                </a:path>
                <a:path w="499110" h="630555">
                  <a:moveTo>
                    <a:pt x="423761" y="140867"/>
                  </a:moveTo>
                  <a:lnTo>
                    <a:pt x="323851" y="140867"/>
                  </a:lnTo>
                  <a:lnTo>
                    <a:pt x="340070" y="172532"/>
                  </a:lnTo>
                  <a:lnTo>
                    <a:pt x="361125" y="205331"/>
                  </a:lnTo>
                  <a:lnTo>
                    <a:pt x="401204" y="247024"/>
                  </a:lnTo>
                  <a:lnTo>
                    <a:pt x="435379" y="274736"/>
                  </a:lnTo>
                  <a:lnTo>
                    <a:pt x="469617" y="291883"/>
                  </a:lnTo>
                  <a:lnTo>
                    <a:pt x="495326" y="285609"/>
                  </a:lnTo>
                  <a:lnTo>
                    <a:pt x="499041" y="263863"/>
                  </a:lnTo>
                  <a:lnTo>
                    <a:pt x="483717" y="235798"/>
                  </a:lnTo>
                  <a:lnTo>
                    <a:pt x="457684" y="199596"/>
                  </a:lnTo>
                  <a:lnTo>
                    <a:pt x="429274" y="153440"/>
                  </a:lnTo>
                  <a:lnTo>
                    <a:pt x="423761" y="140867"/>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5823627" y="809322"/>
              <a:ext cx="129582" cy="129582"/>
            </a:xfrm>
            <a:prstGeom prst="rect">
              <a:avLst/>
            </a:prstGeom>
            <a:blipFill>
              <a:blip r:embed="rId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3670492" y="1143315"/>
              <a:ext cx="583880" cy="312094"/>
            </a:xfrm>
            <a:custGeom>
              <a:avLst/>
              <a:gdLst/>
              <a:ahLst/>
              <a:cxnLst/>
              <a:rect l="l" t="t" r="r" b="b"/>
              <a:pathLst>
                <a:path w="643889" h="344169">
                  <a:moveTo>
                    <a:pt x="567986" y="138122"/>
                  </a:moveTo>
                  <a:lnTo>
                    <a:pt x="437643" y="138122"/>
                  </a:lnTo>
                  <a:lnTo>
                    <a:pt x="457168" y="138937"/>
                  </a:lnTo>
                  <a:lnTo>
                    <a:pt x="464578" y="139983"/>
                  </a:lnTo>
                  <a:lnTo>
                    <a:pt x="487072" y="197580"/>
                  </a:lnTo>
                  <a:lnTo>
                    <a:pt x="516392" y="250387"/>
                  </a:lnTo>
                  <a:lnTo>
                    <a:pt x="549206" y="294770"/>
                  </a:lnTo>
                  <a:lnTo>
                    <a:pt x="582182" y="327097"/>
                  </a:lnTo>
                  <a:lnTo>
                    <a:pt x="611988" y="343734"/>
                  </a:lnTo>
                  <a:lnTo>
                    <a:pt x="635292" y="341049"/>
                  </a:lnTo>
                  <a:lnTo>
                    <a:pt x="643355" y="328869"/>
                  </a:lnTo>
                  <a:lnTo>
                    <a:pt x="639798" y="311916"/>
                  </a:lnTo>
                  <a:lnTo>
                    <a:pt x="627625" y="287630"/>
                  </a:lnTo>
                  <a:lnTo>
                    <a:pt x="609842" y="253452"/>
                  </a:lnTo>
                  <a:lnTo>
                    <a:pt x="589453" y="206824"/>
                  </a:lnTo>
                  <a:lnTo>
                    <a:pt x="569465" y="145186"/>
                  </a:lnTo>
                  <a:lnTo>
                    <a:pt x="567986" y="138122"/>
                  </a:lnTo>
                  <a:close/>
                </a:path>
                <a:path w="643889" h="344169">
                  <a:moveTo>
                    <a:pt x="389409" y="183315"/>
                  </a:moveTo>
                  <a:lnTo>
                    <a:pt x="266153" y="183315"/>
                  </a:lnTo>
                  <a:lnTo>
                    <a:pt x="287846" y="197300"/>
                  </a:lnTo>
                  <a:lnTo>
                    <a:pt x="300245" y="218223"/>
                  </a:lnTo>
                  <a:lnTo>
                    <a:pt x="302774" y="238881"/>
                  </a:lnTo>
                  <a:lnTo>
                    <a:pt x="294855" y="252073"/>
                  </a:lnTo>
                  <a:lnTo>
                    <a:pt x="273320" y="257747"/>
                  </a:lnTo>
                  <a:lnTo>
                    <a:pt x="242557" y="265013"/>
                  </a:lnTo>
                  <a:lnTo>
                    <a:pt x="216642" y="278639"/>
                  </a:lnTo>
                  <a:lnTo>
                    <a:pt x="209651" y="303394"/>
                  </a:lnTo>
                  <a:lnTo>
                    <a:pt x="234536" y="316496"/>
                  </a:lnTo>
                  <a:lnTo>
                    <a:pt x="288474" y="323696"/>
                  </a:lnTo>
                  <a:lnTo>
                    <a:pt x="350251" y="320783"/>
                  </a:lnTo>
                  <a:lnTo>
                    <a:pt x="398653" y="303546"/>
                  </a:lnTo>
                  <a:lnTo>
                    <a:pt x="408087" y="274406"/>
                  </a:lnTo>
                  <a:lnTo>
                    <a:pt x="401832" y="228253"/>
                  </a:lnTo>
                  <a:lnTo>
                    <a:pt x="389409" y="183315"/>
                  </a:lnTo>
                  <a:close/>
                </a:path>
                <a:path w="643889" h="344169">
                  <a:moveTo>
                    <a:pt x="391338" y="0"/>
                  </a:moveTo>
                  <a:lnTo>
                    <a:pt x="339631" y="6544"/>
                  </a:lnTo>
                  <a:lnTo>
                    <a:pt x="286887" y="20046"/>
                  </a:lnTo>
                  <a:lnTo>
                    <a:pt x="235432" y="40669"/>
                  </a:lnTo>
                  <a:lnTo>
                    <a:pt x="189073" y="72581"/>
                  </a:lnTo>
                  <a:lnTo>
                    <a:pt x="159435" y="111019"/>
                  </a:lnTo>
                  <a:lnTo>
                    <a:pt x="141494" y="151985"/>
                  </a:lnTo>
                  <a:lnTo>
                    <a:pt x="128499" y="197580"/>
                  </a:lnTo>
                  <a:lnTo>
                    <a:pt x="120599" y="225517"/>
                  </a:lnTo>
                  <a:lnTo>
                    <a:pt x="93768" y="250834"/>
                  </a:lnTo>
                  <a:lnTo>
                    <a:pt x="16100" y="263911"/>
                  </a:lnTo>
                  <a:lnTo>
                    <a:pt x="0" y="287214"/>
                  </a:lnTo>
                  <a:lnTo>
                    <a:pt x="22399" y="306660"/>
                  </a:lnTo>
                  <a:lnTo>
                    <a:pt x="74385" y="315221"/>
                  </a:lnTo>
                  <a:lnTo>
                    <a:pt x="133450" y="311556"/>
                  </a:lnTo>
                  <a:lnTo>
                    <a:pt x="177088" y="294326"/>
                  </a:lnTo>
                  <a:lnTo>
                    <a:pt x="210727" y="257782"/>
                  </a:lnTo>
                  <a:lnTo>
                    <a:pt x="235770" y="220704"/>
                  </a:lnTo>
                  <a:lnTo>
                    <a:pt x="253739" y="192685"/>
                  </a:lnTo>
                  <a:lnTo>
                    <a:pt x="266153" y="183315"/>
                  </a:lnTo>
                  <a:lnTo>
                    <a:pt x="389409" y="183315"/>
                  </a:lnTo>
                  <a:lnTo>
                    <a:pt x="388946" y="181640"/>
                  </a:lnTo>
                  <a:lnTo>
                    <a:pt x="378485" y="151121"/>
                  </a:lnTo>
                  <a:lnTo>
                    <a:pt x="410062" y="141022"/>
                  </a:lnTo>
                  <a:lnTo>
                    <a:pt x="437643" y="138122"/>
                  </a:lnTo>
                  <a:lnTo>
                    <a:pt x="567986" y="138122"/>
                  </a:lnTo>
                  <a:lnTo>
                    <a:pt x="552881" y="65980"/>
                  </a:lnTo>
                  <a:lnTo>
                    <a:pt x="541260" y="40163"/>
                  </a:lnTo>
                  <a:lnTo>
                    <a:pt x="516969" y="20495"/>
                  </a:lnTo>
                  <a:lnTo>
                    <a:pt x="482334" y="7137"/>
                  </a:lnTo>
                  <a:lnTo>
                    <a:pt x="439681" y="251"/>
                  </a:lnTo>
                  <a:lnTo>
                    <a:pt x="391338"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174671" y="1074380"/>
              <a:ext cx="129582" cy="129582"/>
            </a:xfrm>
            <a:prstGeom prst="rect">
              <a:avLst/>
            </a:prstGeom>
            <a:blipFill>
              <a:blip r:embed="rId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701384" y="1043263"/>
              <a:ext cx="612671" cy="476778"/>
            </a:xfrm>
            <a:custGeom>
              <a:avLst/>
              <a:gdLst/>
              <a:ahLst/>
              <a:cxnLst/>
              <a:rect l="l" t="t" r="r" b="b"/>
              <a:pathLst>
                <a:path w="675639" h="525780">
                  <a:moveTo>
                    <a:pt x="474881" y="91827"/>
                  </a:moveTo>
                  <a:lnTo>
                    <a:pt x="248648" y="91827"/>
                  </a:lnTo>
                  <a:lnTo>
                    <a:pt x="267023" y="95584"/>
                  </a:lnTo>
                  <a:lnTo>
                    <a:pt x="238658" y="148993"/>
                  </a:lnTo>
                  <a:lnTo>
                    <a:pt x="209455" y="197488"/>
                  </a:lnTo>
                  <a:lnTo>
                    <a:pt x="179699" y="241700"/>
                  </a:lnTo>
                  <a:lnTo>
                    <a:pt x="149673" y="282262"/>
                  </a:lnTo>
                  <a:lnTo>
                    <a:pt x="119661" y="319803"/>
                  </a:lnTo>
                  <a:lnTo>
                    <a:pt x="89946" y="354956"/>
                  </a:lnTo>
                  <a:lnTo>
                    <a:pt x="35496" y="424957"/>
                  </a:lnTo>
                  <a:lnTo>
                    <a:pt x="7273" y="475446"/>
                  </a:lnTo>
                  <a:lnTo>
                    <a:pt x="0" y="508377"/>
                  </a:lnTo>
                  <a:lnTo>
                    <a:pt x="8400" y="525707"/>
                  </a:lnTo>
                  <a:lnTo>
                    <a:pt x="67628" y="503230"/>
                  </a:lnTo>
                  <a:lnTo>
                    <a:pt x="107363" y="466892"/>
                  </a:lnTo>
                  <a:lnTo>
                    <a:pt x="148553" y="424222"/>
                  </a:lnTo>
                  <a:lnTo>
                    <a:pt x="187227" y="383024"/>
                  </a:lnTo>
                  <a:lnTo>
                    <a:pt x="219417" y="351099"/>
                  </a:lnTo>
                  <a:lnTo>
                    <a:pt x="241153" y="336249"/>
                  </a:lnTo>
                  <a:lnTo>
                    <a:pt x="265485" y="333589"/>
                  </a:lnTo>
                  <a:lnTo>
                    <a:pt x="408410" y="333589"/>
                  </a:lnTo>
                  <a:lnTo>
                    <a:pt x="409186" y="331994"/>
                  </a:lnTo>
                  <a:lnTo>
                    <a:pt x="406312" y="308015"/>
                  </a:lnTo>
                  <a:lnTo>
                    <a:pt x="392353" y="290387"/>
                  </a:lnTo>
                  <a:lnTo>
                    <a:pt x="372764" y="277511"/>
                  </a:lnTo>
                  <a:lnTo>
                    <a:pt x="353002" y="267783"/>
                  </a:lnTo>
                  <a:lnTo>
                    <a:pt x="370245" y="233112"/>
                  </a:lnTo>
                  <a:lnTo>
                    <a:pt x="389766" y="204496"/>
                  </a:lnTo>
                  <a:lnTo>
                    <a:pt x="405722" y="185073"/>
                  </a:lnTo>
                  <a:lnTo>
                    <a:pt x="412336" y="177905"/>
                  </a:lnTo>
                  <a:lnTo>
                    <a:pt x="606748" y="177905"/>
                  </a:lnTo>
                  <a:lnTo>
                    <a:pt x="621301" y="167136"/>
                  </a:lnTo>
                  <a:lnTo>
                    <a:pt x="656946" y="127395"/>
                  </a:lnTo>
                  <a:lnTo>
                    <a:pt x="661912" y="117364"/>
                  </a:lnTo>
                  <a:lnTo>
                    <a:pt x="533761" y="117364"/>
                  </a:lnTo>
                  <a:lnTo>
                    <a:pt x="508535" y="111261"/>
                  </a:lnTo>
                  <a:lnTo>
                    <a:pt x="479267" y="94800"/>
                  </a:lnTo>
                  <a:lnTo>
                    <a:pt x="474881" y="91827"/>
                  </a:lnTo>
                  <a:close/>
                </a:path>
                <a:path w="675639" h="525780">
                  <a:moveTo>
                    <a:pt x="408410" y="333589"/>
                  </a:moveTo>
                  <a:lnTo>
                    <a:pt x="265485" y="333589"/>
                  </a:lnTo>
                  <a:lnTo>
                    <a:pt x="281524" y="337566"/>
                  </a:lnTo>
                  <a:lnTo>
                    <a:pt x="289589" y="345139"/>
                  </a:lnTo>
                  <a:lnTo>
                    <a:pt x="289997" y="353267"/>
                  </a:lnTo>
                  <a:lnTo>
                    <a:pt x="263607" y="381723"/>
                  </a:lnTo>
                  <a:lnTo>
                    <a:pt x="222812" y="415097"/>
                  </a:lnTo>
                  <a:lnTo>
                    <a:pt x="192626" y="448204"/>
                  </a:lnTo>
                  <a:lnTo>
                    <a:pt x="198062" y="475860"/>
                  </a:lnTo>
                  <a:lnTo>
                    <a:pt x="225369" y="478670"/>
                  </a:lnTo>
                  <a:lnTo>
                    <a:pt x="266370" y="464198"/>
                  </a:lnTo>
                  <a:lnTo>
                    <a:pt x="313158" y="437369"/>
                  </a:lnTo>
                  <a:lnTo>
                    <a:pt x="357828" y="403109"/>
                  </a:lnTo>
                  <a:lnTo>
                    <a:pt x="392473" y="366342"/>
                  </a:lnTo>
                  <a:lnTo>
                    <a:pt x="408410" y="333589"/>
                  </a:lnTo>
                  <a:close/>
                </a:path>
                <a:path w="675639" h="525780">
                  <a:moveTo>
                    <a:pt x="237253" y="0"/>
                  </a:moveTo>
                  <a:lnTo>
                    <a:pt x="190556" y="8952"/>
                  </a:lnTo>
                  <a:lnTo>
                    <a:pt x="154907" y="28833"/>
                  </a:lnTo>
                  <a:lnTo>
                    <a:pt x="113023" y="76529"/>
                  </a:lnTo>
                  <a:lnTo>
                    <a:pt x="86732" y="126734"/>
                  </a:lnTo>
                  <a:lnTo>
                    <a:pt x="75274" y="171903"/>
                  </a:lnTo>
                  <a:lnTo>
                    <a:pt x="77890" y="204496"/>
                  </a:lnTo>
                  <a:lnTo>
                    <a:pt x="93820" y="216970"/>
                  </a:lnTo>
                  <a:lnTo>
                    <a:pt x="122906" y="204836"/>
                  </a:lnTo>
                  <a:lnTo>
                    <a:pt x="145055" y="175880"/>
                  </a:lnTo>
                  <a:lnTo>
                    <a:pt x="166047" y="140932"/>
                  </a:lnTo>
                  <a:lnTo>
                    <a:pt x="191661" y="110824"/>
                  </a:lnTo>
                  <a:lnTo>
                    <a:pt x="209256" y="99929"/>
                  </a:lnTo>
                  <a:lnTo>
                    <a:pt x="228823" y="93436"/>
                  </a:lnTo>
                  <a:lnTo>
                    <a:pt x="248648" y="91827"/>
                  </a:lnTo>
                  <a:lnTo>
                    <a:pt x="474881" y="91827"/>
                  </a:lnTo>
                  <a:lnTo>
                    <a:pt x="443876" y="70808"/>
                  </a:lnTo>
                  <a:lnTo>
                    <a:pt x="400284" y="42117"/>
                  </a:lnTo>
                  <a:lnTo>
                    <a:pt x="346450" y="16240"/>
                  </a:lnTo>
                  <a:lnTo>
                    <a:pt x="290662" y="2315"/>
                  </a:lnTo>
                  <a:lnTo>
                    <a:pt x="237253" y="0"/>
                  </a:lnTo>
                  <a:close/>
                </a:path>
                <a:path w="675639" h="525780">
                  <a:moveTo>
                    <a:pt x="606748" y="177905"/>
                  </a:moveTo>
                  <a:lnTo>
                    <a:pt x="412336" y="177905"/>
                  </a:lnTo>
                  <a:lnTo>
                    <a:pt x="455153" y="197715"/>
                  </a:lnTo>
                  <a:lnTo>
                    <a:pt x="490633" y="208842"/>
                  </a:lnTo>
                  <a:lnTo>
                    <a:pt x="517790" y="213531"/>
                  </a:lnTo>
                  <a:lnTo>
                    <a:pt x="535640" y="214024"/>
                  </a:lnTo>
                  <a:lnTo>
                    <a:pt x="577761" y="199355"/>
                  </a:lnTo>
                  <a:lnTo>
                    <a:pt x="606748" y="177905"/>
                  </a:lnTo>
                  <a:close/>
                </a:path>
                <a:path w="675639" h="525780">
                  <a:moveTo>
                    <a:pt x="633673" y="62911"/>
                  </a:moveTo>
                  <a:lnTo>
                    <a:pt x="597162" y="81947"/>
                  </a:lnTo>
                  <a:lnTo>
                    <a:pt x="562332" y="105712"/>
                  </a:lnTo>
                  <a:lnTo>
                    <a:pt x="533761" y="117364"/>
                  </a:lnTo>
                  <a:lnTo>
                    <a:pt x="661912" y="117364"/>
                  </a:lnTo>
                  <a:lnTo>
                    <a:pt x="675380" y="90156"/>
                  </a:lnTo>
                  <a:lnTo>
                    <a:pt x="667288" y="65447"/>
                  </a:lnTo>
                  <a:lnTo>
                    <a:pt x="633673" y="62911"/>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5044112" y="941152"/>
              <a:ext cx="135960" cy="135954"/>
            </a:xfrm>
            <a:prstGeom prst="rect">
              <a:avLst/>
            </a:prstGeom>
            <a:blipFill>
              <a:blip r:embed="rId3"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728347" y="1239238"/>
              <a:ext cx="774476" cy="238965"/>
            </a:xfrm>
            <a:custGeom>
              <a:avLst/>
              <a:gdLst/>
              <a:ahLst/>
              <a:cxnLst/>
              <a:rect l="l" t="t" r="r" b="b"/>
              <a:pathLst>
                <a:path w="854075" h="263525">
                  <a:moveTo>
                    <a:pt x="215487" y="172634"/>
                  </a:moveTo>
                  <a:lnTo>
                    <a:pt x="184841" y="179067"/>
                  </a:lnTo>
                  <a:lnTo>
                    <a:pt x="176796" y="204279"/>
                  </a:lnTo>
                  <a:lnTo>
                    <a:pt x="194746" y="225249"/>
                  </a:lnTo>
                  <a:lnTo>
                    <a:pt x="234343" y="243380"/>
                  </a:lnTo>
                  <a:lnTo>
                    <a:pt x="286553" y="256691"/>
                  </a:lnTo>
                  <a:lnTo>
                    <a:pt x="342342" y="263205"/>
                  </a:lnTo>
                  <a:lnTo>
                    <a:pt x="392677" y="260939"/>
                  </a:lnTo>
                  <a:lnTo>
                    <a:pt x="428523" y="247916"/>
                  </a:lnTo>
                  <a:lnTo>
                    <a:pt x="444814" y="227663"/>
                  </a:lnTo>
                  <a:lnTo>
                    <a:pt x="450718" y="203020"/>
                  </a:lnTo>
                  <a:lnTo>
                    <a:pt x="449496" y="181797"/>
                  </a:lnTo>
                  <a:lnTo>
                    <a:pt x="298628" y="181797"/>
                  </a:lnTo>
                  <a:lnTo>
                    <a:pt x="257246" y="176403"/>
                  </a:lnTo>
                  <a:lnTo>
                    <a:pt x="215487" y="172634"/>
                  </a:lnTo>
                  <a:close/>
                </a:path>
                <a:path w="854075" h="263525">
                  <a:moveTo>
                    <a:pt x="748027" y="143534"/>
                  </a:moveTo>
                  <a:lnTo>
                    <a:pt x="519874" y="143534"/>
                  </a:lnTo>
                  <a:lnTo>
                    <a:pt x="548947" y="145701"/>
                  </a:lnTo>
                  <a:lnTo>
                    <a:pt x="560539" y="147433"/>
                  </a:lnTo>
                  <a:lnTo>
                    <a:pt x="623875" y="176082"/>
                  </a:lnTo>
                  <a:lnTo>
                    <a:pt x="685264" y="197528"/>
                  </a:lnTo>
                  <a:lnTo>
                    <a:pt x="741581" y="211676"/>
                  </a:lnTo>
                  <a:lnTo>
                    <a:pt x="789703" y="218426"/>
                  </a:lnTo>
                  <a:lnTo>
                    <a:pt x="826506" y="217682"/>
                  </a:lnTo>
                  <a:lnTo>
                    <a:pt x="848865" y="209345"/>
                  </a:lnTo>
                  <a:lnTo>
                    <a:pt x="853655" y="193318"/>
                  </a:lnTo>
                  <a:lnTo>
                    <a:pt x="841305" y="176960"/>
                  </a:lnTo>
                  <a:lnTo>
                    <a:pt x="816495" y="165346"/>
                  </a:lnTo>
                  <a:lnTo>
                    <a:pt x="782446" y="154810"/>
                  </a:lnTo>
                  <a:lnTo>
                    <a:pt x="748027" y="143534"/>
                  </a:lnTo>
                  <a:close/>
                </a:path>
                <a:path w="854075" h="263525">
                  <a:moveTo>
                    <a:pt x="716001" y="129756"/>
                  </a:moveTo>
                  <a:lnTo>
                    <a:pt x="278106" y="129756"/>
                  </a:lnTo>
                  <a:lnTo>
                    <a:pt x="304914" y="134022"/>
                  </a:lnTo>
                  <a:lnTo>
                    <a:pt x="324233" y="149044"/>
                  </a:lnTo>
                  <a:lnTo>
                    <a:pt x="332982" y="163064"/>
                  </a:lnTo>
                  <a:lnTo>
                    <a:pt x="333505" y="174116"/>
                  </a:lnTo>
                  <a:lnTo>
                    <a:pt x="328142" y="180237"/>
                  </a:lnTo>
                  <a:lnTo>
                    <a:pt x="298628" y="181797"/>
                  </a:lnTo>
                  <a:lnTo>
                    <a:pt x="449496" y="181797"/>
                  </a:lnTo>
                  <a:lnTo>
                    <a:pt x="449270" y="177870"/>
                  </a:lnTo>
                  <a:lnTo>
                    <a:pt x="443509" y="156095"/>
                  </a:lnTo>
                  <a:lnTo>
                    <a:pt x="481876" y="145483"/>
                  </a:lnTo>
                  <a:lnTo>
                    <a:pt x="519874" y="143534"/>
                  </a:lnTo>
                  <a:lnTo>
                    <a:pt x="748027" y="143534"/>
                  </a:lnTo>
                  <a:lnTo>
                    <a:pt x="742382" y="141685"/>
                  </a:lnTo>
                  <a:lnTo>
                    <a:pt x="716001" y="129756"/>
                  </a:lnTo>
                  <a:close/>
                </a:path>
                <a:path w="854075" h="263525">
                  <a:moveTo>
                    <a:pt x="497949" y="0"/>
                  </a:moveTo>
                  <a:lnTo>
                    <a:pt x="457046" y="3728"/>
                  </a:lnTo>
                  <a:lnTo>
                    <a:pt x="412102" y="11424"/>
                  </a:lnTo>
                  <a:lnTo>
                    <a:pt x="363259" y="21820"/>
                  </a:lnTo>
                  <a:lnTo>
                    <a:pt x="310659" y="33647"/>
                  </a:lnTo>
                  <a:lnTo>
                    <a:pt x="254443" y="45639"/>
                  </a:lnTo>
                  <a:lnTo>
                    <a:pt x="194754" y="56527"/>
                  </a:lnTo>
                  <a:lnTo>
                    <a:pt x="128558" y="65731"/>
                  </a:lnTo>
                  <a:lnTo>
                    <a:pt x="74530" y="72162"/>
                  </a:lnTo>
                  <a:lnTo>
                    <a:pt x="34124" y="78841"/>
                  </a:lnTo>
                  <a:lnTo>
                    <a:pt x="8796" y="88789"/>
                  </a:lnTo>
                  <a:lnTo>
                    <a:pt x="0" y="105028"/>
                  </a:lnTo>
                  <a:lnTo>
                    <a:pt x="15190" y="124541"/>
                  </a:lnTo>
                  <a:lnTo>
                    <a:pt x="54877" y="133765"/>
                  </a:lnTo>
                  <a:lnTo>
                    <a:pt x="110036" y="135799"/>
                  </a:lnTo>
                  <a:lnTo>
                    <a:pt x="171644" y="133743"/>
                  </a:lnTo>
                  <a:lnTo>
                    <a:pt x="230675" y="130696"/>
                  </a:lnTo>
                  <a:lnTo>
                    <a:pt x="278106" y="129756"/>
                  </a:lnTo>
                  <a:lnTo>
                    <a:pt x="716001" y="129756"/>
                  </a:lnTo>
                  <a:lnTo>
                    <a:pt x="699526" y="122305"/>
                  </a:lnTo>
                  <a:lnTo>
                    <a:pt x="657099" y="93004"/>
                  </a:lnTo>
                  <a:lnTo>
                    <a:pt x="618324" y="50113"/>
                  </a:lnTo>
                  <a:lnTo>
                    <a:pt x="595000" y="25295"/>
                  </a:lnTo>
                  <a:lnTo>
                    <a:pt x="567068" y="9515"/>
                  </a:lnTo>
                  <a:lnTo>
                    <a:pt x="534670" y="1506"/>
                  </a:lnTo>
                  <a:lnTo>
                    <a:pt x="497949"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3313459" y="1189706"/>
              <a:ext cx="129582" cy="129582"/>
            </a:xfrm>
            <a:prstGeom prst="rect">
              <a:avLst/>
            </a:prstGeom>
            <a:blipFill>
              <a:blip r:embed="rId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3740469" y="2132198"/>
              <a:ext cx="670253" cy="502114"/>
            </a:xfrm>
            <a:custGeom>
              <a:avLst/>
              <a:gdLst/>
              <a:ahLst/>
              <a:cxnLst/>
              <a:rect l="l" t="t" r="r" b="b"/>
              <a:pathLst>
                <a:path w="739139" h="553719">
                  <a:moveTo>
                    <a:pt x="538068" y="91832"/>
                  </a:moveTo>
                  <a:lnTo>
                    <a:pt x="311829" y="91832"/>
                  </a:lnTo>
                  <a:lnTo>
                    <a:pt x="330203" y="95584"/>
                  </a:lnTo>
                  <a:lnTo>
                    <a:pt x="303292" y="148995"/>
                  </a:lnTo>
                  <a:lnTo>
                    <a:pt x="277796" y="197410"/>
                  </a:lnTo>
                  <a:lnTo>
                    <a:pt x="253019" y="241334"/>
                  </a:lnTo>
                  <a:lnTo>
                    <a:pt x="228262" y="281268"/>
                  </a:lnTo>
                  <a:lnTo>
                    <a:pt x="202830" y="317717"/>
                  </a:lnTo>
                  <a:lnTo>
                    <a:pt x="176025" y="351184"/>
                  </a:lnTo>
                  <a:lnTo>
                    <a:pt x="130651" y="399357"/>
                  </a:lnTo>
                  <a:lnTo>
                    <a:pt x="85045" y="442523"/>
                  </a:lnTo>
                  <a:lnTo>
                    <a:pt x="44523" y="479964"/>
                  </a:lnTo>
                  <a:lnTo>
                    <a:pt x="14402" y="510962"/>
                  </a:lnTo>
                  <a:lnTo>
                    <a:pt x="0" y="534802"/>
                  </a:lnTo>
                  <a:lnTo>
                    <a:pt x="6632" y="550764"/>
                  </a:lnTo>
                  <a:lnTo>
                    <a:pt x="35557" y="553223"/>
                  </a:lnTo>
                  <a:lnTo>
                    <a:pt x="76536" y="537497"/>
                  </a:lnTo>
                  <a:lnTo>
                    <a:pt x="125186" y="509000"/>
                  </a:lnTo>
                  <a:lnTo>
                    <a:pt x="177124" y="473144"/>
                  </a:lnTo>
                  <a:lnTo>
                    <a:pt x="227966" y="435340"/>
                  </a:lnTo>
                  <a:lnTo>
                    <a:pt x="273330" y="401001"/>
                  </a:lnTo>
                  <a:lnTo>
                    <a:pt x="308832" y="375539"/>
                  </a:lnTo>
                  <a:lnTo>
                    <a:pt x="330089" y="364367"/>
                  </a:lnTo>
                  <a:lnTo>
                    <a:pt x="408317" y="352119"/>
                  </a:lnTo>
                  <a:lnTo>
                    <a:pt x="457382" y="348298"/>
                  </a:lnTo>
                  <a:lnTo>
                    <a:pt x="679183" y="348298"/>
                  </a:lnTo>
                  <a:lnTo>
                    <a:pt x="672775" y="340173"/>
                  </a:lnTo>
                  <a:lnTo>
                    <a:pt x="633344" y="309535"/>
                  </a:lnTo>
                  <a:lnTo>
                    <a:pt x="590134" y="283526"/>
                  </a:lnTo>
                  <a:lnTo>
                    <a:pt x="554993" y="267224"/>
                  </a:lnTo>
                  <a:lnTo>
                    <a:pt x="503340" y="257788"/>
                  </a:lnTo>
                  <a:lnTo>
                    <a:pt x="452174" y="257788"/>
                  </a:lnTo>
                  <a:lnTo>
                    <a:pt x="435081" y="246919"/>
                  </a:lnTo>
                  <a:lnTo>
                    <a:pt x="445409" y="219280"/>
                  </a:lnTo>
                  <a:lnTo>
                    <a:pt x="464956" y="190924"/>
                  </a:lnTo>
                  <a:lnTo>
                    <a:pt x="475516" y="177905"/>
                  </a:lnTo>
                  <a:lnTo>
                    <a:pt x="669929" y="177905"/>
                  </a:lnTo>
                  <a:lnTo>
                    <a:pt x="684483" y="167136"/>
                  </a:lnTo>
                  <a:lnTo>
                    <a:pt x="720130" y="127395"/>
                  </a:lnTo>
                  <a:lnTo>
                    <a:pt x="725090" y="117377"/>
                  </a:lnTo>
                  <a:lnTo>
                    <a:pt x="596941" y="117377"/>
                  </a:lnTo>
                  <a:lnTo>
                    <a:pt x="571715" y="111266"/>
                  </a:lnTo>
                  <a:lnTo>
                    <a:pt x="542447" y="94801"/>
                  </a:lnTo>
                  <a:lnTo>
                    <a:pt x="538068" y="91832"/>
                  </a:lnTo>
                  <a:close/>
                </a:path>
                <a:path w="739139" h="553719">
                  <a:moveTo>
                    <a:pt x="679183" y="348298"/>
                  </a:moveTo>
                  <a:lnTo>
                    <a:pt x="457382" y="348298"/>
                  </a:lnTo>
                  <a:lnTo>
                    <a:pt x="492839" y="350740"/>
                  </a:lnTo>
                  <a:lnTo>
                    <a:pt x="530241" y="357280"/>
                  </a:lnTo>
                  <a:lnTo>
                    <a:pt x="575759" y="372103"/>
                  </a:lnTo>
                  <a:lnTo>
                    <a:pt x="621079" y="391991"/>
                  </a:lnTo>
                  <a:lnTo>
                    <a:pt x="661648" y="403955"/>
                  </a:lnTo>
                  <a:lnTo>
                    <a:pt x="692915" y="395012"/>
                  </a:lnTo>
                  <a:lnTo>
                    <a:pt x="696581" y="370359"/>
                  </a:lnTo>
                  <a:lnTo>
                    <a:pt x="679183" y="348298"/>
                  </a:lnTo>
                  <a:close/>
                </a:path>
                <a:path w="739139" h="553719">
                  <a:moveTo>
                    <a:pt x="473124" y="256850"/>
                  </a:moveTo>
                  <a:lnTo>
                    <a:pt x="452174" y="257788"/>
                  </a:lnTo>
                  <a:lnTo>
                    <a:pt x="503340" y="257788"/>
                  </a:lnTo>
                  <a:lnTo>
                    <a:pt x="499645" y="257387"/>
                  </a:lnTo>
                  <a:lnTo>
                    <a:pt x="473124" y="256850"/>
                  </a:lnTo>
                  <a:close/>
                </a:path>
                <a:path w="739139" h="553719">
                  <a:moveTo>
                    <a:pt x="300433" y="0"/>
                  </a:moveTo>
                  <a:lnTo>
                    <a:pt x="253737" y="8952"/>
                  </a:lnTo>
                  <a:lnTo>
                    <a:pt x="218087" y="28833"/>
                  </a:lnTo>
                  <a:lnTo>
                    <a:pt x="176203" y="76531"/>
                  </a:lnTo>
                  <a:lnTo>
                    <a:pt x="149912" y="126737"/>
                  </a:lnTo>
                  <a:lnTo>
                    <a:pt x="138454" y="171909"/>
                  </a:lnTo>
                  <a:lnTo>
                    <a:pt x="141070" y="204501"/>
                  </a:lnTo>
                  <a:lnTo>
                    <a:pt x="157000" y="216970"/>
                  </a:lnTo>
                  <a:lnTo>
                    <a:pt x="186088" y="204837"/>
                  </a:lnTo>
                  <a:lnTo>
                    <a:pt x="208240" y="175884"/>
                  </a:lnTo>
                  <a:lnTo>
                    <a:pt x="229233" y="140938"/>
                  </a:lnTo>
                  <a:lnTo>
                    <a:pt x="254841" y="110824"/>
                  </a:lnTo>
                  <a:lnTo>
                    <a:pt x="272437" y="99931"/>
                  </a:lnTo>
                  <a:lnTo>
                    <a:pt x="292003" y="93441"/>
                  </a:lnTo>
                  <a:lnTo>
                    <a:pt x="311829" y="91832"/>
                  </a:lnTo>
                  <a:lnTo>
                    <a:pt x="538068" y="91832"/>
                  </a:lnTo>
                  <a:lnTo>
                    <a:pt x="507057" y="70809"/>
                  </a:lnTo>
                  <a:lnTo>
                    <a:pt x="463464" y="42117"/>
                  </a:lnTo>
                  <a:lnTo>
                    <a:pt x="409630" y="16240"/>
                  </a:lnTo>
                  <a:lnTo>
                    <a:pt x="353842" y="2315"/>
                  </a:lnTo>
                  <a:lnTo>
                    <a:pt x="300433" y="0"/>
                  </a:lnTo>
                  <a:close/>
                </a:path>
                <a:path w="739139" h="553719">
                  <a:moveTo>
                    <a:pt x="669929" y="177905"/>
                  </a:moveTo>
                  <a:lnTo>
                    <a:pt x="475516" y="177905"/>
                  </a:lnTo>
                  <a:lnTo>
                    <a:pt x="518334" y="197715"/>
                  </a:lnTo>
                  <a:lnTo>
                    <a:pt x="553814" y="208842"/>
                  </a:lnTo>
                  <a:lnTo>
                    <a:pt x="580971" y="213531"/>
                  </a:lnTo>
                  <a:lnTo>
                    <a:pt x="598821" y="214024"/>
                  </a:lnTo>
                  <a:lnTo>
                    <a:pt x="640942" y="199355"/>
                  </a:lnTo>
                  <a:lnTo>
                    <a:pt x="669929" y="177905"/>
                  </a:lnTo>
                  <a:close/>
                </a:path>
                <a:path w="739139" h="553719">
                  <a:moveTo>
                    <a:pt x="696859" y="62911"/>
                  </a:moveTo>
                  <a:lnTo>
                    <a:pt x="660344" y="81949"/>
                  </a:lnTo>
                  <a:lnTo>
                    <a:pt x="625513" y="105718"/>
                  </a:lnTo>
                  <a:lnTo>
                    <a:pt x="596941" y="117377"/>
                  </a:lnTo>
                  <a:lnTo>
                    <a:pt x="725090" y="117377"/>
                  </a:lnTo>
                  <a:lnTo>
                    <a:pt x="738567" y="90156"/>
                  </a:lnTo>
                  <a:lnTo>
                    <a:pt x="730482" y="65447"/>
                  </a:lnTo>
                  <a:lnTo>
                    <a:pt x="696859" y="62911"/>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140488" y="2030088"/>
              <a:ext cx="135960" cy="135953"/>
            </a:xfrm>
            <a:prstGeom prst="rect">
              <a:avLst/>
            </a:prstGeom>
            <a:blipFill>
              <a:blip r:embed="rId4"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735065" y="1897739"/>
              <a:ext cx="495204" cy="0"/>
            </a:xfrm>
            <a:custGeom>
              <a:avLst/>
              <a:gdLst/>
              <a:ahLst/>
              <a:cxnLst/>
              <a:rect l="l" t="t" r="r" b="b"/>
              <a:pathLst>
                <a:path w="546100">
                  <a:moveTo>
                    <a:pt x="0" y="0"/>
                  </a:moveTo>
                  <a:lnTo>
                    <a:pt x="545668" y="0"/>
                  </a:lnTo>
                </a:path>
              </a:pathLst>
            </a:custGeom>
            <a:ln w="3175">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735066" y="1897734"/>
              <a:ext cx="495204" cy="0"/>
            </a:xfrm>
            <a:custGeom>
              <a:avLst/>
              <a:gdLst/>
              <a:ahLst/>
              <a:cxnLst/>
              <a:rect l="l" t="t" r="r" b="b"/>
              <a:pathLst>
                <a:path w="546100">
                  <a:moveTo>
                    <a:pt x="0" y="0"/>
                  </a:moveTo>
                  <a:lnTo>
                    <a:pt x="545668" y="0"/>
                  </a:lnTo>
                </a:path>
              </a:pathLst>
            </a:custGeom>
            <a:ln w="20434">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789940" y="1897881"/>
              <a:ext cx="388102" cy="737624"/>
            </a:xfrm>
            <a:custGeom>
              <a:avLst/>
              <a:gdLst/>
              <a:ahLst/>
              <a:cxnLst/>
              <a:rect l="l" t="t" r="r" b="b"/>
              <a:pathLst>
                <a:path w="427989" h="813435">
                  <a:moveTo>
                    <a:pt x="32141" y="0"/>
                  </a:moveTo>
                  <a:lnTo>
                    <a:pt x="13883" y="17162"/>
                  </a:lnTo>
                  <a:lnTo>
                    <a:pt x="2453" y="56965"/>
                  </a:lnTo>
                  <a:lnTo>
                    <a:pt x="0" y="110206"/>
                  </a:lnTo>
                  <a:lnTo>
                    <a:pt x="8671" y="167679"/>
                  </a:lnTo>
                  <a:lnTo>
                    <a:pt x="30617" y="220179"/>
                  </a:lnTo>
                  <a:lnTo>
                    <a:pt x="59118" y="263787"/>
                  </a:lnTo>
                  <a:lnTo>
                    <a:pt x="85211" y="304833"/>
                  </a:lnTo>
                  <a:lnTo>
                    <a:pt x="105683" y="346361"/>
                  </a:lnTo>
                  <a:lnTo>
                    <a:pt x="117325" y="391415"/>
                  </a:lnTo>
                  <a:lnTo>
                    <a:pt x="116926" y="443039"/>
                  </a:lnTo>
                  <a:lnTo>
                    <a:pt x="110126" y="500776"/>
                  </a:lnTo>
                  <a:lnTo>
                    <a:pt x="107031" y="543488"/>
                  </a:lnTo>
                  <a:lnTo>
                    <a:pt x="105476" y="585169"/>
                  </a:lnTo>
                  <a:lnTo>
                    <a:pt x="103299" y="639813"/>
                  </a:lnTo>
                  <a:lnTo>
                    <a:pt x="102231" y="682027"/>
                  </a:lnTo>
                  <a:lnTo>
                    <a:pt x="102118" y="690348"/>
                  </a:lnTo>
                  <a:lnTo>
                    <a:pt x="104218" y="745939"/>
                  </a:lnTo>
                  <a:lnTo>
                    <a:pt x="112870" y="793341"/>
                  </a:lnTo>
                  <a:lnTo>
                    <a:pt x="131112" y="813117"/>
                  </a:lnTo>
                  <a:lnTo>
                    <a:pt x="155448" y="794192"/>
                  </a:lnTo>
                  <a:lnTo>
                    <a:pt x="169888" y="747985"/>
                  </a:lnTo>
                  <a:lnTo>
                    <a:pt x="179075" y="690348"/>
                  </a:lnTo>
                  <a:lnTo>
                    <a:pt x="187652" y="637133"/>
                  </a:lnTo>
                  <a:lnTo>
                    <a:pt x="197605" y="598033"/>
                  </a:lnTo>
                  <a:lnTo>
                    <a:pt x="206648" y="571857"/>
                  </a:lnTo>
                  <a:lnTo>
                    <a:pt x="213220" y="557189"/>
                  </a:lnTo>
                  <a:lnTo>
                    <a:pt x="215757" y="552615"/>
                  </a:lnTo>
                  <a:lnTo>
                    <a:pt x="322353" y="552615"/>
                  </a:lnTo>
                  <a:lnTo>
                    <a:pt x="320950" y="539026"/>
                  </a:lnTo>
                  <a:lnTo>
                    <a:pt x="315514" y="498757"/>
                  </a:lnTo>
                  <a:lnTo>
                    <a:pt x="307680" y="442137"/>
                  </a:lnTo>
                  <a:lnTo>
                    <a:pt x="308130" y="390917"/>
                  </a:lnTo>
                  <a:lnTo>
                    <a:pt x="321590" y="346719"/>
                  </a:lnTo>
                  <a:lnTo>
                    <a:pt x="343754" y="305941"/>
                  </a:lnTo>
                  <a:lnTo>
                    <a:pt x="370317" y="264983"/>
                  </a:lnTo>
                  <a:lnTo>
                    <a:pt x="392267" y="228142"/>
                  </a:lnTo>
                  <a:lnTo>
                    <a:pt x="213738" y="228142"/>
                  </a:lnTo>
                  <a:lnTo>
                    <a:pt x="168092" y="222962"/>
                  </a:lnTo>
                  <a:lnTo>
                    <a:pt x="133190" y="207430"/>
                  </a:lnTo>
                  <a:lnTo>
                    <a:pt x="88541" y="145351"/>
                  </a:lnTo>
                  <a:lnTo>
                    <a:pt x="75721" y="98731"/>
                  </a:lnTo>
                  <a:lnTo>
                    <a:pt x="65331" y="50228"/>
                  </a:lnTo>
                  <a:lnTo>
                    <a:pt x="52476" y="13036"/>
                  </a:lnTo>
                  <a:lnTo>
                    <a:pt x="32141" y="0"/>
                  </a:lnTo>
                  <a:close/>
                </a:path>
                <a:path w="427989" h="813435">
                  <a:moveTo>
                    <a:pt x="322353" y="552615"/>
                  </a:moveTo>
                  <a:lnTo>
                    <a:pt x="215757" y="552615"/>
                  </a:lnTo>
                  <a:lnTo>
                    <a:pt x="225325" y="569763"/>
                  </a:lnTo>
                  <a:lnTo>
                    <a:pt x="231574" y="584792"/>
                  </a:lnTo>
                  <a:lnTo>
                    <a:pt x="237258" y="606080"/>
                  </a:lnTo>
                  <a:lnTo>
                    <a:pt x="245132" y="642010"/>
                  </a:lnTo>
                  <a:lnTo>
                    <a:pt x="253081" y="694463"/>
                  </a:lnTo>
                  <a:lnTo>
                    <a:pt x="260207" y="750423"/>
                  </a:lnTo>
                  <a:lnTo>
                    <a:pt x="270896" y="794954"/>
                  </a:lnTo>
                  <a:lnTo>
                    <a:pt x="309614" y="792085"/>
                  </a:lnTo>
                  <a:lnTo>
                    <a:pt x="322277" y="741922"/>
                  </a:lnTo>
                  <a:lnTo>
                    <a:pt x="328356" y="682027"/>
                  </a:lnTo>
                  <a:lnTo>
                    <a:pt x="328686" y="631799"/>
                  </a:lnTo>
                  <a:lnTo>
                    <a:pt x="325002" y="578265"/>
                  </a:lnTo>
                  <a:lnTo>
                    <a:pt x="322353" y="552615"/>
                  </a:lnTo>
                  <a:close/>
                </a:path>
                <a:path w="427989" h="813435">
                  <a:moveTo>
                    <a:pt x="399971" y="4178"/>
                  </a:moveTo>
                  <a:lnTo>
                    <a:pt x="376990" y="17494"/>
                  </a:lnTo>
                  <a:lnTo>
                    <a:pt x="362307" y="54763"/>
                  </a:lnTo>
                  <a:lnTo>
                    <a:pt x="350899" y="103113"/>
                  </a:lnTo>
                  <a:lnTo>
                    <a:pt x="337741" y="149669"/>
                  </a:lnTo>
                  <a:lnTo>
                    <a:pt x="319205" y="185199"/>
                  </a:lnTo>
                  <a:lnTo>
                    <a:pt x="293684" y="209589"/>
                  </a:lnTo>
                  <a:lnTo>
                    <a:pt x="259192" y="223637"/>
                  </a:lnTo>
                  <a:lnTo>
                    <a:pt x="213738" y="228142"/>
                  </a:lnTo>
                  <a:lnTo>
                    <a:pt x="392267" y="228142"/>
                  </a:lnTo>
                  <a:lnTo>
                    <a:pt x="396997" y="220179"/>
                  </a:lnTo>
                  <a:lnTo>
                    <a:pt x="420766" y="156857"/>
                  </a:lnTo>
                  <a:lnTo>
                    <a:pt x="427761" y="98499"/>
                  </a:lnTo>
                  <a:lnTo>
                    <a:pt x="423160" y="50228"/>
                  </a:lnTo>
                  <a:lnTo>
                    <a:pt x="412163" y="17101"/>
                  </a:lnTo>
                  <a:lnTo>
                    <a:pt x="399971" y="4178"/>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4917087" y="1954514"/>
              <a:ext cx="129586" cy="129582"/>
            </a:xfrm>
            <a:prstGeom prst="rect">
              <a:avLst/>
            </a:prstGeom>
            <a:blipFill>
              <a:blip r:embed="rId5"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3018495" y="1990038"/>
              <a:ext cx="131505" cy="131493"/>
            </a:xfrm>
            <a:prstGeom prst="rect">
              <a:avLst/>
            </a:prstGeom>
            <a:blipFill>
              <a:blip r:embed="rId6"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2918547" y="1873078"/>
              <a:ext cx="394436" cy="796933"/>
            </a:xfrm>
            <a:custGeom>
              <a:avLst/>
              <a:gdLst/>
              <a:ahLst/>
              <a:cxnLst/>
              <a:rect l="l" t="t" r="r" b="b"/>
              <a:pathLst>
                <a:path w="434975" h="878839">
                  <a:moveTo>
                    <a:pt x="316516" y="397014"/>
                  </a:moveTo>
                  <a:lnTo>
                    <a:pt x="131145" y="397014"/>
                  </a:lnTo>
                  <a:lnTo>
                    <a:pt x="144906" y="456361"/>
                  </a:lnTo>
                  <a:lnTo>
                    <a:pt x="154143" y="515686"/>
                  </a:lnTo>
                  <a:lnTo>
                    <a:pt x="159669" y="571603"/>
                  </a:lnTo>
                  <a:lnTo>
                    <a:pt x="162301" y="620726"/>
                  </a:lnTo>
                  <a:lnTo>
                    <a:pt x="162851" y="659670"/>
                  </a:lnTo>
                  <a:lnTo>
                    <a:pt x="162133" y="685050"/>
                  </a:lnTo>
                  <a:lnTo>
                    <a:pt x="156866" y="782503"/>
                  </a:lnTo>
                  <a:lnTo>
                    <a:pt x="156617" y="841284"/>
                  </a:lnTo>
                  <a:lnTo>
                    <a:pt x="162628" y="870354"/>
                  </a:lnTo>
                  <a:lnTo>
                    <a:pt x="176141" y="878674"/>
                  </a:lnTo>
                  <a:lnTo>
                    <a:pt x="196299" y="862015"/>
                  </a:lnTo>
                  <a:lnTo>
                    <a:pt x="212924" y="818006"/>
                  </a:lnTo>
                  <a:lnTo>
                    <a:pt x="226978" y="759123"/>
                  </a:lnTo>
                  <a:lnTo>
                    <a:pt x="239422" y="697844"/>
                  </a:lnTo>
                  <a:lnTo>
                    <a:pt x="251218" y="646647"/>
                  </a:lnTo>
                  <a:lnTo>
                    <a:pt x="288616" y="595736"/>
                  </a:lnTo>
                  <a:lnTo>
                    <a:pt x="342581" y="562023"/>
                  </a:lnTo>
                  <a:lnTo>
                    <a:pt x="353548" y="561733"/>
                  </a:lnTo>
                  <a:lnTo>
                    <a:pt x="432618" y="561733"/>
                  </a:lnTo>
                  <a:lnTo>
                    <a:pt x="434722" y="542829"/>
                  </a:lnTo>
                  <a:lnTo>
                    <a:pt x="430294" y="508152"/>
                  </a:lnTo>
                  <a:lnTo>
                    <a:pt x="409355" y="487577"/>
                  </a:lnTo>
                  <a:lnTo>
                    <a:pt x="376744" y="475589"/>
                  </a:lnTo>
                  <a:lnTo>
                    <a:pt x="344092" y="470839"/>
                  </a:lnTo>
                  <a:lnTo>
                    <a:pt x="315194" y="470839"/>
                  </a:lnTo>
                  <a:lnTo>
                    <a:pt x="311287" y="435544"/>
                  </a:lnTo>
                  <a:lnTo>
                    <a:pt x="314573" y="403725"/>
                  </a:lnTo>
                  <a:lnTo>
                    <a:pt x="316516" y="397014"/>
                  </a:lnTo>
                  <a:close/>
                </a:path>
                <a:path w="434975" h="878839">
                  <a:moveTo>
                    <a:pt x="432618" y="561733"/>
                  </a:moveTo>
                  <a:lnTo>
                    <a:pt x="353548" y="561733"/>
                  </a:lnTo>
                  <a:lnTo>
                    <a:pt x="352411" y="600154"/>
                  </a:lnTo>
                  <a:lnTo>
                    <a:pt x="348696" y="650113"/>
                  </a:lnTo>
                  <a:lnTo>
                    <a:pt x="353744" y="692489"/>
                  </a:lnTo>
                  <a:lnTo>
                    <a:pt x="378897" y="708164"/>
                  </a:lnTo>
                  <a:lnTo>
                    <a:pt x="398445" y="689611"/>
                  </a:lnTo>
                  <a:lnTo>
                    <a:pt x="416078" y="646946"/>
                  </a:lnTo>
                  <a:lnTo>
                    <a:pt x="429076" y="593556"/>
                  </a:lnTo>
                  <a:lnTo>
                    <a:pt x="432618" y="561733"/>
                  </a:lnTo>
                  <a:close/>
                </a:path>
                <a:path w="434975" h="878839">
                  <a:moveTo>
                    <a:pt x="342133" y="470554"/>
                  </a:moveTo>
                  <a:lnTo>
                    <a:pt x="315194" y="470839"/>
                  </a:lnTo>
                  <a:lnTo>
                    <a:pt x="344092" y="470839"/>
                  </a:lnTo>
                  <a:lnTo>
                    <a:pt x="342133" y="470554"/>
                  </a:lnTo>
                  <a:close/>
                </a:path>
                <a:path w="434975" h="878839">
                  <a:moveTo>
                    <a:pt x="48011" y="136702"/>
                  </a:moveTo>
                  <a:lnTo>
                    <a:pt x="20992" y="151566"/>
                  </a:lnTo>
                  <a:lnTo>
                    <a:pt x="5098" y="192403"/>
                  </a:lnTo>
                  <a:lnTo>
                    <a:pt x="0" y="246541"/>
                  </a:lnTo>
                  <a:lnTo>
                    <a:pt x="5371" y="301307"/>
                  </a:lnTo>
                  <a:lnTo>
                    <a:pt x="20884" y="344030"/>
                  </a:lnTo>
                  <a:lnTo>
                    <a:pt x="66975" y="380445"/>
                  </a:lnTo>
                  <a:lnTo>
                    <a:pt x="129964" y="397383"/>
                  </a:lnTo>
                  <a:lnTo>
                    <a:pt x="131145" y="397014"/>
                  </a:lnTo>
                  <a:lnTo>
                    <a:pt x="316516" y="397014"/>
                  </a:lnTo>
                  <a:lnTo>
                    <a:pt x="324071" y="370921"/>
                  </a:lnTo>
                  <a:lnTo>
                    <a:pt x="338803" y="332676"/>
                  </a:lnTo>
                  <a:lnTo>
                    <a:pt x="348897" y="301589"/>
                  </a:lnTo>
                  <a:lnTo>
                    <a:pt x="155918" y="301589"/>
                  </a:lnTo>
                  <a:lnTo>
                    <a:pt x="132052" y="300178"/>
                  </a:lnTo>
                  <a:lnTo>
                    <a:pt x="93540" y="290004"/>
                  </a:lnTo>
                  <a:lnTo>
                    <a:pt x="69414" y="207724"/>
                  </a:lnTo>
                  <a:lnTo>
                    <a:pt x="64844" y="159277"/>
                  </a:lnTo>
                  <a:lnTo>
                    <a:pt x="48011" y="136702"/>
                  </a:lnTo>
                  <a:close/>
                </a:path>
                <a:path w="434975" h="878839">
                  <a:moveTo>
                    <a:pt x="321658" y="0"/>
                  </a:moveTo>
                  <a:lnTo>
                    <a:pt x="312524" y="10853"/>
                  </a:lnTo>
                  <a:lnTo>
                    <a:pt x="308458" y="33998"/>
                  </a:lnTo>
                  <a:lnTo>
                    <a:pt x="307163" y="66420"/>
                  </a:lnTo>
                  <a:lnTo>
                    <a:pt x="306343" y="105106"/>
                  </a:lnTo>
                  <a:lnTo>
                    <a:pt x="303703" y="147042"/>
                  </a:lnTo>
                  <a:lnTo>
                    <a:pt x="296948" y="189214"/>
                  </a:lnTo>
                  <a:lnTo>
                    <a:pt x="283782" y="228610"/>
                  </a:lnTo>
                  <a:lnTo>
                    <a:pt x="261909" y="262215"/>
                  </a:lnTo>
                  <a:lnTo>
                    <a:pt x="229033" y="287016"/>
                  </a:lnTo>
                  <a:lnTo>
                    <a:pt x="182860" y="299999"/>
                  </a:lnTo>
                  <a:lnTo>
                    <a:pt x="155918" y="301589"/>
                  </a:lnTo>
                  <a:lnTo>
                    <a:pt x="348897" y="301589"/>
                  </a:lnTo>
                  <a:lnTo>
                    <a:pt x="357472" y="275182"/>
                  </a:lnTo>
                  <a:lnTo>
                    <a:pt x="369255" y="215844"/>
                  </a:lnTo>
                  <a:lnTo>
                    <a:pt x="374621" y="157857"/>
                  </a:lnTo>
                  <a:lnTo>
                    <a:pt x="374041" y="104416"/>
                  </a:lnTo>
                  <a:lnTo>
                    <a:pt x="367984" y="58714"/>
                  </a:lnTo>
                  <a:lnTo>
                    <a:pt x="356921" y="23948"/>
                  </a:lnTo>
                  <a:lnTo>
                    <a:pt x="341322" y="3312"/>
                  </a:lnTo>
                  <a:lnTo>
                    <a:pt x="321658"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703760" y="2266629"/>
              <a:ext cx="450290" cy="367948"/>
            </a:xfrm>
            <a:custGeom>
              <a:avLst/>
              <a:gdLst/>
              <a:ahLst/>
              <a:cxnLst/>
              <a:rect l="l" t="t" r="r" b="b"/>
              <a:pathLst>
                <a:path w="496570" h="405764">
                  <a:moveTo>
                    <a:pt x="495905" y="151132"/>
                  </a:moveTo>
                  <a:lnTo>
                    <a:pt x="297308" y="151132"/>
                  </a:lnTo>
                  <a:lnTo>
                    <a:pt x="318351" y="153912"/>
                  </a:lnTo>
                  <a:lnTo>
                    <a:pt x="330034" y="161211"/>
                  </a:lnTo>
                  <a:lnTo>
                    <a:pt x="333428" y="169436"/>
                  </a:lnTo>
                  <a:lnTo>
                    <a:pt x="329604" y="174995"/>
                  </a:lnTo>
                  <a:lnTo>
                    <a:pt x="304822" y="184932"/>
                  </a:lnTo>
                  <a:lnTo>
                    <a:pt x="276067" y="198452"/>
                  </a:lnTo>
                  <a:lnTo>
                    <a:pt x="250894" y="217183"/>
                  </a:lnTo>
                  <a:lnTo>
                    <a:pt x="236856" y="242750"/>
                  </a:lnTo>
                  <a:lnTo>
                    <a:pt x="229420" y="308667"/>
                  </a:lnTo>
                  <a:lnTo>
                    <a:pt x="234518" y="363198"/>
                  </a:lnTo>
                  <a:lnTo>
                    <a:pt x="251567" y="398110"/>
                  </a:lnTo>
                  <a:lnTo>
                    <a:pt x="279985" y="405170"/>
                  </a:lnTo>
                  <a:lnTo>
                    <a:pt x="297938" y="386963"/>
                  </a:lnTo>
                  <a:lnTo>
                    <a:pt x="303405" y="353070"/>
                  </a:lnTo>
                  <a:lnTo>
                    <a:pt x="308208" y="310635"/>
                  </a:lnTo>
                  <a:lnTo>
                    <a:pt x="324168" y="266804"/>
                  </a:lnTo>
                  <a:lnTo>
                    <a:pt x="352404" y="249920"/>
                  </a:lnTo>
                  <a:lnTo>
                    <a:pt x="396455" y="243209"/>
                  </a:lnTo>
                  <a:lnTo>
                    <a:pt x="441971" y="235423"/>
                  </a:lnTo>
                  <a:lnTo>
                    <a:pt x="474600" y="215318"/>
                  </a:lnTo>
                  <a:lnTo>
                    <a:pt x="487775" y="191854"/>
                  </a:lnTo>
                  <a:lnTo>
                    <a:pt x="494895" y="167661"/>
                  </a:lnTo>
                  <a:lnTo>
                    <a:pt x="495905" y="151132"/>
                  </a:lnTo>
                  <a:close/>
                </a:path>
                <a:path w="496570" h="405764">
                  <a:moveTo>
                    <a:pt x="326807" y="0"/>
                  </a:moveTo>
                  <a:lnTo>
                    <a:pt x="263141" y="9697"/>
                  </a:lnTo>
                  <a:lnTo>
                    <a:pt x="197412" y="43506"/>
                  </a:lnTo>
                  <a:lnTo>
                    <a:pt x="164840" y="70752"/>
                  </a:lnTo>
                  <a:lnTo>
                    <a:pt x="133031" y="105585"/>
                  </a:lnTo>
                  <a:lnTo>
                    <a:pt x="102411" y="148524"/>
                  </a:lnTo>
                  <a:lnTo>
                    <a:pt x="73407" y="200091"/>
                  </a:lnTo>
                  <a:lnTo>
                    <a:pt x="36838" y="272728"/>
                  </a:lnTo>
                  <a:lnTo>
                    <a:pt x="11083" y="328651"/>
                  </a:lnTo>
                  <a:lnTo>
                    <a:pt x="0" y="368760"/>
                  </a:lnTo>
                  <a:lnTo>
                    <a:pt x="7443" y="393956"/>
                  </a:lnTo>
                  <a:lnTo>
                    <a:pt x="27767" y="400216"/>
                  </a:lnTo>
                  <a:lnTo>
                    <a:pt x="51930" y="386361"/>
                  </a:lnTo>
                  <a:lnTo>
                    <a:pt x="78840" y="357662"/>
                  </a:lnTo>
                  <a:lnTo>
                    <a:pt x="107408" y="319388"/>
                  </a:lnTo>
                  <a:lnTo>
                    <a:pt x="165149" y="235193"/>
                  </a:lnTo>
                  <a:lnTo>
                    <a:pt x="192139" y="199812"/>
                  </a:lnTo>
                  <a:lnTo>
                    <a:pt x="239140" y="162078"/>
                  </a:lnTo>
                  <a:lnTo>
                    <a:pt x="277876" y="151937"/>
                  </a:lnTo>
                  <a:lnTo>
                    <a:pt x="297308" y="151132"/>
                  </a:lnTo>
                  <a:lnTo>
                    <a:pt x="495905" y="151132"/>
                  </a:lnTo>
                  <a:lnTo>
                    <a:pt x="496386" y="143259"/>
                  </a:lnTo>
                  <a:lnTo>
                    <a:pt x="484185" y="95908"/>
                  </a:lnTo>
                  <a:lnTo>
                    <a:pt x="454581" y="53958"/>
                  </a:lnTo>
                  <a:lnTo>
                    <a:pt x="410984" y="21567"/>
                  </a:lnTo>
                  <a:lnTo>
                    <a:pt x="356802" y="2893"/>
                  </a:lnTo>
                  <a:lnTo>
                    <a:pt x="326807"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6056431" y="2487073"/>
              <a:ext cx="130901" cy="130907"/>
            </a:xfrm>
            <a:prstGeom prst="rect">
              <a:avLst/>
            </a:prstGeom>
            <a:blipFill>
              <a:blip r:embed="rId7"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706897" y="2176849"/>
              <a:ext cx="265452" cy="241844"/>
            </a:xfrm>
            <a:custGeom>
              <a:avLst/>
              <a:gdLst/>
              <a:ahLst/>
              <a:cxnLst/>
              <a:rect l="l" t="t" r="r" b="b"/>
              <a:pathLst>
                <a:path w="292735" h="266700">
                  <a:moveTo>
                    <a:pt x="68546" y="0"/>
                  </a:moveTo>
                  <a:lnTo>
                    <a:pt x="26317" y="55280"/>
                  </a:lnTo>
                  <a:lnTo>
                    <a:pt x="10129" y="106670"/>
                  </a:lnTo>
                  <a:lnTo>
                    <a:pt x="618" y="161505"/>
                  </a:lnTo>
                  <a:lnTo>
                    <a:pt x="0" y="212395"/>
                  </a:lnTo>
                  <a:lnTo>
                    <a:pt x="11015" y="248907"/>
                  </a:lnTo>
                  <a:lnTo>
                    <a:pt x="35297" y="264077"/>
                  </a:lnTo>
                  <a:lnTo>
                    <a:pt x="70510" y="266455"/>
                  </a:lnTo>
                  <a:lnTo>
                    <a:pt x="106639" y="261523"/>
                  </a:lnTo>
                  <a:lnTo>
                    <a:pt x="133672" y="254762"/>
                  </a:lnTo>
                  <a:lnTo>
                    <a:pt x="228292" y="164078"/>
                  </a:lnTo>
                  <a:lnTo>
                    <a:pt x="100940" y="164078"/>
                  </a:lnTo>
                  <a:lnTo>
                    <a:pt x="84142" y="161505"/>
                  </a:lnTo>
                  <a:lnTo>
                    <a:pt x="82056" y="131961"/>
                  </a:lnTo>
                  <a:lnTo>
                    <a:pt x="89469" y="88814"/>
                  </a:lnTo>
                  <a:lnTo>
                    <a:pt x="96365" y="44289"/>
                  </a:lnTo>
                  <a:lnTo>
                    <a:pt x="92729" y="10610"/>
                  </a:lnTo>
                  <a:lnTo>
                    <a:pt x="68546" y="0"/>
                  </a:lnTo>
                  <a:close/>
                </a:path>
                <a:path w="292735" h="266700">
                  <a:moveTo>
                    <a:pt x="292701" y="102349"/>
                  </a:moveTo>
                  <a:lnTo>
                    <a:pt x="235772" y="114651"/>
                  </a:lnTo>
                  <a:lnTo>
                    <a:pt x="181604" y="133684"/>
                  </a:lnTo>
                  <a:lnTo>
                    <a:pt x="135044" y="152482"/>
                  </a:lnTo>
                  <a:lnTo>
                    <a:pt x="100940" y="164078"/>
                  </a:lnTo>
                  <a:lnTo>
                    <a:pt x="228292" y="164078"/>
                  </a:lnTo>
                  <a:lnTo>
                    <a:pt x="292701" y="102349"/>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3739995" y="3326386"/>
              <a:ext cx="631097" cy="521692"/>
            </a:xfrm>
            <a:custGeom>
              <a:avLst/>
              <a:gdLst/>
              <a:ahLst/>
              <a:cxnLst/>
              <a:rect l="l" t="t" r="r" b="b"/>
              <a:pathLst>
                <a:path w="695960" h="575310">
                  <a:moveTo>
                    <a:pt x="125252" y="0"/>
                  </a:moveTo>
                  <a:lnTo>
                    <a:pt x="76068" y="1836"/>
                  </a:lnTo>
                  <a:lnTo>
                    <a:pt x="36449" y="7478"/>
                  </a:lnTo>
                  <a:lnTo>
                    <a:pt x="9918" y="18167"/>
                  </a:lnTo>
                  <a:lnTo>
                    <a:pt x="0" y="35142"/>
                  </a:lnTo>
                  <a:lnTo>
                    <a:pt x="18223" y="55702"/>
                  </a:lnTo>
                  <a:lnTo>
                    <a:pt x="64754" y="70404"/>
                  </a:lnTo>
                  <a:lnTo>
                    <a:pt x="125844" y="80624"/>
                  </a:lnTo>
                  <a:lnTo>
                    <a:pt x="236699" y="93109"/>
                  </a:lnTo>
                  <a:lnTo>
                    <a:pt x="258965" y="98121"/>
                  </a:lnTo>
                  <a:lnTo>
                    <a:pt x="260406" y="111657"/>
                  </a:lnTo>
                  <a:lnTo>
                    <a:pt x="260389" y="143705"/>
                  </a:lnTo>
                  <a:lnTo>
                    <a:pt x="259508" y="190082"/>
                  </a:lnTo>
                  <a:lnTo>
                    <a:pt x="258362" y="246602"/>
                  </a:lnTo>
                  <a:lnTo>
                    <a:pt x="257679" y="298812"/>
                  </a:lnTo>
                  <a:lnTo>
                    <a:pt x="257653" y="373339"/>
                  </a:lnTo>
                  <a:lnTo>
                    <a:pt x="259284" y="435187"/>
                  </a:lnTo>
                  <a:lnTo>
                    <a:pt x="263033" y="490443"/>
                  </a:lnTo>
                  <a:lnTo>
                    <a:pt x="269496" y="534922"/>
                  </a:lnTo>
                  <a:lnTo>
                    <a:pt x="292950" y="574816"/>
                  </a:lnTo>
                  <a:lnTo>
                    <a:pt x="314846" y="556110"/>
                  </a:lnTo>
                  <a:lnTo>
                    <a:pt x="332313" y="510651"/>
                  </a:lnTo>
                  <a:lnTo>
                    <a:pt x="345738" y="451705"/>
                  </a:lnTo>
                  <a:lnTo>
                    <a:pt x="355505" y="392537"/>
                  </a:lnTo>
                  <a:lnTo>
                    <a:pt x="362000" y="346412"/>
                  </a:lnTo>
                  <a:lnTo>
                    <a:pt x="365607" y="326594"/>
                  </a:lnTo>
                  <a:lnTo>
                    <a:pt x="692215" y="326594"/>
                  </a:lnTo>
                  <a:lnTo>
                    <a:pt x="695350" y="322772"/>
                  </a:lnTo>
                  <a:lnTo>
                    <a:pt x="627892" y="276706"/>
                  </a:lnTo>
                  <a:lnTo>
                    <a:pt x="564934" y="257278"/>
                  </a:lnTo>
                  <a:lnTo>
                    <a:pt x="501480" y="241350"/>
                  </a:lnTo>
                  <a:lnTo>
                    <a:pt x="451774" y="229748"/>
                  </a:lnTo>
                  <a:lnTo>
                    <a:pt x="430060" y="223292"/>
                  </a:lnTo>
                  <a:lnTo>
                    <a:pt x="426620" y="202915"/>
                  </a:lnTo>
                  <a:lnTo>
                    <a:pt x="425457" y="164145"/>
                  </a:lnTo>
                  <a:lnTo>
                    <a:pt x="426936" y="124266"/>
                  </a:lnTo>
                  <a:lnTo>
                    <a:pt x="431419" y="100560"/>
                  </a:lnTo>
                  <a:lnTo>
                    <a:pt x="453796" y="94395"/>
                  </a:lnTo>
                  <a:lnTo>
                    <a:pt x="566437" y="80448"/>
                  </a:lnTo>
                  <a:lnTo>
                    <a:pt x="628732" y="69953"/>
                  </a:lnTo>
                  <a:lnTo>
                    <a:pt x="676365" y="55303"/>
                  </a:lnTo>
                  <a:lnTo>
                    <a:pt x="695350" y="35142"/>
                  </a:lnTo>
                  <a:lnTo>
                    <a:pt x="685722" y="20464"/>
                  </a:lnTo>
                  <a:lnTo>
                    <a:pt x="659232" y="10854"/>
                  </a:lnTo>
                  <a:lnTo>
                    <a:pt x="623569" y="5919"/>
                  </a:lnTo>
                  <a:lnTo>
                    <a:pt x="347154" y="5919"/>
                  </a:lnTo>
                  <a:lnTo>
                    <a:pt x="294951" y="4929"/>
                  </a:lnTo>
                  <a:lnTo>
                    <a:pt x="180476" y="730"/>
                  </a:lnTo>
                  <a:lnTo>
                    <a:pt x="125252" y="0"/>
                  </a:lnTo>
                  <a:close/>
                </a:path>
                <a:path w="695960" h="575310">
                  <a:moveTo>
                    <a:pt x="692215" y="326594"/>
                  </a:moveTo>
                  <a:lnTo>
                    <a:pt x="365607" y="326594"/>
                  </a:lnTo>
                  <a:lnTo>
                    <a:pt x="381088" y="327585"/>
                  </a:lnTo>
                  <a:lnTo>
                    <a:pt x="471949" y="339095"/>
                  </a:lnTo>
                  <a:lnTo>
                    <a:pt x="532193" y="345300"/>
                  </a:lnTo>
                  <a:lnTo>
                    <a:pt x="592223" y="348927"/>
                  </a:lnTo>
                  <a:lnTo>
                    <a:pt x="644471" y="347820"/>
                  </a:lnTo>
                  <a:lnTo>
                    <a:pt x="681369" y="339821"/>
                  </a:lnTo>
                  <a:lnTo>
                    <a:pt x="692215" y="326594"/>
                  </a:lnTo>
                  <a:close/>
                </a:path>
                <a:path w="695960" h="575310">
                  <a:moveTo>
                    <a:pt x="514475" y="2839"/>
                  </a:moveTo>
                  <a:lnTo>
                    <a:pt x="399454" y="5258"/>
                  </a:lnTo>
                  <a:lnTo>
                    <a:pt x="347154" y="5919"/>
                  </a:lnTo>
                  <a:lnTo>
                    <a:pt x="623569" y="5919"/>
                  </a:lnTo>
                  <a:lnTo>
                    <a:pt x="619469" y="5352"/>
                  </a:lnTo>
                  <a:lnTo>
                    <a:pt x="570020" y="3000"/>
                  </a:lnTo>
                  <a:lnTo>
                    <a:pt x="514475" y="2839"/>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3989510" y="3181701"/>
              <a:ext cx="131505" cy="131493"/>
            </a:xfrm>
            <a:prstGeom prst="rect">
              <a:avLst/>
            </a:prstGeom>
            <a:blipFill>
              <a:blip r:embed="rId8"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5989923" y="3181414"/>
              <a:ext cx="131505" cy="131493"/>
            </a:xfrm>
            <a:prstGeom prst="rect">
              <a:avLst/>
            </a:prstGeom>
            <a:blipFill>
              <a:blip r:embed="rId6"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5770358" y="3138680"/>
              <a:ext cx="317852" cy="709409"/>
            </a:xfrm>
            <a:custGeom>
              <a:avLst/>
              <a:gdLst/>
              <a:ahLst/>
              <a:cxnLst/>
              <a:rect l="l" t="t" r="r" b="b"/>
              <a:pathLst>
                <a:path w="350520" h="782320">
                  <a:moveTo>
                    <a:pt x="322065" y="557136"/>
                  </a:moveTo>
                  <a:lnTo>
                    <a:pt x="220426" y="557136"/>
                  </a:lnTo>
                  <a:lnTo>
                    <a:pt x="229000" y="582735"/>
                  </a:lnTo>
                  <a:lnTo>
                    <a:pt x="235268" y="626572"/>
                  </a:lnTo>
                  <a:lnTo>
                    <a:pt x="241573" y="678521"/>
                  </a:lnTo>
                  <a:lnTo>
                    <a:pt x="250264" y="728458"/>
                  </a:lnTo>
                  <a:lnTo>
                    <a:pt x="263684" y="766259"/>
                  </a:lnTo>
                  <a:lnTo>
                    <a:pt x="284180" y="781799"/>
                  </a:lnTo>
                  <a:lnTo>
                    <a:pt x="298487" y="773744"/>
                  </a:lnTo>
                  <a:lnTo>
                    <a:pt x="309042" y="744075"/>
                  </a:lnTo>
                  <a:lnTo>
                    <a:pt x="316190" y="686596"/>
                  </a:lnTo>
                  <a:lnTo>
                    <a:pt x="320274" y="595109"/>
                  </a:lnTo>
                  <a:lnTo>
                    <a:pt x="321421" y="565843"/>
                  </a:lnTo>
                  <a:lnTo>
                    <a:pt x="322065" y="557136"/>
                  </a:lnTo>
                  <a:close/>
                </a:path>
                <a:path w="350520" h="782320">
                  <a:moveTo>
                    <a:pt x="26015" y="19735"/>
                  </a:moveTo>
                  <a:lnTo>
                    <a:pt x="5487" y="36238"/>
                  </a:lnTo>
                  <a:lnTo>
                    <a:pt x="0" y="75683"/>
                  </a:lnTo>
                  <a:lnTo>
                    <a:pt x="6190" y="126994"/>
                  </a:lnTo>
                  <a:lnTo>
                    <a:pt x="20694" y="179096"/>
                  </a:lnTo>
                  <a:lnTo>
                    <a:pt x="40150" y="220916"/>
                  </a:lnTo>
                  <a:lnTo>
                    <a:pt x="84762" y="272261"/>
                  </a:lnTo>
                  <a:lnTo>
                    <a:pt x="121342" y="297652"/>
                  </a:lnTo>
                  <a:lnTo>
                    <a:pt x="174313" y="326301"/>
                  </a:lnTo>
                  <a:lnTo>
                    <a:pt x="87911" y="573626"/>
                  </a:lnTo>
                  <a:lnTo>
                    <a:pt x="49027" y="701938"/>
                  </a:lnTo>
                  <a:lnTo>
                    <a:pt x="48586" y="752522"/>
                  </a:lnTo>
                  <a:lnTo>
                    <a:pt x="77513" y="766660"/>
                  </a:lnTo>
                  <a:lnTo>
                    <a:pt x="101233" y="757625"/>
                  </a:lnTo>
                  <a:lnTo>
                    <a:pt x="125486" y="725814"/>
                  </a:lnTo>
                  <a:lnTo>
                    <a:pt x="149291" y="680714"/>
                  </a:lnTo>
                  <a:lnTo>
                    <a:pt x="171668" y="631811"/>
                  </a:lnTo>
                  <a:lnTo>
                    <a:pt x="191636" y="588589"/>
                  </a:lnTo>
                  <a:lnTo>
                    <a:pt x="208216" y="560536"/>
                  </a:lnTo>
                  <a:lnTo>
                    <a:pt x="220426" y="557136"/>
                  </a:lnTo>
                  <a:lnTo>
                    <a:pt x="322065" y="557136"/>
                  </a:lnTo>
                  <a:lnTo>
                    <a:pt x="323806" y="533563"/>
                  </a:lnTo>
                  <a:lnTo>
                    <a:pt x="327898" y="496595"/>
                  </a:lnTo>
                  <a:lnTo>
                    <a:pt x="334168" y="453263"/>
                  </a:lnTo>
                  <a:lnTo>
                    <a:pt x="339443" y="428892"/>
                  </a:lnTo>
                  <a:lnTo>
                    <a:pt x="348174" y="372206"/>
                  </a:lnTo>
                  <a:lnTo>
                    <a:pt x="350064" y="306074"/>
                  </a:lnTo>
                  <a:lnTo>
                    <a:pt x="334815" y="253364"/>
                  </a:lnTo>
                  <a:lnTo>
                    <a:pt x="305987" y="225013"/>
                  </a:lnTo>
                  <a:lnTo>
                    <a:pt x="274814" y="207348"/>
                  </a:lnTo>
                  <a:lnTo>
                    <a:pt x="261941" y="198881"/>
                  </a:lnTo>
                  <a:lnTo>
                    <a:pt x="151465" y="198881"/>
                  </a:lnTo>
                  <a:lnTo>
                    <a:pt x="135631" y="191219"/>
                  </a:lnTo>
                  <a:lnTo>
                    <a:pt x="101478" y="170624"/>
                  </a:lnTo>
                  <a:lnTo>
                    <a:pt x="67985" y="87145"/>
                  </a:lnTo>
                  <a:lnTo>
                    <a:pt x="49804" y="39817"/>
                  </a:lnTo>
                  <a:lnTo>
                    <a:pt x="26015" y="19735"/>
                  </a:lnTo>
                  <a:close/>
                </a:path>
                <a:path w="350520" h="782320">
                  <a:moveTo>
                    <a:pt x="127894" y="0"/>
                  </a:moveTo>
                  <a:lnTo>
                    <a:pt x="114698" y="15130"/>
                  </a:lnTo>
                  <a:lnTo>
                    <a:pt x="112064" y="51873"/>
                  </a:lnTo>
                  <a:lnTo>
                    <a:pt x="118384" y="100940"/>
                  </a:lnTo>
                  <a:lnTo>
                    <a:pt x="132054" y="153040"/>
                  </a:lnTo>
                  <a:lnTo>
                    <a:pt x="151465" y="198881"/>
                  </a:lnTo>
                  <a:lnTo>
                    <a:pt x="261941" y="198881"/>
                  </a:lnTo>
                  <a:lnTo>
                    <a:pt x="242279" y="185951"/>
                  </a:lnTo>
                  <a:lnTo>
                    <a:pt x="209365" y="146405"/>
                  </a:lnTo>
                  <a:lnTo>
                    <a:pt x="195562" y="111496"/>
                  </a:lnTo>
                  <a:lnTo>
                    <a:pt x="178464" y="61810"/>
                  </a:lnTo>
                  <a:lnTo>
                    <a:pt x="156449" y="17821"/>
                  </a:lnTo>
                  <a:lnTo>
                    <a:pt x="127894"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5769840" y="3025994"/>
              <a:ext cx="61750" cy="61750"/>
            </a:xfrm>
            <a:prstGeom prst="rect">
              <a:avLst/>
            </a:prstGeom>
            <a:blipFill>
              <a:blip r:embed="rId9"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713781" y="3113995"/>
              <a:ext cx="61750" cy="61750"/>
            </a:xfrm>
            <a:prstGeom prst="rect">
              <a:avLst/>
            </a:prstGeom>
            <a:blipFill>
              <a:blip r:embed="rId10"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847357" y="3160620"/>
              <a:ext cx="131505" cy="131505"/>
            </a:xfrm>
            <a:prstGeom prst="rect">
              <a:avLst/>
            </a:prstGeom>
            <a:blipFill>
              <a:blip r:embed="rId11"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4693232" y="3192196"/>
              <a:ext cx="545300" cy="650099"/>
            </a:xfrm>
            <a:custGeom>
              <a:avLst/>
              <a:gdLst/>
              <a:ahLst/>
              <a:cxnLst/>
              <a:rect l="l" t="t" r="r" b="b"/>
              <a:pathLst>
                <a:path w="601345" h="716914">
                  <a:moveTo>
                    <a:pt x="48791" y="0"/>
                  </a:moveTo>
                  <a:lnTo>
                    <a:pt x="24794" y="10548"/>
                  </a:lnTo>
                  <a:lnTo>
                    <a:pt x="8793" y="41186"/>
                  </a:lnTo>
                  <a:lnTo>
                    <a:pt x="593" y="84358"/>
                  </a:lnTo>
                  <a:lnTo>
                    <a:pt x="0" y="132511"/>
                  </a:lnTo>
                  <a:lnTo>
                    <a:pt x="6817" y="178093"/>
                  </a:lnTo>
                  <a:lnTo>
                    <a:pt x="20851" y="213550"/>
                  </a:lnTo>
                  <a:lnTo>
                    <a:pt x="57134" y="235592"/>
                  </a:lnTo>
                  <a:lnTo>
                    <a:pt x="113318" y="246603"/>
                  </a:lnTo>
                  <a:lnTo>
                    <a:pt x="164957" y="250406"/>
                  </a:lnTo>
                  <a:lnTo>
                    <a:pt x="187602" y="250825"/>
                  </a:lnTo>
                  <a:lnTo>
                    <a:pt x="192616" y="279277"/>
                  </a:lnTo>
                  <a:lnTo>
                    <a:pt x="196722" y="332406"/>
                  </a:lnTo>
                  <a:lnTo>
                    <a:pt x="199857" y="394739"/>
                  </a:lnTo>
                  <a:lnTo>
                    <a:pt x="201960" y="450803"/>
                  </a:lnTo>
                  <a:lnTo>
                    <a:pt x="202969" y="485127"/>
                  </a:lnTo>
                  <a:lnTo>
                    <a:pt x="205981" y="567473"/>
                  </a:lnTo>
                  <a:lnTo>
                    <a:pt x="210815" y="632096"/>
                  </a:lnTo>
                  <a:lnTo>
                    <a:pt x="217758" y="678665"/>
                  </a:lnTo>
                  <a:lnTo>
                    <a:pt x="227091" y="706849"/>
                  </a:lnTo>
                  <a:lnTo>
                    <a:pt x="239101" y="716318"/>
                  </a:lnTo>
                  <a:lnTo>
                    <a:pt x="258655" y="701055"/>
                  </a:lnTo>
                  <a:lnTo>
                    <a:pt x="274004" y="662326"/>
                  </a:lnTo>
                  <a:lnTo>
                    <a:pt x="286314" y="610738"/>
                  </a:lnTo>
                  <a:lnTo>
                    <a:pt x="296755" y="556899"/>
                  </a:lnTo>
                  <a:lnTo>
                    <a:pt x="306493" y="511416"/>
                  </a:lnTo>
                  <a:lnTo>
                    <a:pt x="316698" y="484898"/>
                  </a:lnTo>
                  <a:lnTo>
                    <a:pt x="453355" y="484898"/>
                  </a:lnTo>
                  <a:lnTo>
                    <a:pt x="448754" y="469122"/>
                  </a:lnTo>
                  <a:lnTo>
                    <a:pt x="430390" y="410550"/>
                  </a:lnTo>
                  <a:lnTo>
                    <a:pt x="412209" y="355495"/>
                  </a:lnTo>
                  <a:lnTo>
                    <a:pt x="395588" y="307168"/>
                  </a:lnTo>
                  <a:lnTo>
                    <a:pt x="381902" y="268777"/>
                  </a:lnTo>
                  <a:lnTo>
                    <a:pt x="372527" y="243535"/>
                  </a:lnTo>
                  <a:lnTo>
                    <a:pt x="370179" y="230701"/>
                  </a:lnTo>
                  <a:lnTo>
                    <a:pt x="398765" y="198259"/>
                  </a:lnTo>
                  <a:lnTo>
                    <a:pt x="435956" y="168782"/>
                  </a:lnTo>
                  <a:lnTo>
                    <a:pt x="474398" y="142033"/>
                  </a:lnTo>
                  <a:lnTo>
                    <a:pt x="132229" y="142033"/>
                  </a:lnTo>
                  <a:lnTo>
                    <a:pt x="101471" y="138417"/>
                  </a:lnTo>
                  <a:lnTo>
                    <a:pt x="81127" y="109517"/>
                  </a:lnTo>
                  <a:lnTo>
                    <a:pt x="73731" y="63417"/>
                  </a:lnTo>
                  <a:lnTo>
                    <a:pt x="67034" y="20213"/>
                  </a:lnTo>
                  <a:lnTo>
                    <a:pt x="48791" y="0"/>
                  </a:lnTo>
                  <a:close/>
                </a:path>
                <a:path w="601345" h="716914">
                  <a:moveTo>
                    <a:pt x="453355" y="484898"/>
                  </a:moveTo>
                  <a:lnTo>
                    <a:pt x="316698" y="484898"/>
                  </a:lnTo>
                  <a:lnTo>
                    <a:pt x="330484" y="489174"/>
                  </a:lnTo>
                  <a:lnTo>
                    <a:pt x="350684" y="520060"/>
                  </a:lnTo>
                  <a:lnTo>
                    <a:pt x="375613" y="567473"/>
                  </a:lnTo>
                  <a:lnTo>
                    <a:pt x="403225" y="620633"/>
                  </a:lnTo>
                  <a:lnTo>
                    <a:pt x="432016" y="669806"/>
                  </a:lnTo>
                  <a:lnTo>
                    <a:pt x="460119" y="704561"/>
                  </a:lnTo>
                  <a:lnTo>
                    <a:pt x="485760" y="714641"/>
                  </a:lnTo>
                  <a:lnTo>
                    <a:pt x="495183" y="702381"/>
                  </a:lnTo>
                  <a:lnTo>
                    <a:pt x="496535" y="674377"/>
                  </a:lnTo>
                  <a:lnTo>
                    <a:pt x="491193" y="633838"/>
                  </a:lnTo>
                  <a:lnTo>
                    <a:pt x="480532" y="583976"/>
                  </a:lnTo>
                  <a:lnTo>
                    <a:pt x="465927" y="528001"/>
                  </a:lnTo>
                  <a:lnTo>
                    <a:pt x="453355" y="484898"/>
                  </a:lnTo>
                  <a:close/>
                </a:path>
                <a:path w="601345" h="716914">
                  <a:moveTo>
                    <a:pt x="588508" y="21061"/>
                  </a:moveTo>
                  <a:lnTo>
                    <a:pt x="567689" y="22009"/>
                  </a:lnTo>
                  <a:lnTo>
                    <a:pt x="538724" y="32223"/>
                  </a:lnTo>
                  <a:lnTo>
                    <a:pt x="456518" y="69753"/>
                  </a:lnTo>
                  <a:lnTo>
                    <a:pt x="403358" y="91721"/>
                  </a:lnTo>
                  <a:lnTo>
                    <a:pt x="342213" y="112257"/>
                  </a:lnTo>
                  <a:lnTo>
                    <a:pt x="273124" y="128689"/>
                  </a:lnTo>
                  <a:lnTo>
                    <a:pt x="233100" y="134602"/>
                  </a:lnTo>
                  <a:lnTo>
                    <a:pt x="181120" y="139906"/>
                  </a:lnTo>
                  <a:lnTo>
                    <a:pt x="132229" y="142033"/>
                  </a:lnTo>
                  <a:lnTo>
                    <a:pt x="474398" y="142033"/>
                  </a:lnTo>
                  <a:lnTo>
                    <a:pt x="481506" y="137087"/>
                  </a:lnTo>
                  <a:lnTo>
                    <a:pt x="528108" y="105370"/>
                  </a:lnTo>
                  <a:lnTo>
                    <a:pt x="568453" y="75827"/>
                  </a:lnTo>
                  <a:lnTo>
                    <a:pt x="595233" y="50657"/>
                  </a:lnTo>
                  <a:lnTo>
                    <a:pt x="601139" y="32054"/>
                  </a:lnTo>
                  <a:lnTo>
                    <a:pt x="588508" y="21061"/>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3303539" y="3025992"/>
              <a:ext cx="0" cy="821692"/>
            </a:xfrm>
            <a:custGeom>
              <a:avLst/>
              <a:gdLst/>
              <a:ahLst/>
              <a:cxnLst/>
              <a:rect l="l" t="t" r="r" b="b"/>
              <a:pathLst>
                <a:path h="906145">
                  <a:moveTo>
                    <a:pt x="0" y="0"/>
                  </a:moveTo>
                  <a:lnTo>
                    <a:pt x="0" y="905776"/>
                  </a:lnTo>
                </a:path>
              </a:pathLst>
            </a:custGeom>
            <a:ln w="3175">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3303538" y="3025996"/>
              <a:ext cx="0" cy="821692"/>
            </a:xfrm>
            <a:custGeom>
              <a:avLst/>
              <a:gdLst/>
              <a:ahLst/>
              <a:cxnLst/>
              <a:rect l="l" t="t" r="r" b="b"/>
              <a:pathLst>
                <a:path h="906145">
                  <a:moveTo>
                    <a:pt x="0" y="0"/>
                  </a:moveTo>
                  <a:lnTo>
                    <a:pt x="0" y="905775"/>
                  </a:lnTo>
                </a:path>
              </a:pathLst>
            </a:custGeom>
            <a:ln w="20427">
              <a:solidFill>
                <a:srgbClr val="FFFFFF"/>
              </a:solidFill>
            </a:ln>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2919881" y="3058396"/>
              <a:ext cx="355280" cy="788872"/>
            </a:xfrm>
            <a:custGeom>
              <a:avLst/>
              <a:gdLst/>
              <a:ahLst/>
              <a:cxnLst/>
              <a:rect l="l" t="t" r="r" b="b"/>
              <a:pathLst>
                <a:path w="391794" h="869950">
                  <a:moveTo>
                    <a:pt x="170470" y="69449"/>
                  </a:moveTo>
                  <a:lnTo>
                    <a:pt x="130811" y="87437"/>
                  </a:lnTo>
                  <a:lnTo>
                    <a:pt x="86513" y="118108"/>
                  </a:lnTo>
                  <a:lnTo>
                    <a:pt x="44998" y="155942"/>
                  </a:lnTo>
                  <a:lnTo>
                    <a:pt x="13686" y="195419"/>
                  </a:lnTo>
                  <a:lnTo>
                    <a:pt x="0" y="231018"/>
                  </a:lnTo>
                  <a:lnTo>
                    <a:pt x="8211" y="256590"/>
                  </a:lnTo>
                  <a:lnTo>
                    <a:pt x="30897" y="277208"/>
                  </a:lnTo>
                  <a:lnTo>
                    <a:pt x="58791" y="292615"/>
                  </a:lnTo>
                  <a:lnTo>
                    <a:pt x="82626" y="302557"/>
                  </a:lnTo>
                  <a:lnTo>
                    <a:pt x="73352" y="353951"/>
                  </a:lnTo>
                  <a:lnTo>
                    <a:pt x="67251" y="417958"/>
                  </a:lnTo>
                  <a:lnTo>
                    <a:pt x="63900" y="472532"/>
                  </a:lnTo>
                  <a:lnTo>
                    <a:pt x="62877" y="495622"/>
                  </a:lnTo>
                  <a:lnTo>
                    <a:pt x="36963" y="544522"/>
                  </a:lnTo>
                  <a:lnTo>
                    <a:pt x="19720" y="597558"/>
                  </a:lnTo>
                  <a:lnTo>
                    <a:pt x="10142" y="652174"/>
                  </a:lnTo>
                  <a:lnTo>
                    <a:pt x="7222" y="705811"/>
                  </a:lnTo>
                  <a:lnTo>
                    <a:pt x="9954" y="755911"/>
                  </a:lnTo>
                  <a:lnTo>
                    <a:pt x="17331" y="799915"/>
                  </a:lnTo>
                  <a:lnTo>
                    <a:pt x="28346" y="835266"/>
                  </a:lnTo>
                  <a:lnTo>
                    <a:pt x="41993" y="859406"/>
                  </a:lnTo>
                  <a:lnTo>
                    <a:pt x="57264" y="869777"/>
                  </a:lnTo>
                  <a:lnTo>
                    <a:pt x="71760" y="864073"/>
                  </a:lnTo>
                  <a:lnTo>
                    <a:pt x="79369" y="843029"/>
                  </a:lnTo>
                  <a:lnTo>
                    <a:pt x="82811" y="810193"/>
                  </a:lnTo>
                  <a:lnTo>
                    <a:pt x="84806" y="769114"/>
                  </a:lnTo>
                  <a:lnTo>
                    <a:pt x="88076" y="723339"/>
                  </a:lnTo>
                  <a:lnTo>
                    <a:pt x="95339" y="676419"/>
                  </a:lnTo>
                  <a:lnTo>
                    <a:pt x="109318" y="631901"/>
                  </a:lnTo>
                  <a:lnTo>
                    <a:pt x="132731" y="593333"/>
                  </a:lnTo>
                  <a:lnTo>
                    <a:pt x="168300" y="564266"/>
                  </a:lnTo>
                  <a:lnTo>
                    <a:pt x="194883" y="544180"/>
                  </a:lnTo>
                  <a:lnTo>
                    <a:pt x="212216" y="518964"/>
                  </a:lnTo>
                  <a:lnTo>
                    <a:pt x="222633" y="489016"/>
                  </a:lnTo>
                  <a:lnTo>
                    <a:pt x="228466" y="454730"/>
                  </a:lnTo>
                  <a:lnTo>
                    <a:pt x="232046" y="416504"/>
                  </a:lnTo>
                  <a:lnTo>
                    <a:pt x="235707" y="374734"/>
                  </a:lnTo>
                  <a:lnTo>
                    <a:pt x="241780" y="329817"/>
                  </a:lnTo>
                  <a:lnTo>
                    <a:pt x="252599" y="282148"/>
                  </a:lnTo>
                  <a:lnTo>
                    <a:pt x="270495" y="232124"/>
                  </a:lnTo>
                  <a:lnTo>
                    <a:pt x="278355" y="217162"/>
                  </a:lnTo>
                  <a:lnTo>
                    <a:pt x="143041" y="217162"/>
                  </a:lnTo>
                  <a:lnTo>
                    <a:pt x="126719" y="214568"/>
                  </a:lnTo>
                  <a:lnTo>
                    <a:pt x="118033" y="207712"/>
                  </a:lnTo>
                  <a:lnTo>
                    <a:pt x="116928" y="199649"/>
                  </a:lnTo>
                  <a:lnTo>
                    <a:pt x="135111" y="176351"/>
                  </a:lnTo>
                  <a:lnTo>
                    <a:pt x="166327" y="148660"/>
                  </a:lnTo>
                  <a:lnTo>
                    <a:pt x="196566" y="119619"/>
                  </a:lnTo>
                  <a:lnTo>
                    <a:pt x="211817" y="92273"/>
                  </a:lnTo>
                  <a:lnTo>
                    <a:pt x="198069" y="69664"/>
                  </a:lnTo>
                  <a:lnTo>
                    <a:pt x="170470" y="69449"/>
                  </a:lnTo>
                  <a:close/>
                </a:path>
                <a:path w="391794" h="869950">
                  <a:moveTo>
                    <a:pt x="360633" y="0"/>
                  </a:moveTo>
                  <a:lnTo>
                    <a:pt x="328185" y="23899"/>
                  </a:lnTo>
                  <a:lnTo>
                    <a:pt x="291216" y="64192"/>
                  </a:lnTo>
                  <a:lnTo>
                    <a:pt x="253172" y="112037"/>
                  </a:lnTo>
                  <a:lnTo>
                    <a:pt x="217500" y="158588"/>
                  </a:lnTo>
                  <a:lnTo>
                    <a:pt x="187646" y="195003"/>
                  </a:lnTo>
                  <a:lnTo>
                    <a:pt x="167055" y="212438"/>
                  </a:lnTo>
                  <a:lnTo>
                    <a:pt x="143041" y="217162"/>
                  </a:lnTo>
                  <a:lnTo>
                    <a:pt x="278355" y="217162"/>
                  </a:lnTo>
                  <a:lnTo>
                    <a:pt x="297802" y="180141"/>
                  </a:lnTo>
                  <a:lnTo>
                    <a:pt x="342009" y="111900"/>
                  </a:lnTo>
                  <a:lnTo>
                    <a:pt x="375024" y="60503"/>
                  </a:lnTo>
                  <a:lnTo>
                    <a:pt x="391256" y="24224"/>
                  </a:lnTo>
                  <a:lnTo>
                    <a:pt x="385114" y="1338"/>
                  </a:lnTo>
                  <a:lnTo>
                    <a:pt x="360633" y="0"/>
                  </a:lnTo>
                  <a:close/>
                </a:path>
              </a:pathLst>
            </a:custGeom>
            <a:solidFill>
              <a:srgbClr val="FFFFFF"/>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3038958" y="3593220"/>
              <a:ext cx="130901" cy="130907"/>
            </a:xfrm>
            <a:prstGeom prst="rect">
              <a:avLst/>
            </a:prstGeom>
            <a:blipFill>
              <a:blip r:embed="rId12"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txBox="1"/>
            <p:nvPr/>
          </p:nvSpPr>
          <p:spPr>
            <a:xfrm>
              <a:off x="3858537" y="1618811"/>
              <a:ext cx="255663"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23" normalizeH="0" baseline="0" noProof="0" dirty="0">
                  <a:ln>
                    <a:noFill/>
                  </a:ln>
                  <a:solidFill>
                    <a:srgbClr val="FFFFFF"/>
                  </a:solidFill>
                  <a:effectLst/>
                  <a:uLnTx/>
                  <a:uFillTx/>
                  <a:latin typeface="Arial"/>
                  <a:ea typeface="+mn-ea"/>
                  <a:cs typeface="Arial"/>
                </a:rPr>
                <a:t>K</a:t>
              </a:r>
              <a:r>
                <a:rPr kumimoji="0" sz="544" b="1" i="0" u="none" strike="noStrike" kern="1200" cap="none" spc="-36" normalizeH="0" baseline="0" noProof="0" dirty="0">
                  <a:ln>
                    <a:noFill/>
                  </a:ln>
                  <a:solidFill>
                    <a:srgbClr val="FFFFFF"/>
                  </a:solidFill>
                  <a:effectLst/>
                  <a:uLnTx/>
                  <a:uFillTx/>
                  <a:latin typeface="Arial"/>
                  <a:ea typeface="+mn-ea"/>
                  <a:cs typeface="Arial"/>
                </a:rPr>
                <a:t>R</a:t>
              </a:r>
              <a:r>
                <a:rPr kumimoji="0" sz="544" b="1" i="0" u="none" strike="noStrike" kern="1200" cap="none" spc="5" normalizeH="0" baseline="0" noProof="0" dirty="0">
                  <a:ln>
                    <a:noFill/>
                  </a:ln>
                  <a:solidFill>
                    <a:srgbClr val="FFFFFF"/>
                  </a:solidFill>
                  <a:effectLst/>
                  <a:uLnTx/>
                  <a:uFillTx/>
                  <a:latin typeface="Arial"/>
                  <a:ea typeface="+mn-ea"/>
                  <a:cs typeface="Arial"/>
                </a:rPr>
                <a:t>Y</a:t>
              </a:r>
              <a:r>
                <a:rPr kumimoji="0" sz="544" b="1" i="0" u="none" strike="noStrike" kern="1200" cap="none" spc="-41" normalizeH="0" baseline="0" noProof="0" dirty="0">
                  <a:ln>
                    <a:noFill/>
                  </a:ln>
                  <a:solidFill>
                    <a:srgbClr val="FFFFFF"/>
                  </a:solidFill>
                  <a:effectLst/>
                  <a:uLnTx/>
                  <a:uFillTx/>
                  <a:latin typeface="Arial"/>
                  <a:ea typeface="+mn-ea"/>
                  <a:cs typeface="Arial"/>
                </a:rPr>
                <a:t>P</a:t>
              </a:r>
              <a:r>
                <a:rPr kumimoji="0" sz="544" b="1" i="0" u="none" strike="noStrike" kern="1200" cap="none" spc="0" normalizeH="0" baseline="0" noProof="0" dirty="0">
                  <a:ln>
                    <a:noFill/>
                  </a:ln>
                  <a:solidFill>
                    <a:srgbClr val="FFFFFF"/>
                  </a:solidFill>
                  <a:effectLst/>
                  <a:uLnTx/>
                  <a:uFillTx/>
                  <a:latin typeface="Arial"/>
                  <a:ea typeface="+mn-ea"/>
                  <a:cs typeface="Arial"/>
                </a:rPr>
                <a:t>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4" name="object 34"/>
            <p:cNvSpPr txBox="1"/>
            <p:nvPr/>
          </p:nvSpPr>
          <p:spPr>
            <a:xfrm>
              <a:off x="5807877" y="1618811"/>
              <a:ext cx="124953"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9" normalizeH="0" baseline="0" noProof="0" dirty="0">
                  <a:ln>
                    <a:noFill/>
                  </a:ln>
                  <a:solidFill>
                    <a:srgbClr val="FFFFFF"/>
                  </a:solidFill>
                  <a:effectLst/>
                  <a:uLnTx/>
                  <a:uFillTx/>
                  <a:latin typeface="Arial"/>
                  <a:ea typeface="+mn-ea"/>
                  <a:cs typeface="Arial"/>
                </a:rPr>
                <a:t>GÅ</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5" name="object 35"/>
            <p:cNvSpPr txBox="1"/>
            <p:nvPr/>
          </p:nvSpPr>
          <p:spPr>
            <a:xfrm>
              <a:off x="4813746" y="1618811"/>
              <a:ext cx="338006"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5" normalizeH="0" baseline="0" noProof="0" dirty="0">
                  <a:ln>
                    <a:noFill/>
                  </a:ln>
                  <a:solidFill>
                    <a:srgbClr val="FFFFFF"/>
                  </a:solidFill>
                  <a:effectLst/>
                  <a:uLnTx/>
                  <a:uFillTx/>
                  <a:latin typeface="Arial"/>
                  <a:ea typeface="+mn-ea"/>
                  <a:cs typeface="Arial"/>
                </a:rPr>
                <a:t>SPRINGA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6" name="object 36"/>
            <p:cNvSpPr txBox="1"/>
            <p:nvPr/>
          </p:nvSpPr>
          <p:spPr>
            <a:xfrm>
              <a:off x="3048256" y="1618811"/>
              <a:ext cx="161805"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9" normalizeH="0" baseline="0" noProof="0" dirty="0">
                  <a:ln>
                    <a:noFill/>
                  </a:ln>
                  <a:solidFill>
                    <a:srgbClr val="FFFFFF"/>
                  </a:solidFill>
                  <a:effectLst/>
                  <a:uLnTx/>
                  <a:uFillTx/>
                  <a:latin typeface="Arial"/>
                  <a:ea typeface="+mn-ea"/>
                  <a:cs typeface="Arial"/>
                </a:rPr>
                <a:t>ÅLA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7" name="object 37"/>
            <p:cNvSpPr txBox="1"/>
            <p:nvPr/>
          </p:nvSpPr>
          <p:spPr>
            <a:xfrm>
              <a:off x="3920351" y="2756352"/>
              <a:ext cx="270059"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9" normalizeH="0" baseline="0" noProof="0" dirty="0">
                  <a:ln>
                    <a:noFill/>
                  </a:ln>
                  <a:solidFill>
                    <a:srgbClr val="FFFFFF"/>
                  </a:solidFill>
                  <a:effectLst/>
                  <a:uLnTx/>
                  <a:uFillTx/>
                  <a:latin typeface="Arial"/>
                  <a:ea typeface="+mn-ea"/>
                  <a:cs typeface="Arial"/>
                </a:rPr>
                <a:t>HOP</a:t>
              </a:r>
              <a:r>
                <a:rPr kumimoji="0" sz="544" b="1" i="0" u="none" strike="noStrike" kern="1200" cap="none" spc="-36" normalizeH="0" baseline="0" noProof="0" dirty="0">
                  <a:ln>
                    <a:noFill/>
                  </a:ln>
                  <a:solidFill>
                    <a:srgbClr val="FFFFFF"/>
                  </a:solidFill>
                  <a:effectLst/>
                  <a:uLnTx/>
                  <a:uFillTx/>
                  <a:latin typeface="Arial"/>
                  <a:ea typeface="+mn-ea"/>
                  <a:cs typeface="Arial"/>
                </a:rPr>
                <a:t>P</a:t>
              </a:r>
              <a:r>
                <a:rPr kumimoji="0" sz="544" b="1" i="0" u="none" strike="noStrike" kern="1200" cap="none" spc="0" normalizeH="0" baseline="0" noProof="0" dirty="0">
                  <a:ln>
                    <a:noFill/>
                  </a:ln>
                  <a:solidFill>
                    <a:srgbClr val="FFFFFF"/>
                  </a:solidFill>
                  <a:effectLst/>
                  <a:uLnTx/>
                  <a:uFillTx/>
                  <a:latin typeface="Arial"/>
                  <a:ea typeface="+mn-ea"/>
                  <a:cs typeface="Arial"/>
                </a:rPr>
                <a:t>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8" name="object 38"/>
            <p:cNvSpPr txBox="1"/>
            <p:nvPr/>
          </p:nvSpPr>
          <p:spPr>
            <a:xfrm>
              <a:off x="5780148" y="2756352"/>
              <a:ext cx="251633"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14" normalizeH="0" baseline="0" noProof="0" dirty="0">
                  <a:ln>
                    <a:noFill/>
                  </a:ln>
                  <a:solidFill>
                    <a:srgbClr val="FFFFFF"/>
                  </a:solidFill>
                  <a:effectLst/>
                  <a:uLnTx/>
                  <a:uFillTx/>
                  <a:latin typeface="Arial"/>
                  <a:ea typeface="+mn-ea"/>
                  <a:cs typeface="Arial"/>
                </a:rPr>
                <a:t>RULLA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39" name="object 39"/>
            <p:cNvSpPr txBox="1"/>
            <p:nvPr/>
          </p:nvSpPr>
          <p:spPr>
            <a:xfrm>
              <a:off x="4843281" y="2756352"/>
              <a:ext cx="282727"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9" normalizeH="0" baseline="0" noProof="0" dirty="0">
                  <a:ln>
                    <a:noFill/>
                  </a:ln>
                  <a:solidFill>
                    <a:srgbClr val="FFFFFF"/>
                  </a:solidFill>
                  <a:effectLst/>
                  <a:uLnTx/>
                  <a:uFillTx/>
                  <a:latin typeface="Arial"/>
                  <a:ea typeface="+mn-ea"/>
                  <a:cs typeface="Arial"/>
                </a:rPr>
                <a:t>HÄN</a:t>
              </a:r>
              <a:r>
                <a:rPr kumimoji="0" sz="544" b="1" i="0" u="none" strike="noStrike" kern="1200" cap="none" spc="5" normalizeH="0" baseline="0" noProof="0" dirty="0">
                  <a:ln>
                    <a:noFill/>
                  </a:ln>
                  <a:solidFill>
                    <a:srgbClr val="FFFFFF"/>
                  </a:solidFill>
                  <a:effectLst/>
                  <a:uLnTx/>
                  <a:uFillTx/>
                  <a:latin typeface="Arial"/>
                  <a:ea typeface="+mn-ea"/>
                  <a:cs typeface="Arial"/>
                </a:rPr>
                <a:t>G</a:t>
              </a:r>
              <a:r>
                <a:rPr kumimoji="0" sz="544" b="1" i="0" u="none" strike="noStrike" kern="1200" cap="none" spc="0" normalizeH="0" baseline="0" noProof="0" dirty="0">
                  <a:ln>
                    <a:noFill/>
                  </a:ln>
                  <a:solidFill>
                    <a:srgbClr val="FFFFFF"/>
                  </a:solidFill>
                  <a:effectLst/>
                  <a:uLnTx/>
                  <a:uFillTx/>
                  <a:latin typeface="Arial"/>
                  <a:ea typeface="+mn-ea"/>
                  <a:cs typeface="Arial"/>
                </a:rPr>
                <a:t>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40" name="object 40"/>
            <p:cNvSpPr txBox="1"/>
            <p:nvPr/>
          </p:nvSpPr>
          <p:spPr>
            <a:xfrm>
              <a:off x="2960448" y="2756352"/>
              <a:ext cx="337430"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18" normalizeH="0" baseline="0" noProof="0" dirty="0">
                  <a:ln>
                    <a:noFill/>
                  </a:ln>
                  <a:solidFill>
                    <a:srgbClr val="FFFFFF"/>
                  </a:solidFill>
                  <a:effectLst/>
                  <a:uLnTx/>
                  <a:uFillTx/>
                  <a:latin typeface="Arial"/>
                  <a:ea typeface="+mn-ea"/>
                  <a:cs typeface="Arial"/>
                </a:rPr>
                <a:t>KLÄTTRA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41" name="object 41"/>
            <p:cNvSpPr txBox="1"/>
            <p:nvPr/>
          </p:nvSpPr>
          <p:spPr>
            <a:xfrm>
              <a:off x="3851172" y="3967694"/>
              <a:ext cx="448563"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9" normalizeH="0" baseline="0" noProof="0" dirty="0">
                  <a:ln>
                    <a:noFill/>
                  </a:ln>
                  <a:solidFill>
                    <a:srgbClr val="FFFFFF"/>
                  </a:solidFill>
                  <a:effectLst/>
                  <a:uLnTx/>
                  <a:uFillTx/>
                  <a:latin typeface="Arial"/>
                  <a:ea typeface="+mn-ea"/>
                  <a:cs typeface="Arial"/>
                </a:rPr>
                <a:t>BALANSERA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42" name="object 42"/>
            <p:cNvSpPr txBox="1"/>
            <p:nvPr/>
          </p:nvSpPr>
          <p:spPr>
            <a:xfrm>
              <a:off x="4912747" y="3967694"/>
              <a:ext cx="247026"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23" normalizeH="0" baseline="0" noProof="0" dirty="0">
                  <a:ln>
                    <a:noFill/>
                  </a:ln>
                  <a:solidFill>
                    <a:srgbClr val="FFFFFF"/>
                  </a:solidFill>
                  <a:effectLst/>
                  <a:uLnTx/>
                  <a:uFillTx/>
                  <a:latin typeface="Arial"/>
                  <a:ea typeface="+mn-ea"/>
                  <a:cs typeface="Arial"/>
                </a:rPr>
                <a:t>K</a:t>
              </a:r>
              <a:r>
                <a:rPr kumimoji="0" sz="544" b="1" i="0" u="none" strike="noStrike" kern="1200" cap="none" spc="-5" normalizeH="0" baseline="0" noProof="0" dirty="0">
                  <a:ln>
                    <a:noFill/>
                  </a:ln>
                  <a:solidFill>
                    <a:srgbClr val="FFFFFF"/>
                  </a:solidFill>
                  <a:effectLst/>
                  <a:uLnTx/>
                  <a:uFillTx/>
                  <a:latin typeface="Arial"/>
                  <a:ea typeface="+mn-ea"/>
                  <a:cs typeface="Arial"/>
                </a:rPr>
                <a:t>A</a:t>
              </a:r>
              <a:r>
                <a:rPr kumimoji="0" sz="544" b="1" i="0" u="none" strike="noStrike" kern="1200" cap="none" spc="-36" normalizeH="0" baseline="0" noProof="0" dirty="0">
                  <a:ln>
                    <a:noFill/>
                  </a:ln>
                  <a:solidFill>
                    <a:srgbClr val="FFFFFF"/>
                  </a:solidFill>
                  <a:effectLst/>
                  <a:uLnTx/>
                  <a:uFillTx/>
                  <a:latin typeface="Arial"/>
                  <a:ea typeface="+mn-ea"/>
                  <a:cs typeface="Arial"/>
                </a:rPr>
                <a:t>STA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43" name="object 43"/>
            <p:cNvSpPr txBox="1"/>
            <p:nvPr/>
          </p:nvSpPr>
          <p:spPr>
            <a:xfrm>
              <a:off x="5811920" y="3967694"/>
              <a:ext cx="267756"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32" normalizeH="0" baseline="0" noProof="0" dirty="0">
                  <a:ln>
                    <a:noFill/>
                  </a:ln>
                  <a:solidFill>
                    <a:srgbClr val="FFFFFF"/>
                  </a:solidFill>
                  <a:effectLst/>
                  <a:uLnTx/>
                  <a:uFillTx/>
                  <a:latin typeface="Arial"/>
                  <a:ea typeface="+mn-ea"/>
                  <a:cs typeface="Arial"/>
                </a:rPr>
                <a:t>F</a:t>
              </a:r>
              <a:r>
                <a:rPr kumimoji="0" sz="544" b="1" i="0" u="none" strike="noStrike" kern="1200" cap="none" spc="5" normalizeH="0" baseline="0" noProof="0" dirty="0">
                  <a:ln>
                    <a:noFill/>
                  </a:ln>
                  <a:solidFill>
                    <a:srgbClr val="FFFFFF"/>
                  </a:solidFill>
                  <a:effectLst/>
                  <a:uLnTx/>
                  <a:uFillTx/>
                  <a:latin typeface="Arial"/>
                  <a:ea typeface="+mn-ea"/>
                  <a:cs typeface="Arial"/>
                </a:rPr>
                <a:t>ÅN</a:t>
              </a:r>
              <a:r>
                <a:rPr kumimoji="0" sz="544" b="1" i="0" u="none" strike="noStrike" kern="1200" cap="none" spc="0" normalizeH="0" baseline="0" noProof="0" dirty="0">
                  <a:ln>
                    <a:noFill/>
                  </a:ln>
                  <a:solidFill>
                    <a:srgbClr val="FFFFFF"/>
                  </a:solidFill>
                  <a:effectLst/>
                  <a:uLnTx/>
                  <a:uFillTx/>
                  <a:latin typeface="Arial"/>
                  <a:ea typeface="+mn-ea"/>
                  <a:cs typeface="Arial"/>
                </a:rPr>
                <a:t>GA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sp>
          <p:nvSpPr>
            <p:cNvPr id="44" name="object 44"/>
            <p:cNvSpPr txBox="1"/>
            <p:nvPr/>
          </p:nvSpPr>
          <p:spPr>
            <a:xfrm>
              <a:off x="2980016" y="3967694"/>
              <a:ext cx="293668" cy="83731"/>
            </a:xfrm>
            <a:prstGeom prst="rect">
              <a:avLst/>
            </a:prstGeom>
          </p:spPr>
          <p:txBody>
            <a:bodyPr vert="horz" wrap="square" lIns="0" tIns="14395" rIns="0" bIns="0" rtlCol="0">
              <a:spAutoFit/>
            </a:bodyPr>
            <a:lstStyle/>
            <a:p>
              <a:pPr marL="11516" marR="0" lvl="0" indent="0" algn="l" defTabSz="829178" rtl="0" eaLnBrk="1" fontAlgn="auto" latinLnBrk="0" hangingPunct="1">
                <a:lnSpc>
                  <a:spcPct val="100000"/>
                </a:lnSpc>
                <a:spcBef>
                  <a:spcPts val="113"/>
                </a:spcBef>
                <a:spcAft>
                  <a:spcPts val="0"/>
                </a:spcAft>
                <a:buClrTx/>
                <a:buSzTx/>
                <a:buFontTx/>
                <a:buNone/>
                <a:tabLst/>
                <a:defRPr/>
              </a:pPr>
              <a:r>
                <a:rPr kumimoji="0" sz="544" b="1" i="0" u="none" strike="noStrike" kern="1200" cap="none" spc="-36" normalizeH="0" baseline="0" noProof="0" dirty="0">
                  <a:ln>
                    <a:noFill/>
                  </a:ln>
                  <a:solidFill>
                    <a:srgbClr val="FFFFFF"/>
                  </a:solidFill>
                  <a:effectLst/>
                  <a:uLnTx/>
                  <a:uFillTx/>
                  <a:latin typeface="Arial"/>
                  <a:ea typeface="+mn-ea"/>
                  <a:cs typeface="Arial"/>
                </a:rPr>
                <a:t>S</a:t>
              </a:r>
              <a:r>
                <a:rPr kumimoji="0" sz="544" b="1" i="0" u="none" strike="noStrike" kern="1200" cap="none" spc="-14" normalizeH="0" baseline="0" noProof="0" dirty="0">
                  <a:ln>
                    <a:noFill/>
                  </a:ln>
                  <a:solidFill>
                    <a:srgbClr val="FFFFFF"/>
                  </a:solidFill>
                  <a:effectLst/>
                  <a:uLnTx/>
                  <a:uFillTx/>
                  <a:latin typeface="Arial"/>
                  <a:ea typeface="+mn-ea"/>
                  <a:cs typeface="Arial"/>
                </a:rPr>
                <a:t>T</a:t>
              </a:r>
              <a:r>
                <a:rPr kumimoji="0" sz="544" b="1" i="0" u="none" strike="noStrike" kern="1200" cap="none" spc="9" normalizeH="0" baseline="0" noProof="0" dirty="0">
                  <a:ln>
                    <a:noFill/>
                  </a:ln>
                  <a:solidFill>
                    <a:srgbClr val="FFFFFF"/>
                  </a:solidFill>
                  <a:effectLst/>
                  <a:uLnTx/>
                  <a:uFillTx/>
                  <a:latin typeface="Arial"/>
                  <a:ea typeface="+mn-ea"/>
                  <a:cs typeface="Arial"/>
                </a:rPr>
                <a:t>Ö</a:t>
              </a:r>
              <a:r>
                <a:rPr kumimoji="0" sz="544" b="1" i="0" u="none" strike="noStrike" kern="1200" cap="none" spc="5" normalizeH="0" baseline="0" noProof="0" dirty="0">
                  <a:ln>
                    <a:noFill/>
                  </a:ln>
                  <a:solidFill>
                    <a:srgbClr val="FFFFFF"/>
                  </a:solidFill>
                  <a:effectLst/>
                  <a:uLnTx/>
                  <a:uFillTx/>
                  <a:latin typeface="Arial"/>
                  <a:ea typeface="+mn-ea"/>
                  <a:cs typeface="Arial"/>
                </a:rPr>
                <a:t>D</a:t>
              </a:r>
              <a:r>
                <a:rPr kumimoji="0" sz="544" b="1" i="0" u="none" strike="noStrike" kern="1200" cap="none" spc="-36" normalizeH="0" baseline="0" noProof="0" dirty="0">
                  <a:ln>
                    <a:noFill/>
                  </a:ln>
                  <a:solidFill>
                    <a:srgbClr val="FFFFFF"/>
                  </a:solidFill>
                  <a:effectLst/>
                  <a:uLnTx/>
                  <a:uFillTx/>
                  <a:latin typeface="Arial"/>
                  <a:ea typeface="+mn-ea"/>
                  <a:cs typeface="Arial"/>
                </a:rPr>
                <a:t>JA</a:t>
              </a:r>
              <a:endParaRPr kumimoji="0" sz="544" b="0" i="0" u="none" strike="noStrike" kern="1200" cap="none" spc="0" normalizeH="0" baseline="0" noProof="0">
                <a:ln>
                  <a:noFill/>
                </a:ln>
                <a:solidFill>
                  <a:prstClr val="black"/>
                </a:solidFill>
                <a:effectLst/>
                <a:uLnTx/>
                <a:uFillTx/>
                <a:latin typeface="Arial"/>
                <a:ea typeface="+mn-ea"/>
                <a:cs typeface="Arial"/>
              </a:endParaRPr>
            </a:p>
          </p:txBody>
        </p:sp>
      </p:grpSp>
      <p:grpSp>
        <p:nvGrpSpPr>
          <p:cNvPr id="51" name="Grupp 50"/>
          <p:cNvGrpSpPr/>
          <p:nvPr/>
        </p:nvGrpSpPr>
        <p:grpSpPr>
          <a:xfrm>
            <a:off x="3278819" y="4889677"/>
            <a:ext cx="5976664" cy="1476622"/>
            <a:chOff x="2714872" y="4617615"/>
            <a:chExt cx="3484427" cy="1065254"/>
          </a:xfrm>
        </p:grpSpPr>
        <p:sp>
          <p:nvSpPr>
            <p:cNvPr id="46" name="object 46"/>
            <p:cNvSpPr txBox="1"/>
            <p:nvPr/>
          </p:nvSpPr>
          <p:spPr>
            <a:xfrm>
              <a:off x="2714872" y="4617615"/>
              <a:ext cx="3195218" cy="230423"/>
            </a:xfrm>
            <a:prstGeom prst="rect">
              <a:avLst/>
            </a:prstGeom>
          </p:spPr>
          <p:txBody>
            <a:bodyPr vert="horz" wrap="square" lIns="0" tIns="11516" rIns="0" bIns="0" rtlCol="0">
              <a:spAutoFit/>
            </a:bodyPr>
            <a:lstStyle/>
            <a:p>
              <a:pPr marL="11516" marR="0" lvl="0" indent="0" algn="l" defTabSz="829178" rtl="0" eaLnBrk="1" fontAlgn="auto" latinLnBrk="0" hangingPunct="1">
                <a:lnSpc>
                  <a:spcPct val="100000"/>
                </a:lnSpc>
                <a:spcBef>
                  <a:spcPts val="91"/>
                </a:spcBef>
                <a:spcAft>
                  <a:spcPts val="0"/>
                </a:spcAft>
                <a:buClrTx/>
                <a:buSzTx/>
                <a:buFontTx/>
                <a:buNone/>
                <a:tabLst/>
                <a:defRPr/>
              </a:pPr>
              <a:r>
                <a:rPr kumimoji="0" sz="2000" b="1" i="0" u="none" strike="noStrike" kern="1200" cap="none" spc="14" normalizeH="0" baseline="0" noProof="0" dirty="0">
                  <a:ln>
                    <a:noFill/>
                  </a:ln>
                  <a:solidFill>
                    <a:srgbClr val="FFFFFF"/>
                  </a:solidFill>
                  <a:effectLst/>
                  <a:uLnTx/>
                  <a:uFillTx/>
                  <a:latin typeface="Arial"/>
                  <a:ea typeface="+mn-ea"/>
                  <a:cs typeface="Arial"/>
                </a:rPr>
                <a:t>Viktigt</a:t>
              </a:r>
              <a:r>
                <a:rPr kumimoji="0" sz="2000" b="1" i="0" u="none" strike="noStrike" kern="1200" cap="none" spc="-145" normalizeH="0" baseline="0" noProof="0" dirty="0">
                  <a:ln>
                    <a:noFill/>
                  </a:ln>
                  <a:solidFill>
                    <a:srgbClr val="FFFFFF"/>
                  </a:solidFill>
                  <a:effectLst/>
                  <a:uLnTx/>
                  <a:uFillTx/>
                  <a:latin typeface="Arial"/>
                  <a:ea typeface="+mn-ea"/>
                  <a:cs typeface="Arial"/>
                </a:rPr>
                <a:t> </a:t>
              </a:r>
              <a:r>
                <a:rPr kumimoji="0" sz="2000" b="1" i="0" u="none" strike="noStrike" kern="1200" cap="none" spc="32" normalizeH="0" baseline="0" noProof="0" dirty="0">
                  <a:ln>
                    <a:noFill/>
                  </a:ln>
                  <a:solidFill>
                    <a:srgbClr val="FFFFFF"/>
                  </a:solidFill>
                  <a:effectLst/>
                  <a:uLnTx/>
                  <a:uFillTx/>
                  <a:latin typeface="Arial"/>
                  <a:ea typeface="+mn-ea"/>
                  <a:cs typeface="Arial"/>
                </a:rPr>
                <a:t>att</a:t>
              </a:r>
              <a:r>
                <a:rPr kumimoji="0" sz="2000" b="1" i="0" u="none" strike="noStrike" kern="1200" cap="none" spc="-141" normalizeH="0" baseline="0" noProof="0" dirty="0">
                  <a:ln>
                    <a:noFill/>
                  </a:ln>
                  <a:solidFill>
                    <a:srgbClr val="FFFFFF"/>
                  </a:solidFill>
                  <a:effectLst/>
                  <a:uLnTx/>
                  <a:uFillTx/>
                  <a:latin typeface="Arial"/>
                  <a:ea typeface="+mn-ea"/>
                  <a:cs typeface="Arial"/>
                </a:rPr>
                <a:t> </a:t>
              </a:r>
              <a:r>
                <a:rPr kumimoji="0" sz="2000" b="1" i="0" u="none" strike="noStrike" kern="1200" cap="none" spc="-32" normalizeH="0" baseline="0" noProof="0" dirty="0">
                  <a:ln>
                    <a:noFill/>
                  </a:ln>
                  <a:solidFill>
                    <a:srgbClr val="FFFFFF"/>
                  </a:solidFill>
                  <a:effectLst/>
                  <a:uLnTx/>
                  <a:uFillTx/>
                  <a:latin typeface="Arial"/>
                  <a:ea typeface="+mn-ea"/>
                  <a:cs typeface="Arial"/>
                </a:rPr>
                <a:t>röra</a:t>
              </a:r>
              <a:r>
                <a:rPr kumimoji="0" sz="2000" b="1" i="0" u="none" strike="noStrike" kern="1200" cap="none" spc="-141" normalizeH="0" baseline="0" noProof="0" dirty="0">
                  <a:ln>
                    <a:noFill/>
                  </a:ln>
                  <a:solidFill>
                    <a:srgbClr val="FFFFFF"/>
                  </a:solidFill>
                  <a:effectLst/>
                  <a:uLnTx/>
                  <a:uFillTx/>
                  <a:latin typeface="Arial"/>
                  <a:ea typeface="+mn-ea"/>
                  <a:cs typeface="Arial"/>
                </a:rPr>
                <a:t> </a:t>
              </a:r>
              <a:r>
                <a:rPr kumimoji="0" sz="2000" b="1" i="0" u="none" strike="noStrike" kern="1200" cap="none" spc="-54" normalizeH="0" baseline="0" noProof="0" dirty="0">
                  <a:ln>
                    <a:noFill/>
                  </a:ln>
                  <a:solidFill>
                    <a:srgbClr val="FFFFFF"/>
                  </a:solidFill>
                  <a:effectLst/>
                  <a:uLnTx/>
                  <a:uFillTx/>
                  <a:latin typeface="Arial"/>
                  <a:ea typeface="+mn-ea"/>
                  <a:cs typeface="Arial"/>
                </a:rPr>
                <a:t>sig</a:t>
              </a:r>
              <a:r>
                <a:rPr kumimoji="0" sz="2000" b="1" i="0" u="none" strike="noStrike" kern="1200" cap="none" spc="-141" normalizeH="0" baseline="0" noProof="0" dirty="0">
                  <a:ln>
                    <a:noFill/>
                  </a:ln>
                  <a:solidFill>
                    <a:srgbClr val="FFFFFF"/>
                  </a:solidFill>
                  <a:effectLst/>
                  <a:uLnTx/>
                  <a:uFillTx/>
                  <a:latin typeface="Arial"/>
                  <a:ea typeface="+mn-ea"/>
                  <a:cs typeface="Arial"/>
                </a:rPr>
                <a:t> </a:t>
              </a:r>
              <a:r>
                <a:rPr kumimoji="0" sz="2000" b="1" i="0" u="none" strike="noStrike" kern="1200" cap="none" spc="-23" normalizeH="0" baseline="0" noProof="0" dirty="0">
                  <a:ln>
                    <a:noFill/>
                  </a:ln>
                  <a:solidFill>
                    <a:srgbClr val="FFFFFF"/>
                  </a:solidFill>
                  <a:effectLst/>
                  <a:uLnTx/>
                  <a:uFillTx/>
                  <a:latin typeface="Arial"/>
                  <a:ea typeface="+mn-ea"/>
                  <a:cs typeface="Arial"/>
                </a:rPr>
                <a:t>på</a:t>
              </a:r>
              <a:r>
                <a:rPr kumimoji="0" sz="2000" b="1" i="0" u="none" strike="noStrike" kern="1200" cap="none" spc="-141" normalizeH="0" baseline="0" noProof="0" dirty="0">
                  <a:ln>
                    <a:noFill/>
                  </a:ln>
                  <a:solidFill>
                    <a:srgbClr val="FFFFFF"/>
                  </a:solidFill>
                  <a:effectLst/>
                  <a:uLnTx/>
                  <a:uFillTx/>
                  <a:latin typeface="Arial"/>
                  <a:ea typeface="+mn-ea"/>
                  <a:cs typeface="Arial"/>
                </a:rPr>
                <a:t> </a:t>
              </a:r>
              <a:r>
                <a:rPr kumimoji="0" sz="2000" b="1" i="0" u="none" strike="noStrike" kern="1200" cap="none" spc="-18" normalizeH="0" baseline="0" noProof="0" dirty="0">
                  <a:ln>
                    <a:noFill/>
                  </a:ln>
                  <a:solidFill>
                    <a:srgbClr val="FFFFFF"/>
                  </a:solidFill>
                  <a:effectLst/>
                  <a:uLnTx/>
                  <a:uFillTx/>
                  <a:latin typeface="Arial"/>
                  <a:ea typeface="+mn-ea"/>
                  <a:cs typeface="Arial"/>
                </a:rPr>
                <a:t>många</a:t>
              </a:r>
              <a:r>
                <a:rPr kumimoji="0" sz="2000" b="1" i="0" u="none" strike="noStrike" kern="1200" cap="none" spc="-141" normalizeH="0" baseline="0" noProof="0" dirty="0">
                  <a:ln>
                    <a:noFill/>
                  </a:ln>
                  <a:solidFill>
                    <a:srgbClr val="FFFFFF"/>
                  </a:solidFill>
                  <a:effectLst/>
                  <a:uLnTx/>
                  <a:uFillTx/>
                  <a:latin typeface="Arial"/>
                  <a:ea typeface="+mn-ea"/>
                  <a:cs typeface="Arial"/>
                </a:rPr>
                <a:t> </a:t>
              </a:r>
              <a:r>
                <a:rPr kumimoji="0" sz="2000" b="1" i="0" u="none" strike="noStrike" kern="1200" cap="none" spc="-32" normalizeH="0" baseline="0" noProof="0" dirty="0">
                  <a:ln>
                    <a:noFill/>
                  </a:ln>
                  <a:solidFill>
                    <a:srgbClr val="FFFFFF"/>
                  </a:solidFill>
                  <a:effectLst/>
                  <a:uLnTx/>
                  <a:uFillTx/>
                  <a:latin typeface="Arial"/>
                  <a:ea typeface="+mn-ea"/>
                  <a:cs typeface="Arial"/>
                </a:rPr>
                <a:t>olika</a:t>
              </a:r>
              <a:r>
                <a:rPr kumimoji="0" sz="2000" b="1" i="0" u="none" strike="noStrike" kern="1200" cap="none" spc="-145" normalizeH="0" baseline="0" noProof="0" dirty="0">
                  <a:ln>
                    <a:noFill/>
                  </a:ln>
                  <a:solidFill>
                    <a:srgbClr val="FFFFFF"/>
                  </a:solidFill>
                  <a:effectLst/>
                  <a:uLnTx/>
                  <a:uFillTx/>
                  <a:latin typeface="Arial"/>
                  <a:ea typeface="+mn-ea"/>
                  <a:cs typeface="Arial"/>
                </a:rPr>
                <a:t> </a:t>
              </a:r>
              <a:r>
                <a:rPr kumimoji="0" sz="2000" b="1" i="0" u="none" strike="noStrike" kern="1200" cap="none" spc="-5" normalizeH="0" baseline="0" noProof="0" dirty="0">
                  <a:ln>
                    <a:noFill/>
                  </a:ln>
                  <a:solidFill>
                    <a:srgbClr val="FFFFFF"/>
                  </a:solidFill>
                  <a:effectLst/>
                  <a:uLnTx/>
                  <a:uFillTx/>
                  <a:latin typeface="Arial"/>
                  <a:ea typeface="+mn-ea"/>
                  <a:cs typeface="Arial"/>
                </a:rPr>
                <a:t>sätt</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47" name="object 47"/>
            <p:cNvSpPr txBox="1"/>
            <p:nvPr/>
          </p:nvSpPr>
          <p:spPr>
            <a:xfrm>
              <a:off x="2714872" y="4984324"/>
              <a:ext cx="1673329" cy="698545"/>
            </a:xfrm>
            <a:prstGeom prst="rect">
              <a:avLst/>
            </a:prstGeom>
          </p:spPr>
          <p:txBody>
            <a:bodyPr vert="horz" wrap="square" lIns="0" tIns="11516" rIns="0" bIns="0" rtlCol="0">
              <a:spAutoFit/>
            </a:bodyPr>
            <a:lstStyle/>
            <a:p>
              <a:pPr marL="11516" marR="4607" lvl="0" indent="0" algn="l" defTabSz="829178" rtl="0" eaLnBrk="1" fontAlgn="auto" latinLnBrk="0" hangingPunct="1">
                <a:lnSpc>
                  <a:spcPct val="111100"/>
                </a:lnSpc>
                <a:spcBef>
                  <a:spcPts val="91"/>
                </a:spcBef>
                <a:spcAft>
                  <a:spcPts val="0"/>
                </a:spcAft>
                <a:buClrTx/>
                <a:buSzTx/>
                <a:buFontTx/>
                <a:buNone/>
                <a:tabLst/>
                <a:defRPr/>
              </a:pPr>
              <a:r>
                <a:rPr kumimoji="0" sz="1400" b="0" i="0" u="none" strike="noStrike" kern="1200" cap="none" spc="-1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viktig</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pusselbit</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rörelseförståelse  </a:t>
              </a:r>
              <a:r>
                <a:rPr kumimoji="0"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är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 </a:t>
              </a:r>
              <a:r>
                <a:rPr kumimoji="0" sz="1400" b="0" i="0" u="none" strike="noStrike" kern="1200" cap="none" spc="-1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röra sig </a:t>
              </a:r>
              <a:r>
                <a:rPr kumimoji="0" sz="1400" b="0" i="0" u="none" strike="noStrike" kern="1200" cap="none" spc="-2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på </a:t>
              </a:r>
              <a:r>
                <a:rPr kumimoji="0" sz="1400" b="0" i="0" u="none" strike="noStrike" kern="1200" cap="none" spc="-18"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så </a:t>
              </a:r>
              <a:r>
                <a:rPr kumimoji="0" sz="1400" b="0" i="0" u="none" strike="noStrike" kern="1200" cap="none" spc="-1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många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sätt </a:t>
              </a:r>
              <a:r>
                <a:rPr kumimoji="0" sz="1400" b="0" i="0" u="none" strike="noStrike" kern="1200" cap="none" spc="-2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som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möjligt. </a:t>
              </a:r>
              <a:r>
                <a:rPr kumimoji="0" sz="1400" b="0" i="0" u="none" strike="noStrike" kern="1200" cap="none" spc="-18"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Då </a:t>
              </a:r>
              <a:r>
                <a:rPr kumimoji="0"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tränar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alla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rörelser  </a:t>
              </a:r>
              <a:r>
                <a:rPr kumimoji="0" sz="1400" b="0" i="0" u="none" strike="noStrike" kern="1200" cap="none" spc="-2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som</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kroppen</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behöver</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kunna.</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Sedan</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object 48"/>
            <p:cNvSpPr txBox="1"/>
            <p:nvPr/>
          </p:nvSpPr>
          <p:spPr>
            <a:xfrm>
              <a:off x="4550155" y="4984221"/>
              <a:ext cx="1649144" cy="698545"/>
            </a:xfrm>
            <a:prstGeom prst="rect">
              <a:avLst/>
            </a:prstGeom>
          </p:spPr>
          <p:txBody>
            <a:bodyPr vert="horz" wrap="square" lIns="0" tIns="11516" rIns="0" bIns="0" rtlCol="0">
              <a:spAutoFit/>
            </a:bodyPr>
            <a:lstStyle/>
            <a:p>
              <a:pPr marL="11516" marR="4607" lvl="0" indent="0" algn="just" defTabSz="829178" rtl="0" eaLnBrk="1" fontAlgn="auto" latinLnBrk="0" hangingPunct="1">
                <a:lnSpc>
                  <a:spcPct val="111100"/>
                </a:lnSpc>
                <a:spcBef>
                  <a:spcPts val="91"/>
                </a:spcBef>
                <a:spcAft>
                  <a:spcPts val="0"/>
                </a:spcAft>
                <a:buClrTx/>
                <a:buSzTx/>
                <a:buFontTx/>
                <a:buNone/>
                <a:tabLst/>
                <a:defRPr/>
              </a:pP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kan</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8"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kombinera</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2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dem</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någon</a:t>
              </a:r>
              <a:r>
                <a:rPr kumimoji="0" sz="1400" b="0" i="0" u="none" strike="noStrike" kern="1200" cap="none" spc="-5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idrott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a:t>
              </a:r>
              <a:r>
                <a:rPr kumimoji="0" sz="1400" b="0" i="0" u="none" strike="noStrike" kern="1200" cap="none" spc="-6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gillar.</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18"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Ju</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fler</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rörelser</a:t>
              </a:r>
              <a:r>
                <a:rPr kumimoji="0" sz="1400" b="0" i="0" u="none" strike="noStrike" kern="1200" cap="none" spc="-63"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kan,</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desto  </a:t>
              </a:r>
              <a:r>
                <a:rPr kumimoji="0"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enklare</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och</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roligare</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blir</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det</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a:t>
              </a:r>
              <a:r>
                <a:rPr kumimoji="0" sz="1400" b="0" i="0" u="none" strike="noStrike" kern="1200" cap="none" spc="-54"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vara  </a:t>
              </a:r>
              <a:r>
                <a:rPr kumimoji="0"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fysiskt</a:t>
              </a:r>
              <a:r>
                <a:rPr kumimoji="0" sz="1400" b="0" i="0" u="none" strike="noStrike" kern="1200" cap="none" spc="-5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sz="1400" b="0" i="0" u="none" strike="noStrike" kern="1200" cap="none" spc="-9"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aktiv.</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5" name="textruta 44"/>
          <p:cNvSpPr txBox="1"/>
          <p:nvPr/>
        </p:nvSpPr>
        <p:spPr>
          <a:xfrm>
            <a:off x="318546" y="5209082"/>
            <a:ext cx="232397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a:ea typeface="+mn-ea"/>
                <a:cs typeface="+mn-cs"/>
              </a:rPr>
              <a:t>Referens: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a:ea typeface="+mn-ea"/>
                <a:cs typeface="+mn-cs"/>
              </a:rPr>
              <a:t>Bild från ”En ny syn på träning och tävling–med rörelseförståelse som grund”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Calibri"/>
                <a:ea typeface="+mn-ea"/>
                <a:cs typeface="+mn-cs"/>
                <a:hlinkClick r:id="rId13"/>
              </a:rPr>
              <a:t>https://www.rf.se/RFarbetarmed/Strategi2025/introduktiontillrorelseforstaelse/</a:t>
            </a:r>
            <a:endParaRPr kumimoji="0" lang="sv-SE"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prstClr val="black"/>
                </a:solidFill>
                <a:effectLst/>
                <a:uLnTx/>
                <a:uFillTx/>
                <a:latin typeface="Calibri"/>
                <a:ea typeface="+mn-ea"/>
                <a:cs typeface="+mn-cs"/>
              </a:rPr>
              <a:t>Riksidrottsforbundet</a:t>
            </a:r>
            <a:r>
              <a:rPr kumimoji="0" lang="sv-SE" sz="1000" b="0" i="0" u="none" strike="noStrike" kern="1200" cap="none" spc="0" normalizeH="0" baseline="0" noProof="0" dirty="0">
                <a:ln>
                  <a:noFill/>
                </a:ln>
                <a:solidFill>
                  <a:prstClr val="black"/>
                </a:solidFill>
                <a:effectLst/>
                <a:uLnTx/>
                <a:uFillTx/>
                <a:latin typeface="Calibri"/>
                <a:ea typeface="+mn-ea"/>
                <a:cs typeface="+mn-cs"/>
              </a:rPr>
              <a:t>,  rf.se</a:t>
            </a:r>
          </a:p>
        </p:txBody>
      </p:sp>
      <p:sp>
        <p:nvSpPr>
          <p:cNvPr id="52" name="Platshållare för datum 51">
            <a:extLst>
              <a:ext uri="{FF2B5EF4-FFF2-40B4-BE49-F238E27FC236}">
                <a16:creationId xmlns:a16="http://schemas.microsoft.com/office/drawing/2014/main" id="{D22D604C-8F2B-2A78-7CB0-ECAA315A66E7}"/>
              </a:ext>
            </a:extLst>
          </p:cNvPr>
          <p:cNvSpPr>
            <a:spLocks noGrp="1"/>
          </p:cNvSpPr>
          <p:nvPr>
            <p:ph type="dt" sz="half" idx="6"/>
          </p:nvPr>
        </p:nvSpPr>
        <p:spPr/>
        <p:txBody>
          <a:bodyPr/>
          <a:lstStyle/>
          <a:p>
            <a:r>
              <a:rPr lang="sv-SE"/>
              <a:t>2024</a:t>
            </a:r>
            <a:endParaRPr lang="en-US"/>
          </a:p>
        </p:txBody>
      </p:sp>
    </p:spTree>
    <p:extLst>
      <p:ext uri="{BB962C8B-B14F-4D97-AF65-F5344CB8AC3E}">
        <p14:creationId xmlns:p14="http://schemas.microsoft.com/office/powerpoint/2010/main" val="92427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half" idx="1"/>
          </p:nvPr>
        </p:nvSpPr>
        <p:spPr>
          <a:xfrm>
            <a:off x="5334000" y="620688"/>
            <a:ext cx="5010472" cy="5040560"/>
          </a:xfrm>
        </p:spPr>
        <p:txBody>
          <a:bodyPr>
            <a:noAutofit/>
          </a:bodyPr>
          <a:lstStyle/>
          <a:p>
            <a:pPr marL="0" indent="0">
              <a:lnSpc>
                <a:spcPct val="100000"/>
              </a:lnSpc>
              <a:buNone/>
            </a:pPr>
            <a:r>
              <a:rPr lang="sv-SE" sz="1600" b="1" dirty="0"/>
              <a:t>Aktiv medicin för bland annat:</a:t>
            </a:r>
            <a:br>
              <a:rPr lang="sv-SE" sz="1600" b="1" dirty="0"/>
            </a:br>
            <a:r>
              <a:rPr lang="sv-SE" sz="1600" dirty="0"/>
              <a:t>- sänkt blodtryck, blodsocker och blodfetter.</a:t>
            </a:r>
            <a:br>
              <a:rPr lang="sv-SE" sz="1600" dirty="0"/>
            </a:br>
            <a:r>
              <a:rPr lang="sv-SE" sz="1600" dirty="0"/>
              <a:t>- minskad risk för hjärtsjukdom och stroke med 30-50 %. </a:t>
            </a:r>
          </a:p>
          <a:p>
            <a:pPr marL="0" indent="0">
              <a:lnSpc>
                <a:spcPct val="100000"/>
              </a:lnSpc>
              <a:spcBef>
                <a:spcPts val="0"/>
              </a:spcBef>
              <a:buNone/>
            </a:pPr>
            <a:endParaRPr lang="sv-SE" sz="1600" b="1" dirty="0"/>
          </a:p>
          <a:p>
            <a:pPr marL="0" indent="0">
              <a:lnSpc>
                <a:spcPct val="100000"/>
              </a:lnSpc>
              <a:spcBef>
                <a:spcPts val="0"/>
              </a:spcBef>
              <a:buNone/>
            </a:pPr>
            <a:r>
              <a:rPr lang="sv-SE" sz="1600" b="1" dirty="0"/>
              <a:t>Ordination:</a:t>
            </a:r>
            <a:br>
              <a:rPr lang="sv-SE" sz="1600" b="1" dirty="0"/>
            </a:br>
            <a:r>
              <a:rPr lang="sv-SE" sz="1600" dirty="0"/>
              <a:t>Intas dagligen, hela veckan. Valfri tid, gärna ej sent då oönskad uppiggande effekt kan uppnås. Valfritt tempo, helst ej långsamt. Bästa effekt erhålls vid viss hjärtklappning/andfåddhet. Promenaden bör tas i minst 20-30 minuter, gärna med ett glas vatten under tiden.</a:t>
            </a:r>
            <a:br>
              <a:rPr lang="sv-SE" sz="1600" dirty="0"/>
            </a:br>
            <a:endParaRPr lang="sv-SE" sz="1600" dirty="0"/>
          </a:p>
          <a:p>
            <a:pPr marL="0" indent="0">
              <a:lnSpc>
                <a:spcPct val="100000"/>
              </a:lnSpc>
              <a:spcBef>
                <a:spcPts val="0"/>
              </a:spcBef>
              <a:buNone/>
            </a:pPr>
            <a:r>
              <a:rPr lang="sv-SE" sz="1600" b="1" dirty="0"/>
              <a:t>Biverkningar:</a:t>
            </a:r>
            <a:br>
              <a:rPr lang="sv-SE" sz="1600" b="1" dirty="0"/>
            </a:br>
            <a:r>
              <a:rPr lang="sv-SE" sz="1600" dirty="0"/>
              <a:t>Lätt beroendeframkallande</a:t>
            </a:r>
          </a:p>
          <a:p>
            <a:pPr marL="0" indent="0">
              <a:lnSpc>
                <a:spcPct val="100000"/>
              </a:lnSpc>
              <a:spcBef>
                <a:spcPts val="0"/>
              </a:spcBef>
              <a:buNone/>
            </a:pPr>
            <a:endParaRPr lang="sv-SE" sz="1600" b="1" dirty="0"/>
          </a:p>
          <a:p>
            <a:pPr marL="0" indent="0">
              <a:lnSpc>
                <a:spcPct val="100000"/>
              </a:lnSpc>
              <a:spcBef>
                <a:spcPts val="0"/>
              </a:spcBef>
              <a:buNone/>
            </a:pPr>
            <a:r>
              <a:rPr lang="sv-SE" sz="1600" b="1" dirty="0"/>
              <a:t>Tillverkning:</a:t>
            </a:r>
            <a:br>
              <a:rPr lang="sv-SE" sz="1600" b="1" dirty="0"/>
            </a:br>
            <a:r>
              <a:rPr lang="sv-SE" sz="1600" dirty="0"/>
              <a:t>Du själv</a:t>
            </a:r>
          </a:p>
          <a:p>
            <a:pPr marL="0" indent="0">
              <a:lnSpc>
                <a:spcPct val="100000"/>
              </a:lnSpc>
              <a:spcBef>
                <a:spcPts val="0"/>
              </a:spcBef>
              <a:buNone/>
            </a:pPr>
            <a:endParaRPr lang="sv-SE" sz="1600" b="1" dirty="0"/>
          </a:p>
          <a:p>
            <a:pPr marL="0" indent="0">
              <a:lnSpc>
                <a:spcPct val="100000"/>
              </a:lnSpc>
              <a:spcBef>
                <a:spcPts val="0"/>
              </a:spcBef>
              <a:buNone/>
            </a:pPr>
            <a:r>
              <a:rPr lang="sv-SE" sz="1600" b="1" dirty="0"/>
              <a:t>Pris:</a:t>
            </a:r>
            <a:br>
              <a:rPr lang="sv-SE" sz="1600" b="1" dirty="0"/>
            </a:br>
            <a:r>
              <a:rPr lang="sv-SE" sz="1600" dirty="0"/>
              <a:t>Gratis</a:t>
            </a:r>
          </a:p>
        </p:txBody>
      </p:sp>
      <p:pic>
        <p:nvPicPr>
          <p:cNvPr id="10" name="Picture 2" descr="H:\Bilder\Symbolbilder\Promenadburk.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54314" y="504149"/>
            <a:ext cx="3613522" cy="5076714"/>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1254314" y="5661248"/>
            <a:ext cx="4895966" cy="261610"/>
          </a:xfrm>
          <a:prstGeom prst="rect">
            <a:avLst/>
          </a:prstGeom>
          <a:noFill/>
        </p:spPr>
        <p:txBody>
          <a:bodyPr wrap="square" rtlCol="0">
            <a:spAutoFit/>
          </a:bodyPr>
          <a:lstStyle/>
          <a:p>
            <a:r>
              <a:rPr lang="sv-SE" sz="1100" dirty="0"/>
              <a:t>Källa: Region Västerbotten</a:t>
            </a:r>
          </a:p>
        </p:txBody>
      </p:sp>
      <p:sp>
        <p:nvSpPr>
          <p:cNvPr id="3" name="Platshållare för datum 2">
            <a:extLst>
              <a:ext uri="{FF2B5EF4-FFF2-40B4-BE49-F238E27FC236}">
                <a16:creationId xmlns:a16="http://schemas.microsoft.com/office/drawing/2014/main" id="{BC20F19F-908B-1B40-66C7-8ED0DB95E0C8}"/>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337973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Rörelseträning i Livscaféet</a:t>
            </a:r>
          </a:p>
        </p:txBody>
      </p:sp>
      <p:sp>
        <p:nvSpPr>
          <p:cNvPr id="3" name="Platshållare för innehåll 2"/>
          <p:cNvSpPr>
            <a:spLocks noGrp="1"/>
          </p:cNvSpPr>
          <p:nvPr>
            <p:ph idx="1"/>
          </p:nvPr>
        </p:nvSpPr>
        <p:spPr/>
        <p:txBody>
          <a:bodyPr/>
          <a:lstStyle/>
          <a:p>
            <a:pPr marL="0" indent="0">
              <a:buNone/>
            </a:pPr>
            <a:r>
              <a:rPr lang="sv-SE" sz="2400" dirty="0"/>
              <a:t>Ta rörelsepauser vid varje livscafé. </a:t>
            </a:r>
          </a:p>
          <a:p>
            <a:pPr marL="0" indent="0">
              <a:buNone/>
            </a:pPr>
            <a:r>
              <a:rPr lang="sv-SE" sz="2400" dirty="0"/>
              <a:t>Till exempel</a:t>
            </a:r>
          </a:p>
          <a:p>
            <a:r>
              <a:rPr lang="sv-SE" sz="2400" dirty="0"/>
              <a:t>Resa/sätta sig utan stöd</a:t>
            </a:r>
          </a:p>
          <a:p>
            <a:r>
              <a:rPr lang="sv-SE" sz="2400" dirty="0"/>
              <a:t>Trampa symaskin</a:t>
            </a:r>
            <a:endParaRPr lang="sv-SE" dirty="0"/>
          </a:p>
          <a:p>
            <a:r>
              <a:rPr lang="sv-SE" sz="2400" dirty="0"/>
              <a:t>Gå på stället</a:t>
            </a:r>
          </a:p>
          <a:p>
            <a:r>
              <a:rPr lang="sv-SE" sz="2400" dirty="0"/>
              <a:t>Kroppsvridningar</a:t>
            </a:r>
          </a:p>
          <a:p>
            <a:r>
              <a:rPr lang="sv-SE" sz="2400" dirty="0"/>
              <a:t>Armar uppåt sträck</a:t>
            </a:r>
          </a:p>
          <a:p>
            <a:r>
              <a:rPr lang="sv-SE" sz="2400" dirty="0"/>
              <a:t>Rulla axlar</a:t>
            </a:r>
          </a:p>
          <a:p>
            <a:pPr marL="0" indent="0">
              <a:buNone/>
            </a:pPr>
            <a:r>
              <a:rPr lang="sv-SE" sz="2400" dirty="0"/>
              <a:t>Börja och sluta gärna Livcaféet med en gemensam promenad.</a:t>
            </a:r>
          </a:p>
        </p:txBody>
      </p:sp>
      <p:sp>
        <p:nvSpPr>
          <p:cNvPr id="4" name="Platshållare för datum 3">
            <a:extLst>
              <a:ext uri="{FF2B5EF4-FFF2-40B4-BE49-F238E27FC236}">
                <a16:creationId xmlns:a16="http://schemas.microsoft.com/office/drawing/2014/main" id="{97A2D1C3-70BF-C475-0F80-A1919465E16B}"/>
              </a:ext>
            </a:extLst>
          </p:cNvPr>
          <p:cNvSpPr>
            <a:spLocks noGrp="1"/>
          </p:cNvSpPr>
          <p:nvPr>
            <p:ph type="dt" sz="half" idx="10"/>
          </p:nvPr>
        </p:nvSpPr>
        <p:spPr/>
        <p:txBody>
          <a:bodyPr/>
          <a:lstStyle/>
          <a:p>
            <a:r>
              <a:rPr lang="sv-SE"/>
              <a:t>2024</a:t>
            </a:r>
          </a:p>
        </p:txBody>
      </p:sp>
    </p:spTree>
    <p:extLst>
      <p:ext uri="{BB962C8B-B14F-4D97-AF65-F5344CB8AC3E}">
        <p14:creationId xmlns:p14="http://schemas.microsoft.com/office/powerpoint/2010/main" val="11868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943</Words>
  <Application>Microsoft Office PowerPoint</Application>
  <PresentationFormat>Bredbild</PresentationFormat>
  <Paragraphs>124</Paragraphs>
  <Slides>14</Slides>
  <Notes>4</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14</vt:i4>
      </vt:variant>
    </vt:vector>
  </HeadingPairs>
  <TitlesOfParts>
    <vt:vector size="24" baseType="lpstr">
      <vt:lpstr>Batang</vt:lpstr>
      <vt:lpstr>ＭＳ Ｐゴシック</vt:lpstr>
      <vt:lpstr>Arial</vt:lpstr>
      <vt:lpstr>Calibri</vt:lpstr>
      <vt:lpstr>Calibri Light</vt:lpstr>
      <vt:lpstr>Constantia</vt:lpstr>
      <vt:lpstr>Freestyle Script</vt:lpstr>
      <vt:lpstr>Georgia</vt:lpstr>
      <vt:lpstr>1_Office-tema</vt:lpstr>
      <vt:lpstr>Office Theme</vt:lpstr>
      <vt:lpstr>Livscafé 2</vt:lpstr>
      <vt:lpstr>Tema: Fysisk aktivitet</vt:lpstr>
      <vt:lpstr>1177.se</vt:lpstr>
      <vt:lpstr>Fysisk aktivitet 65 år och äldre</vt:lpstr>
      <vt:lpstr>Vilka vinster finns det med att vara fysiskt aktiv?</vt:lpstr>
      <vt:lpstr>Bryt stillasittandet!</vt:lpstr>
      <vt:lpstr>PowerPoint-presentation</vt:lpstr>
      <vt:lpstr>PowerPoint-presentation</vt:lpstr>
      <vt:lpstr>Rörelseträning i Livscaféet</vt:lpstr>
      <vt:lpstr>Samtala om fysisk aktivitet</vt:lpstr>
      <vt:lpstr>PowerPoint-presentation</vt:lpstr>
      <vt:lpstr> Vad vill du förbättra? </vt:lpstr>
      <vt:lpstr>PowerPoint-presentation</vt:lpstr>
      <vt:lpstr>Till nästa gång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2</dc:title>
  <dc:creator>Lundblad Susanne</dc:creator>
  <cp:lastModifiedBy>Lundblad Susanne</cp:lastModifiedBy>
  <cp:revision>7</cp:revision>
  <dcterms:created xsi:type="dcterms:W3CDTF">2022-05-17T12:12:55Z</dcterms:created>
  <dcterms:modified xsi:type="dcterms:W3CDTF">2025-01-10T14:05:17Z</dcterms:modified>
</cp:coreProperties>
</file>