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9" r:id="rId2"/>
    <p:sldId id="261" r:id="rId3"/>
    <p:sldId id="264" r:id="rId4"/>
    <p:sldId id="262" r:id="rId5"/>
    <p:sldId id="356" r:id="rId6"/>
    <p:sldId id="266" r:id="rId7"/>
    <p:sldId id="267" r:id="rId8"/>
    <p:sldId id="268" r:id="rId9"/>
    <p:sldId id="269" r:id="rId10"/>
    <p:sldId id="271" r:id="rId11"/>
    <p:sldId id="272" r:id="rId12"/>
    <p:sldId id="273" r:id="rId13"/>
    <p:sldId id="357" r:id="rId14"/>
    <p:sldId id="275" r:id="rId15"/>
    <p:sldId id="276" r:id="rId16"/>
    <p:sldId id="363" r:id="rId17"/>
    <p:sldId id="362" r:id="rId18"/>
    <p:sldId id="278" r:id="rId19"/>
    <p:sldId id="279" r:id="rId20"/>
    <p:sldId id="364" r:id="rId21"/>
    <p:sldId id="281" r:id="rId22"/>
    <p:sldId id="371" r:id="rId23"/>
    <p:sldId id="373" r:id="rId24"/>
    <p:sldId id="372"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6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9B1E8-D15C-48C2-BD6D-9C2DE52A24A5}" type="doc">
      <dgm:prSet loTypeId="urn:microsoft.com/office/officeart/2005/8/layout/pyramid1" loCatId="pyramid" qsTypeId="urn:microsoft.com/office/officeart/2005/8/quickstyle/simple1" qsCatId="simple" csTypeId="urn:microsoft.com/office/officeart/2005/8/colors/accent1_2" csCatId="accent1" phldr="1"/>
      <dgm:spPr/>
    </dgm:pt>
    <dgm:pt modelId="{4416A3E5-6AF9-4071-96F5-B2BAFC02494D}">
      <dgm:prSet phldrT="[Text]"/>
      <dgm:spPr>
        <a:solidFill>
          <a:srgbClr val="FFFF00"/>
        </a:solidFill>
      </dgm:spPr>
      <dgm:t>
        <a:bodyPr/>
        <a:lstStyle/>
        <a:p>
          <a:r>
            <a:rPr lang="sv-SE" dirty="0"/>
            <a:t> 10 % av det vi  Läser</a:t>
          </a:r>
        </a:p>
      </dgm:t>
    </dgm:pt>
    <dgm:pt modelId="{3C00C44B-D784-4AD8-9172-85C8611DAF46}" type="parTrans" cxnId="{DC576BC1-C520-4DE5-8748-ED4CDDB3CEAA}">
      <dgm:prSet/>
      <dgm:spPr/>
      <dgm:t>
        <a:bodyPr/>
        <a:lstStyle/>
        <a:p>
          <a:endParaRPr lang="sv-SE"/>
        </a:p>
      </dgm:t>
    </dgm:pt>
    <dgm:pt modelId="{4EACC6E6-8184-4114-8CED-041A7E740E15}" type="sibTrans" cxnId="{DC576BC1-C520-4DE5-8748-ED4CDDB3CEAA}">
      <dgm:prSet/>
      <dgm:spPr/>
      <dgm:t>
        <a:bodyPr/>
        <a:lstStyle/>
        <a:p>
          <a:endParaRPr lang="sv-SE"/>
        </a:p>
      </dgm:t>
    </dgm:pt>
    <dgm:pt modelId="{1A3E2D6B-C6B5-4638-BFEE-8FA5D331A2DA}">
      <dgm:prSet phldrT="[Text]"/>
      <dgm:spPr>
        <a:solidFill>
          <a:srgbClr val="0070C0"/>
        </a:solidFill>
      </dgm:spPr>
      <dgm:t>
        <a:bodyPr/>
        <a:lstStyle/>
        <a:p>
          <a:r>
            <a:rPr lang="sv-SE" dirty="0">
              <a:solidFill>
                <a:schemeClr val="bg1"/>
              </a:solidFill>
            </a:rPr>
            <a:t>50 % av det vi </a:t>
          </a:r>
          <a:br>
            <a:rPr lang="sv-SE" dirty="0">
              <a:solidFill>
                <a:schemeClr val="bg1"/>
              </a:solidFill>
            </a:rPr>
          </a:br>
          <a:r>
            <a:rPr lang="sv-SE" dirty="0">
              <a:solidFill>
                <a:schemeClr val="bg1"/>
              </a:solidFill>
            </a:rPr>
            <a:t>Hör och ser</a:t>
          </a:r>
        </a:p>
      </dgm:t>
    </dgm:pt>
    <dgm:pt modelId="{727A2C31-2EE0-4C85-9F89-E4A6EA73B03A}" type="parTrans" cxnId="{D466FE7F-0019-45C8-B0C1-2A9CF5B16A72}">
      <dgm:prSet/>
      <dgm:spPr/>
      <dgm:t>
        <a:bodyPr/>
        <a:lstStyle/>
        <a:p>
          <a:endParaRPr lang="sv-SE"/>
        </a:p>
      </dgm:t>
    </dgm:pt>
    <dgm:pt modelId="{7CC71762-946D-4021-B697-3DA1FDDFB83F}" type="sibTrans" cxnId="{D466FE7F-0019-45C8-B0C1-2A9CF5B16A72}">
      <dgm:prSet/>
      <dgm:spPr/>
      <dgm:t>
        <a:bodyPr/>
        <a:lstStyle/>
        <a:p>
          <a:endParaRPr lang="sv-SE"/>
        </a:p>
      </dgm:t>
    </dgm:pt>
    <dgm:pt modelId="{D5FA819C-E382-4F08-AA34-2680A5BE5959}">
      <dgm:prSet phldrT="[Text]"/>
      <dgm:spPr>
        <a:solidFill>
          <a:schemeClr val="accent4">
            <a:lumMod val="60000"/>
            <a:lumOff val="40000"/>
          </a:schemeClr>
        </a:solidFill>
      </dgm:spPr>
      <dgm:t>
        <a:bodyPr/>
        <a:lstStyle/>
        <a:p>
          <a:r>
            <a:rPr lang="sv-SE" dirty="0">
              <a:solidFill>
                <a:schemeClr val="bg1"/>
              </a:solidFill>
            </a:rPr>
            <a:t>80 % av det vi </a:t>
          </a:r>
          <a:br>
            <a:rPr lang="sv-SE" dirty="0">
              <a:solidFill>
                <a:schemeClr val="bg1"/>
              </a:solidFill>
            </a:rPr>
          </a:br>
          <a:r>
            <a:rPr lang="sv-SE" dirty="0">
              <a:solidFill>
                <a:schemeClr val="bg1"/>
              </a:solidFill>
            </a:rPr>
            <a:t>Upplever</a:t>
          </a:r>
        </a:p>
      </dgm:t>
    </dgm:pt>
    <dgm:pt modelId="{A9F63712-387D-4136-BF79-94A7B1BDC308}" type="parTrans" cxnId="{EDB4D07A-62D0-4423-B5D9-2A127C4A9A2D}">
      <dgm:prSet/>
      <dgm:spPr/>
      <dgm:t>
        <a:bodyPr/>
        <a:lstStyle/>
        <a:p>
          <a:endParaRPr lang="sv-SE"/>
        </a:p>
      </dgm:t>
    </dgm:pt>
    <dgm:pt modelId="{4815A7BE-5056-4A27-87F7-C3B6785A8026}" type="sibTrans" cxnId="{EDB4D07A-62D0-4423-B5D9-2A127C4A9A2D}">
      <dgm:prSet/>
      <dgm:spPr/>
      <dgm:t>
        <a:bodyPr/>
        <a:lstStyle/>
        <a:p>
          <a:endParaRPr lang="sv-SE"/>
        </a:p>
      </dgm:t>
    </dgm:pt>
    <dgm:pt modelId="{C0F854C2-02AF-4984-BE0A-6C35462E3B02}">
      <dgm:prSet/>
      <dgm:spPr>
        <a:solidFill>
          <a:schemeClr val="accent6">
            <a:lumMod val="75000"/>
          </a:schemeClr>
        </a:solidFill>
      </dgm:spPr>
      <dgm:t>
        <a:bodyPr/>
        <a:lstStyle/>
        <a:p>
          <a:r>
            <a:rPr lang="sv-SE" dirty="0">
              <a:solidFill>
                <a:schemeClr val="bg1"/>
              </a:solidFill>
            </a:rPr>
            <a:t>70 % av det vi </a:t>
          </a:r>
          <a:br>
            <a:rPr lang="sv-SE" dirty="0">
              <a:solidFill>
                <a:schemeClr val="bg1"/>
              </a:solidFill>
            </a:rPr>
          </a:br>
          <a:r>
            <a:rPr lang="sv-SE" dirty="0">
              <a:solidFill>
                <a:schemeClr val="bg1"/>
              </a:solidFill>
            </a:rPr>
            <a:t>Diskuterar</a:t>
          </a:r>
        </a:p>
      </dgm:t>
    </dgm:pt>
    <dgm:pt modelId="{7BA0067D-C5CA-4242-99B6-067E9B2844AE}" type="parTrans" cxnId="{3EB508A1-BFC4-4439-9697-015772536384}">
      <dgm:prSet/>
      <dgm:spPr/>
      <dgm:t>
        <a:bodyPr/>
        <a:lstStyle/>
        <a:p>
          <a:endParaRPr lang="sv-SE"/>
        </a:p>
      </dgm:t>
    </dgm:pt>
    <dgm:pt modelId="{67C6B5DC-B636-420F-8A10-04BEE6EFE21F}" type="sibTrans" cxnId="{3EB508A1-BFC4-4439-9697-015772536384}">
      <dgm:prSet/>
      <dgm:spPr/>
      <dgm:t>
        <a:bodyPr/>
        <a:lstStyle/>
        <a:p>
          <a:endParaRPr lang="sv-SE"/>
        </a:p>
      </dgm:t>
    </dgm:pt>
    <dgm:pt modelId="{09240E34-E597-4A67-8DED-C8DC91AE22B5}">
      <dgm:prSet/>
      <dgm:spPr>
        <a:solidFill>
          <a:srgbClr val="FF0000"/>
        </a:solidFill>
      </dgm:spPr>
      <dgm:t>
        <a:bodyPr/>
        <a:lstStyle/>
        <a:p>
          <a:r>
            <a:rPr lang="sv-SE" dirty="0">
              <a:solidFill>
                <a:schemeClr val="bg1"/>
              </a:solidFill>
            </a:rPr>
            <a:t> 20 % av det vi Hör</a:t>
          </a:r>
        </a:p>
      </dgm:t>
    </dgm:pt>
    <dgm:pt modelId="{21FC9429-DA7C-4FEA-B4EC-11F9040E1756}" type="parTrans" cxnId="{EFCF69C2-55D7-4013-9238-AF3675E78C6B}">
      <dgm:prSet/>
      <dgm:spPr/>
      <dgm:t>
        <a:bodyPr/>
        <a:lstStyle/>
        <a:p>
          <a:endParaRPr lang="sv-SE"/>
        </a:p>
      </dgm:t>
    </dgm:pt>
    <dgm:pt modelId="{6853438E-1004-4ABB-89BF-E8E860B097DC}" type="sibTrans" cxnId="{EFCF69C2-55D7-4013-9238-AF3675E78C6B}">
      <dgm:prSet/>
      <dgm:spPr/>
      <dgm:t>
        <a:bodyPr/>
        <a:lstStyle/>
        <a:p>
          <a:endParaRPr lang="sv-SE"/>
        </a:p>
      </dgm:t>
    </dgm:pt>
    <dgm:pt modelId="{4AF07B8D-6055-4454-A7DF-2B15BBD5022E}">
      <dgm:prSet/>
      <dgm:spPr>
        <a:solidFill>
          <a:srgbClr val="7030A0"/>
        </a:solidFill>
      </dgm:spPr>
      <dgm:t>
        <a:bodyPr/>
        <a:lstStyle/>
        <a:p>
          <a:r>
            <a:rPr lang="sv-SE" dirty="0">
              <a:solidFill>
                <a:schemeClr val="bg1"/>
              </a:solidFill>
            </a:rPr>
            <a:t>30 % av det vi </a:t>
          </a:r>
          <a:br>
            <a:rPr lang="sv-SE" dirty="0">
              <a:solidFill>
                <a:schemeClr val="bg1"/>
              </a:solidFill>
            </a:rPr>
          </a:br>
          <a:r>
            <a:rPr lang="sv-SE" dirty="0">
              <a:solidFill>
                <a:schemeClr val="bg1"/>
              </a:solidFill>
            </a:rPr>
            <a:t>Ser</a:t>
          </a:r>
        </a:p>
      </dgm:t>
    </dgm:pt>
    <dgm:pt modelId="{DE18A89B-F698-4140-824D-CA677C1C4AFD}" type="parTrans" cxnId="{41925325-0AAA-4BB7-9A6E-6C6A906D8340}">
      <dgm:prSet/>
      <dgm:spPr/>
      <dgm:t>
        <a:bodyPr/>
        <a:lstStyle/>
        <a:p>
          <a:endParaRPr lang="sv-SE"/>
        </a:p>
      </dgm:t>
    </dgm:pt>
    <dgm:pt modelId="{D3FCD363-0519-45A5-BF11-0441DE96A6DF}" type="sibTrans" cxnId="{41925325-0AAA-4BB7-9A6E-6C6A906D8340}">
      <dgm:prSet/>
      <dgm:spPr/>
      <dgm:t>
        <a:bodyPr/>
        <a:lstStyle/>
        <a:p>
          <a:endParaRPr lang="sv-SE"/>
        </a:p>
      </dgm:t>
    </dgm:pt>
    <dgm:pt modelId="{FA11157E-B67A-46B2-8B89-40148BCB28B0}">
      <dgm:prSet/>
      <dgm:spPr>
        <a:solidFill>
          <a:schemeClr val="accent3">
            <a:lumMod val="75000"/>
          </a:schemeClr>
        </a:solidFill>
      </dgm:spPr>
      <dgm:t>
        <a:bodyPr/>
        <a:lstStyle/>
        <a:p>
          <a:r>
            <a:rPr lang="sv-SE" dirty="0">
              <a:solidFill>
                <a:schemeClr val="bg1"/>
              </a:solidFill>
            </a:rPr>
            <a:t>95 % av det vi </a:t>
          </a:r>
        </a:p>
        <a:p>
          <a:r>
            <a:rPr lang="sv-SE" dirty="0">
              <a:solidFill>
                <a:schemeClr val="bg1"/>
              </a:solidFill>
            </a:rPr>
            <a:t>Lär vidare till andra</a:t>
          </a:r>
        </a:p>
      </dgm:t>
    </dgm:pt>
    <dgm:pt modelId="{FC353790-8CF9-460F-8E67-5F4AF3E60733}" type="parTrans" cxnId="{F47EC12F-BF40-432F-8FE8-70C4B4979120}">
      <dgm:prSet/>
      <dgm:spPr/>
      <dgm:t>
        <a:bodyPr/>
        <a:lstStyle/>
        <a:p>
          <a:endParaRPr lang="sv-SE"/>
        </a:p>
      </dgm:t>
    </dgm:pt>
    <dgm:pt modelId="{2A4EC1D9-8D3E-4875-9674-55ED980D6441}" type="sibTrans" cxnId="{F47EC12F-BF40-432F-8FE8-70C4B4979120}">
      <dgm:prSet/>
      <dgm:spPr/>
      <dgm:t>
        <a:bodyPr/>
        <a:lstStyle/>
        <a:p>
          <a:endParaRPr lang="sv-SE"/>
        </a:p>
      </dgm:t>
    </dgm:pt>
    <dgm:pt modelId="{D4906401-9263-427C-BF48-9E3CE9DA9880}" type="pres">
      <dgm:prSet presAssocID="{49F9B1E8-D15C-48C2-BD6D-9C2DE52A24A5}" presName="Name0" presStyleCnt="0">
        <dgm:presLayoutVars>
          <dgm:dir/>
          <dgm:animLvl val="lvl"/>
          <dgm:resizeHandles val="exact"/>
        </dgm:presLayoutVars>
      </dgm:prSet>
      <dgm:spPr/>
    </dgm:pt>
    <dgm:pt modelId="{27A10FE1-EA7A-4D13-87A4-C742B6DB091A}" type="pres">
      <dgm:prSet presAssocID="{4416A3E5-6AF9-4071-96F5-B2BAFC02494D}" presName="Name8" presStyleCnt="0"/>
      <dgm:spPr/>
    </dgm:pt>
    <dgm:pt modelId="{90898D1B-D69E-4C0A-8559-C69BFD28E600}" type="pres">
      <dgm:prSet presAssocID="{4416A3E5-6AF9-4071-96F5-B2BAFC02494D}" presName="level" presStyleLbl="node1" presStyleIdx="0" presStyleCnt="7">
        <dgm:presLayoutVars>
          <dgm:chMax val="1"/>
          <dgm:bulletEnabled val="1"/>
        </dgm:presLayoutVars>
      </dgm:prSet>
      <dgm:spPr/>
    </dgm:pt>
    <dgm:pt modelId="{DB101A4E-E73A-433C-B59D-9652CCD83D7B}" type="pres">
      <dgm:prSet presAssocID="{4416A3E5-6AF9-4071-96F5-B2BAFC02494D}" presName="levelTx" presStyleLbl="revTx" presStyleIdx="0" presStyleCnt="0">
        <dgm:presLayoutVars>
          <dgm:chMax val="1"/>
          <dgm:bulletEnabled val="1"/>
        </dgm:presLayoutVars>
      </dgm:prSet>
      <dgm:spPr/>
    </dgm:pt>
    <dgm:pt modelId="{D772D267-021C-48B3-B6AC-0F9AD46D8547}" type="pres">
      <dgm:prSet presAssocID="{09240E34-E597-4A67-8DED-C8DC91AE22B5}" presName="Name8" presStyleCnt="0"/>
      <dgm:spPr/>
    </dgm:pt>
    <dgm:pt modelId="{438A5D68-576A-4366-A4C8-E96EF461EB6E}" type="pres">
      <dgm:prSet presAssocID="{09240E34-E597-4A67-8DED-C8DC91AE22B5}" presName="level" presStyleLbl="node1" presStyleIdx="1" presStyleCnt="7">
        <dgm:presLayoutVars>
          <dgm:chMax val="1"/>
          <dgm:bulletEnabled val="1"/>
        </dgm:presLayoutVars>
      </dgm:prSet>
      <dgm:spPr/>
    </dgm:pt>
    <dgm:pt modelId="{E8644822-4059-4529-991B-4543EB297B18}" type="pres">
      <dgm:prSet presAssocID="{09240E34-E597-4A67-8DED-C8DC91AE22B5}" presName="levelTx" presStyleLbl="revTx" presStyleIdx="0" presStyleCnt="0">
        <dgm:presLayoutVars>
          <dgm:chMax val="1"/>
          <dgm:bulletEnabled val="1"/>
        </dgm:presLayoutVars>
      </dgm:prSet>
      <dgm:spPr/>
    </dgm:pt>
    <dgm:pt modelId="{C0F70311-906E-4197-BC52-0CE5D847B359}" type="pres">
      <dgm:prSet presAssocID="{4AF07B8D-6055-4454-A7DF-2B15BBD5022E}" presName="Name8" presStyleCnt="0"/>
      <dgm:spPr/>
    </dgm:pt>
    <dgm:pt modelId="{7ED13668-2B25-4D55-8798-5F6C1695A4F6}" type="pres">
      <dgm:prSet presAssocID="{4AF07B8D-6055-4454-A7DF-2B15BBD5022E}" presName="level" presStyleLbl="node1" presStyleIdx="2" presStyleCnt="7" custLinFactNeighborX="-518" custLinFactNeighborY="-1553">
        <dgm:presLayoutVars>
          <dgm:chMax val="1"/>
          <dgm:bulletEnabled val="1"/>
        </dgm:presLayoutVars>
      </dgm:prSet>
      <dgm:spPr/>
    </dgm:pt>
    <dgm:pt modelId="{7A8DAF05-0AB4-41D4-9613-D46D51FF8F36}" type="pres">
      <dgm:prSet presAssocID="{4AF07B8D-6055-4454-A7DF-2B15BBD5022E}" presName="levelTx" presStyleLbl="revTx" presStyleIdx="0" presStyleCnt="0">
        <dgm:presLayoutVars>
          <dgm:chMax val="1"/>
          <dgm:bulletEnabled val="1"/>
        </dgm:presLayoutVars>
      </dgm:prSet>
      <dgm:spPr/>
    </dgm:pt>
    <dgm:pt modelId="{22E147F0-177C-4E13-8CAD-C0C2072145DA}" type="pres">
      <dgm:prSet presAssocID="{1A3E2D6B-C6B5-4638-BFEE-8FA5D331A2DA}" presName="Name8" presStyleCnt="0"/>
      <dgm:spPr/>
    </dgm:pt>
    <dgm:pt modelId="{A55E4A4C-26BC-4F8D-8F51-12F59960FD1C}" type="pres">
      <dgm:prSet presAssocID="{1A3E2D6B-C6B5-4638-BFEE-8FA5D331A2DA}" presName="level" presStyleLbl="node1" presStyleIdx="3" presStyleCnt="7">
        <dgm:presLayoutVars>
          <dgm:chMax val="1"/>
          <dgm:bulletEnabled val="1"/>
        </dgm:presLayoutVars>
      </dgm:prSet>
      <dgm:spPr/>
    </dgm:pt>
    <dgm:pt modelId="{5953698F-70C2-4280-B60A-837422C98A73}" type="pres">
      <dgm:prSet presAssocID="{1A3E2D6B-C6B5-4638-BFEE-8FA5D331A2DA}" presName="levelTx" presStyleLbl="revTx" presStyleIdx="0" presStyleCnt="0">
        <dgm:presLayoutVars>
          <dgm:chMax val="1"/>
          <dgm:bulletEnabled val="1"/>
        </dgm:presLayoutVars>
      </dgm:prSet>
      <dgm:spPr/>
    </dgm:pt>
    <dgm:pt modelId="{D9345C9E-2CFA-40BD-8B93-718E9CF81357}" type="pres">
      <dgm:prSet presAssocID="{C0F854C2-02AF-4984-BE0A-6C35462E3B02}" presName="Name8" presStyleCnt="0"/>
      <dgm:spPr/>
    </dgm:pt>
    <dgm:pt modelId="{931124B0-CFEB-44B3-A78C-0A8356A9972A}" type="pres">
      <dgm:prSet presAssocID="{C0F854C2-02AF-4984-BE0A-6C35462E3B02}" presName="level" presStyleLbl="node1" presStyleIdx="4" presStyleCnt="7">
        <dgm:presLayoutVars>
          <dgm:chMax val="1"/>
          <dgm:bulletEnabled val="1"/>
        </dgm:presLayoutVars>
      </dgm:prSet>
      <dgm:spPr/>
    </dgm:pt>
    <dgm:pt modelId="{67D026B8-FBCE-4A4D-8273-123475C37277}" type="pres">
      <dgm:prSet presAssocID="{C0F854C2-02AF-4984-BE0A-6C35462E3B02}" presName="levelTx" presStyleLbl="revTx" presStyleIdx="0" presStyleCnt="0">
        <dgm:presLayoutVars>
          <dgm:chMax val="1"/>
          <dgm:bulletEnabled val="1"/>
        </dgm:presLayoutVars>
      </dgm:prSet>
      <dgm:spPr/>
    </dgm:pt>
    <dgm:pt modelId="{E4B4A2B9-D635-4213-A792-E41691FC1F76}" type="pres">
      <dgm:prSet presAssocID="{D5FA819C-E382-4F08-AA34-2680A5BE5959}" presName="Name8" presStyleCnt="0"/>
      <dgm:spPr/>
    </dgm:pt>
    <dgm:pt modelId="{57291E92-A15C-4B78-8D53-050203005F73}" type="pres">
      <dgm:prSet presAssocID="{D5FA819C-E382-4F08-AA34-2680A5BE5959}" presName="level" presStyleLbl="node1" presStyleIdx="5" presStyleCnt="7">
        <dgm:presLayoutVars>
          <dgm:chMax val="1"/>
          <dgm:bulletEnabled val="1"/>
        </dgm:presLayoutVars>
      </dgm:prSet>
      <dgm:spPr/>
    </dgm:pt>
    <dgm:pt modelId="{1F42BB36-1BC1-4213-8788-94EC2C900F14}" type="pres">
      <dgm:prSet presAssocID="{D5FA819C-E382-4F08-AA34-2680A5BE5959}" presName="levelTx" presStyleLbl="revTx" presStyleIdx="0" presStyleCnt="0">
        <dgm:presLayoutVars>
          <dgm:chMax val="1"/>
          <dgm:bulletEnabled val="1"/>
        </dgm:presLayoutVars>
      </dgm:prSet>
      <dgm:spPr/>
    </dgm:pt>
    <dgm:pt modelId="{DD211FBE-DF54-42EE-8681-E13D5EF4AD34}" type="pres">
      <dgm:prSet presAssocID="{FA11157E-B67A-46B2-8B89-40148BCB28B0}" presName="Name8" presStyleCnt="0"/>
      <dgm:spPr/>
    </dgm:pt>
    <dgm:pt modelId="{10AAE975-AE43-439F-A204-1395003F8086}" type="pres">
      <dgm:prSet presAssocID="{FA11157E-B67A-46B2-8B89-40148BCB28B0}" presName="level" presStyleLbl="node1" presStyleIdx="6" presStyleCnt="7" custLinFactNeighborY="-9375">
        <dgm:presLayoutVars>
          <dgm:chMax val="1"/>
          <dgm:bulletEnabled val="1"/>
        </dgm:presLayoutVars>
      </dgm:prSet>
      <dgm:spPr/>
    </dgm:pt>
    <dgm:pt modelId="{CC5F81F3-274E-4EB0-BC74-000AB04BA46E}" type="pres">
      <dgm:prSet presAssocID="{FA11157E-B67A-46B2-8B89-40148BCB28B0}" presName="levelTx" presStyleLbl="revTx" presStyleIdx="0" presStyleCnt="0">
        <dgm:presLayoutVars>
          <dgm:chMax val="1"/>
          <dgm:bulletEnabled val="1"/>
        </dgm:presLayoutVars>
      </dgm:prSet>
      <dgm:spPr/>
    </dgm:pt>
  </dgm:ptLst>
  <dgm:cxnLst>
    <dgm:cxn modelId="{BA3F5D08-526E-4F56-90A1-C682266CDA7A}" type="presOf" srcId="{1A3E2D6B-C6B5-4638-BFEE-8FA5D331A2DA}" destId="{A55E4A4C-26BC-4F8D-8F51-12F59960FD1C}" srcOrd="0" destOrd="0" presId="urn:microsoft.com/office/officeart/2005/8/layout/pyramid1"/>
    <dgm:cxn modelId="{41925325-0AAA-4BB7-9A6E-6C6A906D8340}" srcId="{49F9B1E8-D15C-48C2-BD6D-9C2DE52A24A5}" destId="{4AF07B8D-6055-4454-A7DF-2B15BBD5022E}" srcOrd="2" destOrd="0" parTransId="{DE18A89B-F698-4140-824D-CA677C1C4AFD}" sibTransId="{D3FCD363-0519-45A5-BF11-0441DE96A6DF}"/>
    <dgm:cxn modelId="{BDC76D27-942F-4046-B439-BAC96F35E3E6}" type="presOf" srcId="{D5FA819C-E382-4F08-AA34-2680A5BE5959}" destId="{1F42BB36-1BC1-4213-8788-94EC2C900F14}" srcOrd="1" destOrd="0" presId="urn:microsoft.com/office/officeart/2005/8/layout/pyramid1"/>
    <dgm:cxn modelId="{0375362F-22F4-42DB-B948-07375362AA56}" type="presOf" srcId="{09240E34-E597-4A67-8DED-C8DC91AE22B5}" destId="{E8644822-4059-4529-991B-4543EB297B18}" srcOrd="1" destOrd="0" presId="urn:microsoft.com/office/officeart/2005/8/layout/pyramid1"/>
    <dgm:cxn modelId="{F47EC12F-BF40-432F-8FE8-70C4B4979120}" srcId="{49F9B1E8-D15C-48C2-BD6D-9C2DE52A24A5}" destId="{FA11157E-B67A-46B2-8B89-40148BCB28B0}" srcOrd="6" destOrd="0" parTransId="{FC353790-8CF9-460F-8E67-5F4AF3E60733}" sibTransId="{2A4EC1D9-8D3E-4875-9674-55ED980D6441}"/>
    <dgm:cxn modelId="{8E5DC238-6668-4411-A2D4-28F317826FDE}" type="presOf" srcId="{FA11157E-B67A-46B2-8B89-40148BCB28B0}" destId="{10AAE975-AE43-439F-A204-1395003F8086}" srcOrd="0" destOrd="0" presId="urn:microsoft.com/office/officeart/2005/8/layout/pyramid1"/>
    <dgm:cxn modelId="{613BF23E-E50F-436D-992E-3229B2442CF7}" type="presOf" srcId="{D5FA819C-E382-4F08-AA34-2680A5BE5959}" destId="{57291E92-A15C-4B78-8D53-050203005F73}" srcOrd="0" destOrd="0" presId="urn:microsoft.com/office/officeart/2005/8/layout/pyramid1"/>
    <dgm:cxn modelId="{77FB213F-3212-4DE7-8249-3912305FDA84}" type="presOf" srcId="{1A3E2D6B-C6B5-4638-BFEE-8FA5D331A2DA}" destId="{5953698F-70C2-4280-B60A-837422C98A73}" srcOrd="1" destOrd="0" presId="urn:microsoft.com/office/officeart/2005/8/layout/pyramid1"/>
    <dgm:cxn modelId="{8D047D64-921C-42CD-A184-110C0A731897}" type="presOf" srcId="{49F9B1E8-D15C-48C2-BD6D-9C2DE52A24A5}" destId="{D4906401-9263-427C-BF48-9E3CE9DA9880}" srcOrd="0" destOrd="0" presId="urn:microsoft.com/office/officeart/2005/8/layout/pyramid1"/>
    <dgm:cxn modelId="{854BD348-D523-4BC9-B366-B1118ED624C2}" type="presOf" srcId="{C0F854C2-02AF-4984-BE0A-6C35462E3B02}" destId="{67D026B8-FBCE-4A4D-8273-123475C37277}" srcOrd="1" destOrd="0" presId="urn:microsoft.com/office/officeart/2005/8/layout/pyramid1"/>
    <dgm:cxn modelId="{D6905379-D6C5-47B7-A315-6900848B1032}" type="presOf" srcId="{4416A3E5-6AF9-4071-96F5-B2BAFC02494D}" destId="{DB101A4E-E73A-433C-B59D-9652CCD83D7B}" srcOrd="1" destOrd="0" presId="urn:microsoft.com/office/officeart/2005/8/layout/pyramid1"/>
    <dgm:cxn modelId="{EDB4D07A-62D0-4423-B5D9-2A127C4A9A2D}" srcId="{49F9B1E8-D15C-48C2-BD6D-9C2DE52A24A5}" destId="{D5FA819C-E382-4F08-AA34-2680A5BE5959}" srcOrd="5" destOrd="0" parTransId="{A9F63712-387D-4136-BF79-94A7B1BDC308}" sibTransId="{4815A7BE-5056-4A27-87F7-C3B6785A8026}"/>
    <dgm:cxn modelId="{05D6477D-15C4-43B3-A7A8-94E197A2A6C4}" type="presOf" srcId="{4AF07B8D-6055-4454-A7DF-2B15BBD5022E}" destId="{7ED13668-2B25-4D55-8798-5F6C1695A4F6}" srcOrd="0" destOrd="0" presId="urn:microsoft.com/office/officeart/2005/8/layout/pyramid1"/>
    <dgm:cxn modelId="{D466FE7F-0019-45C8-B0C1-2A9CF5B16A72}" srcId="{49F9B1E8-D15C-48C2-BD6D-9C2DE52A24A5}" destId="{1A3E2D6B-C6B5-4638-BFEE-8FA5D331A2DA}" srcOrd="3" destOrd="0" parTransId="{727A2C31-2EE0-4C85-9F89-E4A6EA73B03A}" sibTransId="{7CC71762-946D-4021-B697-3DA1FDDFB83F}"/>
    <dgm:cxn modelId="{74FBEB87-025A-4D5F-B639-D3E95F79227E}" type="presOf" srcId="{4416A3E5-6AF9-4071-96F5-B2BAFC02494D}" destId="{90898D1B-D69E-4C0A-8559-C69BFD28E600}" srcOrd="0" destOrd="0" presId="urn:microsoft.com/office/officeart/2005/8/layout/pyramid1"/>
    <dgm:cxn modelId="{3EB508A1-BFC4-4439-9697-015772536384}" srcId="{49F9B1E8-D15C-48C2-BD6D-9C2DE52A24A5}" destId="{C0F854C2-02AF-4984-BE0A-6C35462E3B02}" srcOrd="4" destOrd="0" parTransId="{7BA0067D-C5CA-4242-99B6-067E9B2844AE}" sibTransId="{67C6B5DC-B636-420F-8A10-04BEE6EFE21F}"/>
    <dgm:cxn modelId="{D4C7F1AC-B886-4FE5-A638-D00433581339}" type="presOf" srcId="{FA11157E-B67A-46B2-8B89-40148BCB28B0}" destId="{CC5F81F3-274E-4EB0-BC74-000AB04BA46E}" srcOrd="1" destOrd="0" presId="urn:microsoft.com/office/officeart/2005/8/layout/pyramid1"/>
    <dgm:cxn modelId="{54C73FBF-6C2A-41C7-943A-461C286E9396}" type="presOf" srcId="{4AF07B8D-6055-4454-A7DF-2B15BBD5022E}" destId="{7A8DAF05-0AB4-41D4-9613-D46D51FF8F36}" srcOrd="1" destOrd="0" presId="urn:microsoft.com/office/officeart/2005/8/layout/pyramid1"/>
    <dgm:cxn modelId="{DC576BC1-C520-4DE5-8748-ED4CDDB3CEAA}" srcId="{49F9B1E8-D15C-48C2-BD6D-9C2DE52A24A5}" destId="{4416A3E5-6AF9-4071-96F5-B2BAFC02494D}" srcOrd="0" destOrd="0" parTransId="{3C00C44B-D784-4AD8-9172-85C8611DAF46}" sibTransId="{4EACC6E6-8184-4114-8CED-041A7E740E15}"/>
    <dgm:cxn modelId="{EFCF69C2-55D7-4013-9238-AF3675E78C6B}" srcId="{49F9B1E8-D15C-48C2-BD6D-9C2DE52A24A5}" destId="{09240E34-E597-4A67-8DED-C8DC91AE22B5}" srcOrd="1" destOrd="0" parTransId="{21FC9429-DA7C-4FEA-B4EC-11F9040E1756}" sibTransId="{6853438E-1004-4ABB-89BF-E8E860B097DC}"/>
    <dgm:cxn modelId="{54DBCDEC-CA7D-4417-9983-C013BF78868C}" type="presOf" srcId="{09240E34-E597-4A67-8DED-C8DC91AE22B5}" destId="{438A5D68-576A-4366-A4C8-E96EF461EB6E}" srcOrd="0" destOrd="0" presId="urn:microsoft.com/office/officeart/2005/8/layout/pyramid1"/>
    <dgm:cxn modelId="{681B93FA-F206-41FF-A7E1-52847EA78C88}" type="presOf" srcId="{C0F854C2-02AF-4984-BE0A-6C35462E3B02}" destId="{931124B0-CFEB-44B3-A78C-0A8356A9972A}" srcOrd="0" destOrd="0" presId="urn:microsoft.com/office/officeart/2005/8/layout/pyramid1"/>
    <dgm:cxn modelId="{ADD4A515-3B7B-49F5-8BE8-F43BB9135004}" type="presParOf" srcId="{D4906401-9263-427C-BF48-9E3CE9DA9880}" destId="{27A10FE1-EA7A-4D13-87A4-C742B6DB091A}" srcOrd="0" destOrd="0" presId="urn:microsoft.com/office/officeart/2005/8/layout/pyramid1"/>
    <dgm:cxn modelId="{C6E7C1CE-B4EC-4390-A6DC-7A6A6C987F70}" type="presParOf" srcId="{27A10FE1-EA7A-4D13-87A4-C742B6DB091A}" destId="{90898D1B-D69E-4C0A-8559-C69BFD28E600}" srcOrd="0" destOrd="0" presId="urn:microsoft.com/office/officeart/2005/8/layout/pyramid1"/>
    <dgm:cxn modelId="{7D74EA0B-4FA0-4F86-ABC9-F40A90922966}" type="presParOf" srcId="{27A10FE1-EA7A-4D13-87A4-C742B6DB091A}" destId="{DB101A4E-E73A-433C-B59D-9652CCD83D7B}" srcOrd="1" destOrd="0" presId="urn:microsoft.com/office/officeart/2005/8/layout/pyramid1"/>
    <dgm:cxn modelId="{1380EF67-8E27-4680-BC72-70CB18EA77F1}" type="presParOf" srcId="{D4906401-9263-427C-BF48-9E3CE9DA9880}" destId="{D772D267-021C-48B3-B6AC-0F9AD46D8547}" srcOrd="1" destOrd="0" presId="urn:microsoft.com/office/officeart/2005/8/layout/pyramid1"/>
    <dgm:cxn modelId="{D7F9313F-1E27-4196-AA67-E4856D61D4F1}" type="presParOf" srcId="{D772D267-021C-48B3-B6AC-0F9AD46D8547}" destId="{438A5D68-576A-4366-A4C8-E96EF461EB6E}" srcOrd="0" destOrd="0" presId="urn:microsoft.com/office/officeart/2005/8/layout/pyramid1"/>
    <dgm:cxn modelId="{997D9A0D-2261-4A4E-B4F1-CEAE5C94134E}" type="presParOf" srcId="{D772D267-021C-48B3-B6AC-0F9AD46D8547}" destId="{E8644822-4059-4529-991B-4543EB297B18}" srcOrd="1" destOrd="0" presId="urn:microsoft.com/office/officeart/2005/8/layout/pyramid1"/>
    <dgm:cxn modelId="{C6D9F7FB-B4BF-48B1-8FDE-5FA0F9C604EE}" type="presParOf" srcId="{D4906401-9263-427C-BF48-9E3CE9DA9880}" destId="{C0F70311-906E-4197-BC52-0CE5D847B359}" srcOrd="2" destOrd="0" presId="urn:microsoft.com/office/officeart/2005/8/layout/pyramid1"/>
    <dgm:cxn modelId="{A4CBDDE6-A24C-4FD0-B3D0-3465E6F50147}" type="presParOf" srcId="{C0F70311-906E-4197-BC52-0CE5D847B359}" destId="{7ED13668-2B25-4D55-8798-5F6C1695A4F6}" srcOrd="0" destOrd="0" presId="urn:microsoft.com/office/officeart/2005/8/layout/pyramid1"/>
    <dgm:cxn modelId="{62362CF7-521B-443A-A3EC-7FF5F42948F2}" type="presParOf" srcId="{C0F70311-906E-4197-BC52-0CE5D847B359}" destId="{7A8DAF05-0AB4-41D4-9613-D46D51FF8F36}" srcOrd="1" destOrd="0" presId="urn:microsoft.com/office/officeart/2005/8/layout/pyramid1"/>
    <dgm:cxn modelId="{F67806B5-EC18-4A9D-A6C9-0D826509E979}" type="presParOf" srcId="{D4906401-9263-427C-BF48-9E3CE9DA9880}" destId="{22E147F0-177C-4E13-8CAD-C0C2072145DA}" srcOrd="3" destOrd="0" presId="urn:microsoft.com/office/officeart/2005/8/layout/pyramid1"/>
    <dgm:cxn modelId="{7005DDE9-E645-4EFD-9416-D8FCFA9227F7}" type="presParOf" srcId="{22E147F0-177C-4E13-8CAD-C0C2072145DA}" destId="{A55E4A4C-26BC-4F8D-8F51-12F59960FD1C}" srcOrd="0" destOrd="0" presId="urn:microsoft.com/office/officeart/2005/8/layout/pyramid1"/>
    <dgm:cxn modelId="{6837EC49-86F0-49D3-85B6-7380924D5AC0}" type="presParOf" srcId="{22E147F0-177C-4E13-8CAD-C0C2072145DA}" destId="{5953698F-70C2-4280-B60A-837422C98A73}" srcOrd="1" destOrd="0" presId="urn:microsoft.com/office/officeart/2005/8/layout/pyramid1"/>
    <dgm:cxn modelId="{B0C0A673-0D04-4DB7-9566-83D985032D7C}" type="presParOf" srcId="{D4906401-9263-427C-BF48-9E3CE9DA9880}" destId="{D9345C9E-2CFA-40BD-8B93-718E9CF81357}" srcOrd="4" destOrd="0" presId="urn:microsoft.com/office/officeart/2005/8/layout/pyramid1"/>
    <dgm:cxn modelId="{8B640ECF-3400-4CA0-B31A-B5F2FE729BF8}" type="presParOf" srcId="{D9345C9E-2CFA-40BD-8B93-718E9CF81357}" destId="{931124B0-CFEB-44B3-A78C-0A8356A9972A}" srcOrd="0" destOrd="0" presId="urn:microsoft.com/office/officeart/2005/8/layout/pyramid1"/>
    <dgm:cxn modelId="{C17E9410-F3E6-4AE6-8FED-60A6F903849E}" type="presParOf" srcId="{D9345C9E-2CFA-40BD-8B93-718E9CF81357}" destId="{67D026B8-FBCE-4A4D-8273-123475C37277}" srcOrd="1" destOrd="0" presId="urn:microsoft.com/office/officeart/2005/8/layout/pyramid1"/>
    <dgm:cxn modelId="{E99ADD44-9D49-4367-BD7A-80F9405D6007}" type="presParOf" srcId="{D4906401-9263-427C-BF48-9E3CE9DA9880}" destId="{E4B4A2B9-D635-4213-A792-E41691FC1F76}" srcOrd="5" destOrd="0" presId="urn:microsoft.com/office/officeart/2005/8/layout/pyramid1"/>
    <dgm:cxn modelId="{4A330C7C-8B33-4122-B274-0022CE1B326A}" type="presParOf" srcId="{E4B4A2B9-D635-4213-A792-E41691FC1F76}" destId="{57291E92-A15C-4B78-8D53-050203005F73}" srcOrd="0" destOrd="0" presId="urn:microsoft.com/office/officeart/2005/8/layout/pyramid1"/>
    <dgm:cxn modelId="{743BC7E9-3A6E-472C-AA6D-0143C75C2CC6}" type="presParOf" srcId="{E4B4A2B9-D635-4213-A792-E41691FC1F76}" destId="{1F42BB36-1BC1-4213-8788-94EC2C900F14}" srcOrd="1" destOrd="0" presId="urn:microsoft.com/office/officeart/2005/8/layout/pyramid1"/>
    <dgm:cxn modelId="{F461E59E-9880-47DE-BF38-A3919960CC73}" type="presParOf" srcId="{D4906401-9263-427C-BF48-9E3CE9DA9880}" destId="{DD211FBE-DF54-42EE-8681-E13D5EF4AD34}" srcOrd="6" destOrd="0" presId="urn:microsoft.com/office/officeart/2005/8/layout/pyramid1"/>
    <dgm:cxn modelId="{D384613B-DB02-4892-9112-05C18F156A3E}" type="presParOf" srcId="{DD211FBE-DF54-42EE-8681-E13D5EF4AD34}" destId="{10AAE975-AE43-439F-A204-1395003F8086}" srcOrd="0" destOrd="0" presId="urn:microsoft.com/office/officeart/2005/8/layout/pyramid1"/>
    <dgm:cxn modelId="{297F1DC9-AF84-4138-9210-D780FC3B843D}" type="presParOf" srcId="{DD211FBE-DF54-42EE-8681-E13D5EF4AD34}" destId="{CC5F81F3-274E-4EB0-BC74-000AB04BA46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98D1B-D69E-4C0A-8559-C69BFD28E600}">
      <dsp:nvSpPr>
        <dsp:cNvPr id="0" name=""/>
        <dsp:cNvSpPr/>
      </dsp:nvSpPr>
      <dsp:spPr>
        <a:xfrm>
          <a:off x="2518278" y="0"/>
          <a:ext cx="839426" cy="646187"/>
        </a:xfrm>
        <a:prstGeom prst="trapezoid">
          <a:avLst>
            <a:gd name="adj" fmla="val 64952"/>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t> 10 % av det vi  Läser</a:t>
          </a:r>
        </a:p>
      </dsp:txBody>
      <dsp:txXfrm>
        <a:off x="2518278" y="0"/>
        <a:ext cx="839426" cy="646187"/>
      </dsp:txXfrm>
    </dsp:sp>
    <dsp:sp modelId="{438A5D68-576A-4366-A4C8-E96EF461EB6E}">
      <dsp:nvSpPr>
        <dsp:cNvPr id="0" name=""/>
        <dsp:cNvSpPr/>
      </dsp:nvSpPr>
      <dsp:spPr>
        <a:xfrm>
          <a:off x="2098565" y="646187"/>
          <a:ext cx="1678852" cy="646187"/>
        </a:xfrm>
        <a:prstGeom prst="trapezoid">
          <a:avLst>
            <a:gd name="adj" fmla="val 64952"/>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rPr>
            <a:t> 20 % av det vi Hör</a:t>
          </a:r>
        </a:p>
      </dsp:txBody>
      <dsp:txXfrm>
        <a:off x="2392364" y="646187"/>
        <a:ext cx="1091254" cy="646187"/>
      </dsp:txXfrm>
    </dsp:sp>
    <dsp:sp modelId="{7ED13668-2B25-4D55-8798-5F6C1695A4F6}">
      <dsp:nvSpPr>
        <dsp:cNvPr id="0" name=""/>
        <dsp:cNvSpPr/>
      </dsp:nvSpPr>
      <dsp:spPr>
        <a:xfrm>
          <a:off x="1665807" y="1282339"/>
          <a:ext cx="2518278" cy="646187"/>
        </a:xfrm>
        <a:prstGeom prst="trapezoid">
          <a:avLst>
            <a:gd name="adj" fmla="val 64952"/>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rPr>
            <a:t>30 % av det vi </a:t>
          </a:r>
          <a:br>
            <a:rPr lang="sv-SE" sz="1400" kern="1200" dirty="0">
              <a:solidFill>
                <a:schemeClr val="bg1"/>
              </a:solidFill>
            </a:rPr>
          </a:br>
          <a:r>
            <a:rPr lang="sv-SE" sz="1400" kern="1200" dirty="0">
              <a:solidFill>
                <a:schemeClr val="bg1"/>
              </a:solidFill>
            </a:rPr>
            <a:t>Ser</a:t>
          </a:r>
        </a:p>
      </dsp:txBody>
      <dsp:txXfrm>
        <a:off x="2106506" y="1282339"/>
        <a:ext cx="1636881" cy="646187"/>
      </dsp:txXfrm>
    </dsp:sp>
    <dsp:sp modelId="{A55E4A4C-26BC-4F8D-8F51-12F59960FD1C}">
      <dsp:nvSpPr>
        <dsp:cNvPr id="0" name=""/>
        <dsp:cNvSpPr/>
      </dsp:nvSpPr>
      <dsp:spPr>
        <a:xfrm>
          <a:off x="1259139" y="1938561"/>
          <a:ext cx="3357705" cy="646187"/>
        </a:xfrm>
        <a:prstGeom prst="trapezoid">
          <a:avLst>
            <a:gd name="adj" fmla="val 64952"/>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rPr>
            <a:t>50 % av det vi </a:t>
          </a:r>
          <a:br>
            <a:rPr lang="sv-SE" sz="1400" kern="1200" dirty="0">
              <a:solidFill>
                <a:schemeClr val="bg1"/>
              </a:solidFill>
            </a:rPr>
          </a:br>
          <a:r>
            <a:rPr lang="sv-SE" sz="1400" kern="1200" dirty="0">
              <a:solidFill>
                <a:schemeClr val="bg1"/>
              </a:solidFill>
            </a:rPr>
            <a:t>Hör och ser</a:t>
          </a:r>
        </a:p>
      </dsp:txBody>
      <dsp:txXfrm>
        <a:off x="1846737" y="1938561"/>
        <a:ext cx="2182508" cy="646187"/>
      </dsp:txXfrm>
    </dsp:sp>
    <dsp:sp modelId="{931124B0-CFEB-44B3-A78C-0A8356A9972A}">
      <dsp:nvSpPr>
        <dsp:cNvPr id="0" name=""/>
        <dsp:cNvSpPr/>
      </dsp:nvSpPr>
      <dsp:spPr>
        <a:xfrm>
          <a:off x="839426" y="2584749"/>
          <a:ext cx="4197131" cy="646187"/>
        </a:xfrm>
        <a:prstGeom prst="trapezoid">
          <a:avLst>
            <a:gd name="adj" fmla="val 64952"/>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rPr>
            <a:t>70 % av det vi </a:t>
          </a:r>
          <a:br>
            <a:rPr lang="sv-SE" sz="1400" kern="1200" dirty="0">
              <a:solidFill>
                <a:schemeClr val="bg1"/>
              </a:solidFill>
            </a:rPr>
          </a:br>
          <a:r>
            <a:rPr lang="sv-SE" sz="1400" kern="1200" dirty="0">
              <a:solidFill>
                <a:schemeClr val="bg1"/>
              </a:solidFill>
            </a:rPr>
            <a:t>Diskuterar</a:t>
          </a:r>
        </a:p>
      </dsp:txBody>
      <dsp:txXfrm>
        <a:off x="1573924" y="2584749"/>
        <a:ext cx="2728135" cy="646187"/>
      </dsp:txXfrm>
    </dsp:sp>
    <dsp:sp modelId="{57291E92-A15C-4B78-8D53-050203005F73}">
      <dsp:nvSpPr>
        <dsp:cNvPr id="0" name=""/>
        <dsp:cNvSpPr/>
      </dsp:nvSpPr>
      <dsp:spPr>
        <a:xfrm>
          <a:off x="419713" y="3230936"/>
          <a:ext cx="5036557" cy="646187"/>
        </a:xfrm>
        <a:prstGeom prst="trapezoid">
          <a:avLst>
            <a:gd name="adj" fmla="val 64952"/>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rPr>
            <a:t>80 % av det vi </a:t>
          </a:r>
          <a:br>
            <a:rPr lang="sv-SE" sz="1400" kern="1200" dirty="0">
              <a:solidFill>
                <a:schemeClr val="bg1"/>
              </a:solidFill>
            </a:rPr>
          </a:br>
          <a:r>
            <a:rPr lang="sv-SE" sz="1400" kern="1200" dirty="0">
              <a:solidFill>
                <a:schemeClr val="bg1"/>
              </a:solidFill>
            </a:rPr>
            <a:t>Upplever</a:t>
          </a:r>
        </a:p>
      </dsp:txBody>
      <dsp:txXfrm>
        <a:off x="1301110" y="3230936"/>
        <a:ext cx="3273762" cy="646187"/>
      </dsp:txXfrm>
    </dsp:sp>
    <dsp:sp modelId="{10AAE975-AE43-439F-A204-1395003F8086}">
      <dsp:nvSpPr>
        <dsp:cNvPr id="0" name=""/>
        <dsp:cNvSpPr/>
      </dsp:nvSpPr>
      <dsp:spPr>
        <a:xfrm>
          <a:off x="0" y="3816543"/>
          <a:ext cx="5875984" cy="646187"/>
        </a:xfrm>
        <a:prstGeom prst="trapezoid">
          <a:avLst>
            <a:gd name="adj" fmla="val 64952"/>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rPr>
            <a:t>95 % av det vi </a:t>
          </a:r>
        </a:p>
        <a:p>
          <a:pPr marL="0" lvl="0" indent="0" algn="ctr" defTabSz="622300">
            <a:lnSpc>
              <a:spcPct val="90000"/>
            </a:lnSpc>
            <a:spcBef>
              <a:spcPct val="0"/>
            </a:spcBef>
            <a:spcAft>
              <a:spcPct val="35000"/>
            </a:spcAft>
            <a:buNone/>
          </a:pPr>
          <a:r>
            <a:rPr lang="sv-SE" sz="1400" kern="1200" dirty="0">
              <a:solidFill>
                <a:schemeClr val="bg1"/>
              </a:solidFill>
            </a:rPr>
            <a:t>Lär vidare till andra</a:t>
          </a:r>
        </a:p>
      </dsp:txBody>
      <dsp:txXfrm>
        <a:off x="1028297" y="3816543"/>
        <a:ext cx="3819389" cy="6461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72EBA-EFB9-4C1D-828C-159B2B21F3CC}" type="datetimeFigureOut">
              <a:rPr lang="sv-SE" smtClean="0"/>
              <a:t>2025-01-10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15B48-448B-4089-996B-F92F68661A2F}" type="slidenum">
              <a:rPr lang="sv-SE" smtClean="0"/>
              <a:t>‹#›</a:t>
            </a:fld>
            <a:endParaRPr lang="sv-SE"/>
          </a:p>
        </p:txBody>
      </p:sp>
    </p:spTree>
    <p:extLst>
      <p:ext uri="{BB962C8B-B14F-4D97-AF65-F5344CB8AC3E}">
        <p14:creationId xmlns:p14="http://schemas.microsoft.com/office/powerpoint/2010/main" val="169398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Skriv på blädderblock</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09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Char char="-"/>
            </a:pPr>
            <a:r>
              <a:rPr lang="sv-SE" dirty="0"/>
              <a:t>Inte vara kursledare</a:t>
            </a:r>
          </a:p>
          <a:p>
            <a:pPr>
              <a:buFontTx/>
              <a:buChar char="-"/>
            </a:pPr>
            <a:r>
              <a:rPr lang="sv-SE" dirty="0"/>
              <a:t>Inte vara föreläsare</a:t>
            </a:r>
          </a:p>
          <a:p>
            <a:endParaRPr lang="sv-SE" dirty="0"/>
          </a:p>
        </p:txBody>
      </p:sp>
      <p:sp>
        <p:nvSpPr>
          <p:cNvPr id="4" name="Platshållare för bildnummer 3"/>
          <p:cNvSpPr>
            <a:spLocks noGrp="1"/>
          </p:cNvSpPr>
          <p:nvPr>
            <p:ph type="sldNum" sz="quarter" idx="10"/>
          </p:nvPr>
        </p:nvSpPr>
        <p:spPr/>
        <p:txBody>
          <a:bodyPr/>
          <a:lstStyle/>
          <a:p>
            <a:fld id="{5ADE3012-9E16-45E1-8847-6D5B44FFFF08}" type="slidenum">
              <a:rPr lang="sv-SE" smtClean="0">
                <a:solidFill>
                  <a:prstClr val="black"/>
                </a:solidFill>
              </a:rPr>
              <a:pPr/>
              <a:t>24</a:t>
            </a:fld>
            <a:endParaRPr lang="sv-SE">
              <a:solidFill>
                <a:prstClr val="black"/>
              </a:solidFill>
            </a:endParaRPr>
          </a:p>
        </p:txBody>
      </p:sp>
    </p:spTree>
    <p:extLst>
      <p:ext uri="{BB962C8B-B14F-4D97-AF65-F5344CB8AC3E}">
        <p14:creationId xmlns:p14="http://schemas.microsoft.com/office/powerpoint/2010/main" val="378147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10"/>
          </p:nvPr>
        </p:nvSpPr>
        <p:spPr/>
        <p:txBody>
          <a:bodyPr/>
          <a:lstStyle/>
          <a:p>
            <a:r>
              <a:rPr lang="sv-SE"/>
              <a:t>Utbildning Senior alertstödjare 2015-03-11</a:t>
            </a:r>
          </a:p>
        </p:txBody>
      </p:sp>
      <p:sp>
        <p:nvSpPr>
          <p:cNvPr id="5" name="Platshållare för bildnummer 4"/>
          <p:cNvSpPr>
            <a:spLocks noGrp="1"/>
          </p:cNvSpPr>
          <p:nvPr>
            <p:ph type="sldNum" sz="quarter" idx="11"/>
          </p:nvPr>
        </p:nvSpPr>
        <p:spPr/>
        <p:txBody>
          <a:bodyPr/>
          <a:lstStyle/>
          <a:p>
            <a:fld id="{70BA4944-5C1C-4C28-9A3E-FC74A8C01934}" type="slidenum">
              <a:rPr lang="sv-SE" smtClean="0"/>
              <a:t>4</a:t>
            </a:fld>
            <a:endParaRPr lang="sv-SE"/>
          </a:p>
        </p:txBody>
      </p:sp>
    </p:spTree>
    <p:extLst>
      <p:ext uri="{BB962C8B-B14F-4D97-AF65-F5344CB8AC3E}">
        <p14:creationId xmlns:p14="http://schemas.microsoft.com/office/powerpoint/2010/main" val="43382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7FEF9FF-35FE-4D49-8604-2D29916C5FEA}" type="slidenum">
              <a:rPr lang="sv-SE" smtClean="0"/>
              <a:t>5</a:t>
            </a:fld>
            <a:endParaRPr lang="sv-SE"/>
          </a:p>
        </p:txBody>
      </p:sp>
    </p:spTree>
    <p:extLst>
      <p:ext uri="{BB962C8B-B14F-4D97-AF65-F5344CB8AC3E}">
        <p14:creationId xmlns:p14="http://schemas.microsoft.com/office/powerpoint/2010/main" val="110502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Stärka hälsa /välmående OCH egna förändringar/förbättringar gm Livscaféer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03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ea typeface="ＭＳ Ｐゴシック" pitchFamily="34" charset="-128"/>
              </a:rPr>
              <a:t>På blädderblock</a:t>
            </a:r>
          </a:p>
          <a:p>
            <a:r>
              <a:rPr lang="sv-SE" altLang="sv-SE" dirty="0">
                <a:ea typeface="ＭＳ Ｐゴシック" pitchFamily="34" charset="-128"/>
              </a:rPr>
              <a:t>Vad är hälsa för dig? Vad är ett hälsosamt åldrande? Vad är viktigt för dig?</a:t>
            </a:r>
          </a:p>
          <a:p>
            <a:r>
              <a:rPr lang="sv-SE" altLang="sv-SE" dirty="0">
                <a:ea typeface="ＭＳ Ｐゴシック" pitchFamily="34" charset="-128"/>
              </a:rPr>
              <a:t>Prata</a:t>
            </a:r>
            <a:r>
              <a:rPr lang="sv-SE" altLang="sv-SE" baseline="0" dirty="0">
                <a:ea typeface="ＭＳ Ｐゴシック" pitchFamily="34" charset="-128"/>
              </a:rPr>
              <a:t> lite med din närmaste granne.</a:t>
            </a:r>
          </a:p>
          <a:p>
            <a:endParaRPr lang="sv-SE" altLang="sv-SE" baseline="0" dirty="0">
              <a:ea typeface="ＭＳ Ｐゴシック" pitchFamily="34" charset="-128"/>
            </a:endParaRPr>
          </a:p>
          <a:p>
            <a:r>
              <a:rPr lang="sv-SE" altLang="sv-SE" baseline="0" dirty="0">
                <a:ea typeface="ＭＳ Ｐゴシック" pitchFamily="34" charset="-128"/>
              </a:rPr>
              <a:t>Även om man har en kronisk sjukdom kan man känna sig helt frisk eller hur? Ta exempel med astma.</a:t>
            </a:r>
            <a:endParaRPr lang="sv-SE" altLang="sv-SE" dirty="0">
              <a:ea typeface="ＭＳ Ｐゴシック" pitchFamily="34" charset="-128"/>
            </a:endParaRPr>
          </a:p>
        </p:txBody>
      </p:sp>
      <p:sp>
        <p:nvSpPr>
          <p:cNvPr id="3584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7C2E51-492E-4FF6-88F7-703FFA4B42FB}" type="slidenum">
              <a:rPr kumimoji="0" lang="sv-SE" altLang="sv-SE"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44792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8014DEF-7FD4-400F-A6C4-7910093AA499}"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0723" name="Rectangle 2"/>
          <p:cNvSpPr>
            <a:spLocks noGrp="1" noRot="1" noChangeAspect="1" noChangeArrowheads="1" noTextEdit="1"/>
          </p:cNvSpPr>
          <p:nvPr>
            <p:ph type="sldImg"/>
          </p:nvPr>
        </p:nvSpPr>
        <p:spPr>
          <a:xfrm>
            <a:off x="287338" y="280988"/>
            <a:ext cx="6111875" cy="3438525"/>
          </a:xfrm>
          <a:ln/>
        </p:spPr>
      </p:sp>
      <p:sp>
        <p:nvSpPr>
          <p:cNvPr id="30724" name="Rectangle 3"/>
          <p:cNvSpPr>
            <a:spLocks noGrp="1" noChangeArrowheads="1"/>
          </p:cNvSpPr>
          <p:nvPr>
            <p:ph type="body" idx="1"/>
          </p:nvPr>
        </p:nvSpPr>
        <p:spPr>
          <a:xfrm>
            <a:off x="861656" y="4071962"/>
            <a:ext cx="5014573" cy="4140679"/>
          </a:xfrm>
          <a:noFill/>
        </p:spPr>
        <p:txBody>
          <a:bodyPr/>
          <a:lstStyle/>
          <a:p>
            <a:r>
              <a:rPr lang="sv-SE" sz="1200" b="0" i="0" u="none" strike="noStrike" kern="1200" baseline="0" dirty="0">
                <a:solidFill>
                  <a:schemeClr val="tx1"/>
                </a:solidFill>
                <a:latin typeface="+mn-lt"/>
                <a:ea typeface="+mn-ea"/>
                <a:cs typeface="+mn-cs"/>
              </a:rPr>
              <a:t>1 Fysisk aktivitet 2 Bra matvanor, 3 social gemenskap känna sig behövd, 4   Delaktighet, meningsfullhet</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Att bli äldre behöver inte innebära försämrad</a:t>
            </a:r>
          </a:p>
          <a:p>
            <a:r>
              <a:rPr lang="sv-SE" sz="1200" b="0" i="0" u="none" strike="noStrike" kern="1200" baseline="0" dirty="0">
                <a:solidFill>
                  <a:schemeClr val="tx1"/>
                </a:solidFill>
                <a:latin typeface="+mn-lt"/>
                <a:ea typeface="+mn-ea"/>
                <a:cs typeface="+mn-cs"/>
              </a:rPr>
              <a:t>hälsa och livskvalitet. Däremot är det</a:t>
            </a:r>
          </a:p>
          <a:p>
            <a:r>
              <a:rPr lang="sv-SE" sz="1200" b="0" i="0" u="none" strike="noStrike" kern="1200" baseline="0" dirty="0">
                <a:solidFill>
                  <a:schemeClr val="tx1"/>
                </a:solidFill>
                <a:latin typeface="+mn-lt"/>
                <a:ea typeface="+mn-ea"/>
                <a:cs typeface="+mn-cs"/>
              </a:rPr>
              <a:t>viktigt att försöka påverka hälsan genom</a:t>
            </a:r>
          </a:p>
          <a:p>
            <a:r>
              <a:rPr lang="sv-SE" sz="1200" b="0" i="0" u="none" strike="noStrike" kern="1200" baseline="0" dirty="0">
                <a:solidFill>
                  <a:schemeClr val="tx1"/>
                </a:solidFill>
                <a:latin typeface="+mn-lt"/>
                <a:ea typeface="+mn-ea"/>
                <a:cs typeface="+mn-cs"/>
              </a:rPr>
              <a:t>hela livet med olika hälsofrämjande och</a:t>
            </a:r>
          </a:p>
          <a:p>
            <a:r>
              <a:rPr lang="sv-SE" sz="1200" b="0" i="0" u="none" strike="noStrike" kern="1200" baseline="0" dirty="0">
                <a:solidFill>
                  <a:schemeClr val="tx1"/>
                </a:solidFill>
                <a:latin typeface="+mn-lt"/>
                <a:ea typeface="+mn-ea"/>
                <a:cs typeface="+mn-cs"/>
              </a:rPr>
              <a:t>förebyggande insatser. Vinsterna är många,</a:t>
            </a:r>
          </a:p>
          <a:p>
            <a:r>
              <a:rPr lang="sv-SE" sz="1200" b="0" i="0" u="none" strike="noStrike" kern="1200" baseline="0" dirty="0">
                <a:solidFill>
                  <a:schemeClr val="tx1"/>
                </a:solidFill>
                <a:latin typeface="+mn-lt"/>
                <a:ea typeface="+mn-ea"/>
                <a:cs typeface="+mn-cs"/>
              </a:rPr>
              <a:t>både för människan och för samhället,</a:t>
            </a:r>
          </a:p>
          <a:p>
            <a:r>
              <a:rPr lang="sv-SE" sz="1200" b="0" i="0" u="none" strike="noStrike" kern="1200" baseline="0" dirty="0">
                <a:solidFill>
                  <a:schemeClr val="tx1"/>
                </a:solidFill>
                <a:latin typeface="+mn-lt"/>
                <a:ea typeface="+mn-ea"/>
                <a:cs typeface="+mn-cs"/>
              </a:rPr>
              <a:t>och en god hälsa är viktig för ekonomisk</a:t>
            </a:r>
          </a:p>
          <a:p>
            <a:r>
              <a:rPr lang="sv-SE" sz="1200" b="0" i="0" u="none" strike="noStrike" kern="1200" baseline="0" dirty="0">
                <a:solidFill>
                  <a:schemeClr val="tx1"/>
                </a:solidFill>
                <a:latin typeface="+mn-lt"/>
                <a:ea typeface="+mn-ea"/>
                <a:cs typeface="+mn-cs"/>
              </a:rPr>
              <a:t>tillväxt och konkurrenskraft. Men vad</a:t>
            </a:r>
          </a:p>
          <a:p>
            <a:r>
              <a:rPr lang="sv-SE" sz="1200" b="0" i="0" u="none" strike="noStrike" kern="1200" baseline="0" dirty="0">
                <a:solidFill>
                  <a:schemeClr val="tx1"/>
                </a:solidFill>
                <a:latin typeface="+mn-lt"/>
                <a:ea typeface="+mn-ea"/>
                <a:cs typeface="+mn-cs"/>
              </a:rPr>
              <a:t>innebär det i praktiken att arbeta med</a:t>
            </a:r>
          </a:p>
          <a:p>
            <a:r>
              <a:rPr lang="sv-SE" sz="1200" b="0" i="0" u="none" strike="noStrike" kern="1200" baseline="0" dirty="0">
                <a:solidFill>
                  <a:schemeClr val="tx1"/>
                </a:solidFill>
                <a:latin typeface="+mn-lt"/>
                <a:ea typeface="+mn-ea"/>
                <a:cs typeface="+mn-cs"/>
              </a:rPr>
              <a:t>hälsofrämjande jämfört med sjukdomsförebyggande</a:t>
            </a:r>
          </a:p>
          <a:p>
            <a:r>
              <a:rPr lang="sv-SE" sz="1200" b="0" i="0" u="none" strike="noStrike" kern="1200" baseline="0" dirty="0">
                <a:solidFill>
                  <a:schemeClr val="tx1"/>
                </a:solidFill>
                <a:latin typeface="+mn-lt"/>
                <a:ea typeface="+mn-ea"/>
                <a:cs typeface="+mn-cs"/>
              </a:rPr>
              <a:t>insatser?</a:t>
            </a:r>
          </a:p>
          <a:p>
            <a:r>
              <a:rPr lang="sv-SE" sz="1200" b="0" i="0" u="none" strike="noStrike" kern="1200" baseline="0" dirty="0">
                <a:solidFill>
                  <a:schemeClr val="tx1"/>
                </a:solidFill>
                <a:latin typeface="+mn-lt"/>
                <a:ea typeface="+mn-ea"/>
                <a:cs typeface="+mn-cs"/>
              </a:rPr>
              <a:t>Ett hälsofrämjande arbete utgår från det</a:t>
            </a:r>
          </a:p>
          <a:p>
            <a:r>
              <a:rPr lang="sv-SE" sz="1200" b="0" i="0" u="none" strike="noStrike" kern="1200" baseline="0" dirty="0">
                <a:solidFill>
                  <a:schemeClr val="tx1"/>
                </a:solidFill>
                <a:latin typeface="+mn-lt"/>
                <a:ea typeface="+mn-ea"/>
                <a:cs typeface="+mn-cs"/>
              </a:rPr>
              <a:t>friska och de faktorer som bevarar och förbättrar</a:t>
            </a:r>
          </a:p>
          <a:p>
            <a:r>
              <a:rPr lang="sv-SE" sz="1200" b="0" i="0" u="none" strike="noStrike" kern="1200" baseline="0" dirty="0">
                <a:solidFill>
                  <a:schemeClr val="tx1"/>
                </a:solidFill>
                <a:latin typeface="+mn-lt"/>
                <a:ea typeface="+mn-ea"/>
                <a:cs typeface="+mn-cs"/>
              </a:rPr>
              <a:t>individens välbefinnande i positiv</a:t>
            </a:r>
          </a:p>
          <a:p>
            <a:r>
              <a:rPr lang="sv-SE" sz="1200" b="0" i="0" u="none" strike="noStrike" kern="1200" baseline="0" dirty="0">
                <a:solidFill>
                  <a:schemeClr val="tx1"/>
                </a:solidFill>
                <a:latin typeface="+mn-lt"/>
                <a:ea typeface="+mn-ea"/>
                <a:cs typeface="+mn-cs"/>
              </a:rPr>
              <a:t>riktning. Detta definieras i Ottawa Charter</a:t>
            </a:r>
          </a:p>
          <a:p>
            <a:r>
              <a:rPr lang="sv-SE" sz="1200" b="0" i="0" u="none" strike="noStrike" kern="1200" baseline="0" dirty="0">
                <a:solidFill>
                  <a:schemeClr val="tx1"/>
                </a:solidFill>
                <a:latin typeface="+mn-lt"/>
                <a:ea typeface="+mn-ea"/>
                <a:cs typeface="+mn-cs"/>
              </a:rPr>
              <a:t>(1986) som ”den process som ger människor</a:t>
            </a:r>
          </a:p>
          <a:p>
            <a:r>
              <a:rPr lang="sv-SE" sz="1200" b="0" i="0" u="none" strike="noStrike" kern="1200" baseline="0" dirty="0">
                <a:solidFill>
                  <a:schemeClr val="tx1"/>
                </a:solidFill>
                <a:latin typeface="+mn-lt"/>
                <a:ea typeface="+mn-ea"/>
                <a:cs typeface="+mn-cs"/>
              </a:rPr>
              <a:t>möjlighet att öka kontrollen över sin</a:t>
            </a:r>
          </a:p>
          <a:p>
            <a:r>
              <a:rPr lang="sv-SE" sz="1200" b="0" i="0" u="none" strike="noStrike" kern="1200" baseline="0" dirty="0">
                <a:solidFill>
                  <a:schemeClr val="tx1"/>
                </a:solidFill>
                <a:latin typeface="+mn-lt"/>
                <a:ea typeface="+mn-ea"/>
                <a:cs typeface="+mn-cs"/>
              </a:rPr>
              <a:t>hälsa och förbättra den”.</a:t>
            </a:r>
            <a:br>
              <a:rPr lang="sv-SE" altLang="sv-SE" sz="1000" b="1" dirty="0"/>
            </a:br>
            <a:r>
              <a:rPr lang="sv-SE" altLang="sv-SE" sz="1000" dirty="0">
                <a:latin typeface="Times New Roman" pitchFamily="18" charset="0"/>
                <a:cs typeface="Times New Roman" pitchFamily="18" charset="0"/>
              </a:rPr>
              <a:t>Genom enkäter och forskning med seniorer har man kommit fram till att det är fyra hörnpelare som påverkar mig själv för att få ett gott åldrande.</a:t>
            </a:r>
            <a:br>
              <a:rPr lang="sv-SE" altLang="sv-SE" sz="1000" b="1" dirty="0">
                <a:latin typeface="Times New Roman" pitchFamily="18" charset="0"/>
                <a:cs typeface="Times New Roman" pitchFamily="18" charset="0"/>
              </a:rPr>
            </a:br>
            <a:r>
              <a:rPr lang="sv-SE" altLang="sv-SE" sz="1000" b="1" dirty="0">
                <a:latin typeface="Times New Roman" pitchFamily="18" charset="0"/>
                <a:cs typeface="Times New Roman" pitchFamily="18" charset="0"/>
              </a:rPr>
              <a:t>Fysisk aktivitet</a:t>
            </a:r>
            <a:r>
              <a:rPr lang="sv-SE" altLang="sv-SE" sz="1000" dirty="0">
                <a:latin typeface="Times New Roman" pitchFamily="18" charset="0"/>
                <a:cs typeface="Times New Roman" pitchFamily="18" charset="0"/>
              </a:rPr>
              <a:t>: många hälsovinster med fysisk aktivitet oavsett ålder. Den måste givetvis anpassas efter varje individ. Många kanske tror att det är vila vi behöver men det är tvärtom rörelse. Ex: Promenad, trädgårdsarbete, boule, cykling, styrketräning, vattengympa, gympa. 30min/dag ger positiva effekter på hälsan. Håller igång musklerna, tränar balansen, ökar syreupptagningsförmågan, bättre gångförmåga, ökar konditionen, piggare, hjärnan hänger med bättre mm. </a:t>
            </a:r>
          </a:p>
          <a:p>
            <a:r>
              <a:rPr lang="sv-SE" altLang="sv-SE" sz="1000" b="1" dirty="0">
                <a:latin typeface="Times New Roman" pitchFamily="18" charset="0"/>
                <a:cs typeface="Times New Roman" pitchFamily="18" charset="0"/>
              </a:rPr>
              <a:t>Mat:</a:t>
            </a:r>
            <a:r>
              <a:rPr lang="sv-SE" altLang="sv-SE" sz="1000" dirty="0">
                <a:latin typeface="Times New Roman" pitchFamily="18" charset="0"/>
                <a:cs typeface="Times New Roman" pitchFamily="18" charset="0"/>
              </a:rPr>
              <a:t> ät allsidigt och varierat i tillräckligt stor mängd. Tallriksmodellen. Ät mycket frukt och grönt. Ät potatis, ris eller pasta dagligen. Ät fisk eller kött dagligen. Drick 0,5 liter mjölk/dag och ät ost. Fiberrika och fettfattiga livsmedel. Glöm inte dricka mycket. Glöm inte heller att måltiden bör vara en stunds avkoppling och social samvaro. Bjud hem varandra på middag!</a:t>
            </a:r>
          </a:p>
          <a:p>
            <a:r>
              <a:rPr lang="sv-SE" altLang="sv-SE" sz="1000" b="1" dirty="0">
                <a:latin typeface="Times New Roman" pitchFamily="18" charset="0"/>
                <a:cs typeface="Times New Roman" pitchFamily="18" charset="0"/>
              </a:rPr>
              <a:t>Social gemenskap: </a:t>
            </a:r>
            <a:r>
              <a:rPr lang="sv-SE" altLang="sv-SE" sz="1000" dirty="0">
                <a:latin typeface="Times New Roman" pitchFamily="18" charset="0"/>
                <a:cs typeface="Times New Roman" pitchFamily="18" charset="0"/>
              </a:rPr>
              <a:t>Fungerar som en hälsobuffert! Viktigt! Social aktiviteter viktigt! Här kommer hela idrottsrörelsen in Ni har en mycket viktigt uppgift att fylla det stora sociala behov som alla har men främst denna </a:t>
            </a:r>
            <a:r>
              <a:rPr lang="sv-SE" altLang="sv-SE" sz="1000" dirty="0" err="1">
                <a:latin typeface="Times New Roman" pitchFamily="18" charset="0"/>
                <a:cs typeface="Times New Roman" pitchFamily="18" charset="0"/>
              </a:rPr>
              <a:t>strora</a:t>
            </a:r>
            <a:r>
              <a:rPr lang="sv-SE" altLang="sv-SE" sz="1000" dirty="0">
                <a:latin typeface="Times New Roman" pitchFamily="18" charset="0"/>
                <a:cs typeface="Times New Roman" pitchFamily="18" charset="0"/>
              </a:rPr>
              <a:t> äldregrupp som finns nu i samhället.</a:t>
            </a:r>
          </a:p>
          <a:p>
            <a:r>
              <a:rPr lang="sv-SE" altLang="sv-SE" sz="1000" b="1" dirty="0">
                <a:latin typeface="Times New Roman" pitchFamily="18" charset="0"/>
                <a:cs typeface="Times New Roman" pitchFamily="18" charset="0"/>
              </a:rPr>
              <a:t>Delaktighet/meningsfullhet: </a:t>
            </a:r>
            <a:r>
              <a:rPr lang="sv-SE" altLang="sv-SE" sz="1000" dirty="0">
                <a:latin typeface="Times New Roman" pitchFamily="18" charset="0"/>
                <a:cs typeface="Times New Roman" pitchFamily="18" charset="0"/>
              </a:rPr>
              <a:t>aktivt föreningsmedlemskap och att ni kan delta i olika kulturupplevelser. Studiecirklar?! Hitta en meningsfull sysselsättning. </a:t>
            </a:r>
          </a:p>
        </p:txBody>
      </p:sp>
    </p:spTree>
    <p:extLst>
      <p:ext uri="{BB962C8B-B14F-4D97-AF65-F5344CB8AC3E}">
        <p14:creationId xmlns:p14="http://schemas.microsoft.com/office/powerpoint/2010/main" val="290780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ea typeface="ＭＳ Ｐゴシック" pitchFamily="34" charset="-128"/>
              </a:rPr>
              <a:t>Stärka</a:t>
            </a:r>
            <a:r>
              <a:rPr lang="sv-SE" altLang="sv-SE" baseline="0" dirty="0">
                <a:ea typeface="ＭＳ Ｐゴシック" pitchFamily="34" charset="-128"/>
              </a:rPr>
              <a:t> sig själv. Stöd från annan?</a:t>
            </a:r>
          </a:p>
          <a:p>
            <a:r>
              <a:rPr lang="sv-SE" altLang="sv-SE" baseline="0" dirty="0">
                <a:ea typeface="ＭＳ Ｐゴシック" pitchFamily="34" charset="-128"/>
              </a:rPr>
              <a:t>Men ensamt är inte stark</a:t>
            </a:r>
            <a:endParaRPr lang="sv-SE" altLang="sv-SE" dirty="0">
              <a:ea typeface="ＭＳ Ｐゴシック" pitchFamily="34" charset="-128"/>
            </a:endParaRPr>
          </a:p>
        </p:txBody>
      </p:sp>
      <p:sp>
        <p:nvSpPr>
          <p:cNvPr id="5939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fld id="{2F062D45-AAEE-4373-A3FA-85DA10171981}" type="slidenum">
              <a:rPr lang="sv-SE" altLang="sv-SE" sz="1200" smtClean="0">
                <a:solidFill>
                  <a:prstClr val="black"/>
                </a:solidFill>
                <a:latin typeface="Calibri" pitchFamily="34" charset="0"/>
              </a:rPr>
              <a:pPr/>
              <a:t>16</a:t>
            </a:fld>
            <a:endParaRPr lang="sv-SE" altLang="sv-SE" sz="1200">
              <a:solidFill>
                <a:prstClr val="black"/>
              </a:solidFill>
              <a:latin typeface="Calibri" pitchFamily="34" charset="0"/>
            </a:endParaRPr>
          </a:p>
        </p:txBody>
      </p:sp>
    </p:spTree>
    <p:extLst>
      <p:ext uri="{BB962C8B-B14F-4D97-AF65-F5344CB8AC3E}">
        <p14:creationId xmlns:p14="http://schemas.microsoft.com/office/powerpoint/2010/main" val="355726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Stanna upp vid</a:t>
            </a:r>
            <a:r>
              <a:rPr lang="sv-SE" baseline="0" dirty="0"/>
              <a:t> den här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50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ADE3012-9E16-45E1-8847-6D5B44FFFF08}" type="slidenum">
              <a:rPr lang="sv-SE" smtClean="0">
                <a:solidFill>
                  <a:prstClr val="black"/>
                </a:solidFill>
              </a:rPr>
              <a:pPr/>
              <a:t>22</a:t>
            </a:fld>
            <a:endParaRPr lang="sv-SE">
              <a:solidFill>
                <a:prstClr val="black"/>
              </a:solidFill>
            </a:endParaRPr>
          </a:p>
        </p:txBody>
      </p:sp>
    </p:spTree>
    <p:extLst>
      <p:ext uri="{BB962C8B-B14F-4D97-AF65-F5344CB8AC3E}">
        <p14:creationId xmlns:p14="http://schemas.microsoft.com/office/powerpoint/2010/main" val="940921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67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23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8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11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389CD9B-4089-4B98-88F5-71E99EC6F2E0}" type="slidenum">
              <a:rPr lang="sv-SE" smtClean="0"/>
              <a:t>‹#›</a:t>
            </a:fld>
            <a:endParaRPr lang="sv-SE"/>
          </a:p>
        </p:txBody>
      </p:sp>
      <p:pic>
        <p:nvPicPr>
          <p:cNvPr id="10"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20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389CD9B-4089-4B98-88F5-71E99EC6F2E0}" type="slidenum">
              <a:rPr lang="sv-SE" smtClean="0"/>
              <a:t>‹#›</a:t>
            </a:fld>
            <a:endParaRPr lang="sv-SE"/>
          </a:p>
        </p:txBody>
      </p:sp>
      <p:pic>
        <p:nvPicPr>
          <p:cNvPr id="6"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2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389CD9B-4089-4B98-88F5-71E99EC6F2E0}" type="slidenum">
              <a:rPr lang="sv-SE" smtClean="0"/>
              <a:t>‹#›</a:t>
            </a:fld>
            <a:endParaRPr lang="sv-SE"/>
          </a:p>
        </p:txBody>
      </p:sp>
      <p:pic>
        <p:nvPicPr>
          <p:cNvPr id="5"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76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59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9CD9B-4089-4B98-88F5-71E99EC6F2E0}" type="slidenum">
              <a:rPr lang="sv-SE" smtClean="0"/>
              <a:t>‹#›</a:t>
            </a:fld>
            <a:endParaRPr lang="sv-SE"/>
          </a:p>
        </p:txBody>
      </p:sp>
    </p:spTree>
    <p:extLst>
      <p:ext uri="{BB962C8B-B14F-4D97-AF65-F5344CB8AC3E}">
        <p14:creationId xmlns:p14="http://schemas.microsoft.com/office/powerpoint/2010/main" val="4036908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lus.rjl.se/files/upl_1539775718622111096.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folkhalsomyndigheten.se/om-folkhalsa-och-folkhalsoarbete/tema-folkhalsa/vad-ar-folkhalsa/filmer-om-folkhals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folkhalsaochsjukvard.rjl.se/passionforlive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631931182/3564a1d1e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play.mediaflow.com/ovp/16/39MEWCM7M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ctrTitle"/>
          </p:nvPr>
        </p:nvSpPr>
        <p:spPr>
          <a:xfrm>
            <a:off x="6616244" y="856607"/>
            <a:ext cx="4584509" cy="1470025"/>
          </a:xfrm>
        </p:spPr>
        <p:txBody>
          <a:bodyPr>
            <a:normAutofit fontScale="90000"/>
          </a:bodyPr>
          <a:lstStyle/>
          <a:p>
            <a:r>
              <a:rPr lang="sv-SE" sz="5300" dirty="0"/>
              <a:t>Introduktion Passion för livet</a:t>
            </a:r>
            <a:endParaRPr lang="sv-SE" sz="4400" dirty="0"/>
          </a:p>
        </p:txBody>
      </p:sp>
      <p:pic>
        <p:nvPicPr>
          <p:cNvPr id="5" name="Picture 2" descr="C:\Users\lunsu\AppData\Local\Microsoft\Windows\Temporary Internet Files\Content.Outlook\2VEU35UR\framsida_bi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452" y="1025412"/>
            <a:ext cx="4696707" cy="452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0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Utmärkelsen ”Social innovation in </a:t>
            </a:r>
            <a:r>
              <a:rPr lang="sv-SE" sz="4000" dirty="0" err="1"/>
              <a:t>ageing</a:t>
            </a:r>
            <a:r>
              <a:rPr lang="sv-SE" sz="4000" dirty="0"/>
              <a:t> – </a:t>
            </a:r>
            <a:br>
              <a:rPr lang="sv-SE" sz="4000" dirty="0"/>
            </a:br>
            <a:r>
              <a:rPr lang="sv-SE" sz="4000" dirty="0"/>
              <a:t>The </a:t>
            </a:r>
            <a:r>
              <a:rPr lang="sv-SE" sz="4000" dirty="0" err="1"/>
              <a:t>European</a:t>
            </a:r>
            <a:r>
              <a:rPr lang="sv-SE" sz="4000" dirty="0"/>
              <a:t> Award 2014”</a:t>
            </a:r>
          </a:p>
        </p:txBody>
      </p:sp>
      <p:sp>
        <p:nvSpPr>
          <p:cNvPr id="4" name="Platshållare för innehåll 3"/>
          <p:cNvSpPr>
            <a:spLocks noGrp="1"/>
          </p:cNvSpPr>
          <p:nvPr>
            <p:ph idx="1"/>
          </p:nvPr>
        </p:nvSpPr>
        <p:spPr/>
        <p:txBody>
          <a:bodyPr>
            <a:normAutofit/>
          </a:bodyPr>
          <a:lstStyle/>
          <a:p>
            <a:pPr marL="0" indent="0">
              <a:buNone/>
            </a:pPr>
            <a:r>
              <a:rPr lang="sv-SE" sz="2400" dirty="0"/>
              <a:t>Från det Belgiska kungahusets fond, King </a:t>
            </a:r>
            <a:r>
              <a:rPr lang="sv-SE" sz="2400" dirty="0" err="1"/>
              <a:t>Baudouin</a:t>
            </a:r>
            <a:r>
              <a:rPr lang="sv-SE" sz="2400" dirty="0"/>
              <a:t> Foundation </a:t>
            </a:r>
          </a:p>
          <a:p>
            <a:pPr marL="0" indent="0">
              <a:buNone/>
            </a:pPr>
            <a:r>
              <a:rPr lang="sv-SE" sz="2400" dirty="0"/>
              <a:t>för förnyelse av arbete inom äldreområdet. </a:t>
            </a:r>
          </a:p>
          <a:p>
            <a:r>
              <a:rPr lang="sv-SE" sz="2400" dirty="0"/>
              <a:t>relevans</a:t>
            </a:r>
          </a:p>
          <a:p>
            <a:r>
              <a:rPr lang="sv-SE" sz="2400" dirty="0"/>
              <a:t>innovation</a:t>
            </a:r>
          </a:p>
          <a:p>
            <a:r>
              <a:rPr lang="sv-SE" sz="2400" dirty="0"/>
              <a:t>genomslag (</a:t>
            </a:r>
            <a:r>
              <a:rPr lang="sv-SE" sz="2400" dirty="0" err="1"/>
              <a:t>impact</a:t>
            </a:r>
            <a:r>
              <a:rPr lang="sv-SE" sz="2400" dirty="0"/>
              <a:t>)</a:t>
            </a:r>
          </a:p>
          <a:p>
            <a:r>
              <a:rPr lang="sv-SE" sz="2400" dirty="0"/>
              <a:t>organisation</a:t>
            </a:r>
          </a:p>
          <a:p>
            <a:r>
              <a:rPr lang="sv-SE" sz="2400" dirty="0"/>
              <a:t>hållbarhet/spridbarhet</a:t>
            </a:r>
          </a:p>
          <a:p>
            <a:pPr marL="0" indent="0">
              <a:buNone/>
            </a:pPr>
            <a:endParaRPr lang="sv-SE" sz="1800" dirty="0"/>
          </a:p>
        </p:txBody>
      </p:sp>
      <p:pic>
        <p:nvPicPr>
          <p:cNvPr id="1029" name="Picture 5" descr="C:\Users\lunsu\AppData\Local\Microsoft\Windows\Temporary Internet Files\Content.Outlook\2VEU35UR\IMG_3487.JPG"/>
          <p:cNvPicPr>
            <a:picLocks noChangeAspect="1" noChangeArrowheads="1"/>
          </p:cNvPicPr>
          <p:nvPr/>
        </p:nvPicPr>
        <p:blipFill rotWithShape="1">
          <a:blip r:embed="rId2">
            <a:extLst>
              <a:ext uri="{28A0092B-C50C-407E-A947-70E740481C1C}">
                <a14:useLocalDpi xmlns:a14="http://schemas.microsoft.com/office/drawing/2010/main" val="0"/>
              </a:ext>
            </a:extLst>
          </a:blip>
          <a:srcRect r="6449"/>
          <a:stretch/>
        </p:blipFill>
        <p:spPr bwMode="auto">
          <a:xfrm>
            <a:off x="7532212" y="2469398"/>
            <a:ext cx="3821588" cy="30637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nette Nilsson, Rodd Bond och Elsa Ingesson med diplom  utanför kongresshallen.">
            <a:hlinkClick r:id="rId3" tooltip="Anette Nilsson, Rodd Bond och Elsa Ingesson med diplom  utanför kongresshalle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841" y="3405586"/>
            <a:ext cx="2745295" cy="212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21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3"/>
          <p:cNvSpPr>
            <a:spLocks noGrp="1"/>
          </p:cNvSpPr>
          <p:nvPr>
            <p:ph type="title"/>
          </p:nvPr>
        </p:nvSpPr>
        <p:spPr/>
        <p:txBody>
          <a:bodyPr>
            <a:normAutofit/>
          </a:bodyPr>
          <a:lstStyle/>
          <a:p>
            <a:r>
              <a:rPr lang="sv-SE" altLang="sv-SE" sz="4000" dirty="0">
                <a:ea typeface="ＭＳ Ｐゴシック" pitchFamily="34" charset="-128"/>
              </a:rPr>
              <a:t>Samtala om</a:t>
            </a:r>
            <a:br>
              <a:rPr lang="sv-SE" altLang="sv-SE" sz="4000" dirty="0">
                <a:ea typeface="ＭＳ Ｐゴシック" pitchFamily="34" charset="-128"/>
              </a:rPr>
            </a:br>
            <a:r>
              <a:rPr lang="sv-SE" altLang="sv-SE" sz="4000" dirty="0">
                <a:ea typeface="ＭＳ Ｐゴシック" pitchFamily="34" charset="-128"/>
              </a:rPr>
              <a:t>Vad är hälsa?</a:t>
            </a:r>
          </a:p>
        </p:txBody>
      </p:sp>
      <p:sp>
        <p:nvSpPr>
          <p:cNvPr id="2" name="Platshållare för innehåll 1"/>
          <p:cNvSpPr>
            <a:spLocks noGrp="1"/>
          </p:cNvSpPr>
          <p:nvPr>
            <p:ph idx="1"/>
          </p:nvPr>
        </p:nvSpPr>
        <p:spPr/>
        <p:txBody>
          <a:bodyPr>
            <a:normAutofit/>
          </a:bodyPr>
          <a:lstStyle/>
          <a:p>
            <a:endParaRPr lang="sv-SE" dirty="0"/>
          </a:p>
          <a:p>
            <a:endParaRPr lang="sv-SE" dirty="0"/>
          </a:p>
          <a:p>
            <a:endParaRPr lang="sv-SE" dirty="0"/>
          </a:p>
          <a:p>
            <a:endParaRPr lang="sv-SE" dirty="0"/>
          </a:p>
          <a:p>
            <a:endParaRPr lang="sv-SE" dirty="0"/>
          </a:p>
          <a:p>
            <a:endParaRPr lang="sv-SE" dirty="0"/>
          </a:p>
          <a:p>
            <a:endParaRPr lang="sv-SE" dirty="0"/>
          </a:p>
          <a:p>
            <a:pPr marL="0" indent="0">
              <a:buNone/>
            </a:pPr>
            <a:r>
              <a:rPr lang="sv-SE" sz="1400" dirty="0" err="1"/>
              <a:t>Filmtips</a:t>
            </a:r>
            <a:r>
              <a:rPr lang="sv-SE" sz="1400" dirty="0"/>
              <a:t>: </a:t>
            </a:r>
            <a:r>
              <a:rPr lang="sv-SE" sz="1400" dirty="0">
                <a:hlinkClick r:id="rId3"/>
              </a:rPr>
              <a:t>Filmer om faktorer som kan påverka hälsan – </a:t>
            </a:r>
            <a:br>
              <a:rPr lang="sv-SE" sz="1400" dirty="0">
                <a:hlinkClick r:id="rId3"/>
              </a:rPr>
            </a:br>
            <a:r>
              <a:rPr lang="sv-SE" sz="1400" dirty="0">
                <a:hlinkClick r:id="rId3"/>
              </a:rPr>
              <a:t>Folkhälsomyndigheten (Folkhälsomyndigheten.se)</a:t>
            </a:r>
            <a:endParaRPr lang="sv-SE" sz="1400" dirty="0"/>
          </a:p>
        </p:txBody>
      </p:sp>
      <p:pic>
        <p:nvPicPr>
          <p:cNvPr id="5122" name="Picture 2" descr="G:\RYH\qulturum\1. Lärande och förnyelse\Passion för livet 662 MB\10. Material\Bilder\PFL bilder\Passion för livet 0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6646" y="681037"/>
            <a:ext cx="6357154" cy="425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7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14400" y="550802"/>
            <a:ext cx="10439400" cy="1139886"/>
          </a:xfrm>
        </p:spPr>
        <p:txBody>
          <a:bodyPr>
            <a:normAutofit fontScale="90000"/>
          </a:bodyPr>
          <a:lstStyle/>
          <a:p>
            <a:r>
              <a:rPr lang="sv-SE" dirty="0"/>
              <a:t>Elsa Ask berättar</a:t>
            </a:r>
            <a:br>
              <a:rPr lang="sv-SE" dirty="0"/>
            </a:br>
            <a:r>
              <a:rPr lang="sv-SE" dirty="0"/>
              <a:t>Fyra hörnpelare för god hälsa för seniorer</a:t>
            </a:r>
            <a:br>
              <a:rPr lang="sv-SE" dirty="0"/>
            </a:br>
            <a:r>
              <a:rPr lang="sv-SE" sz="1800" u="sng" dirty="0"/>
              <a:t>https://play.mediaflow.com/ovp/16/82MENCG7XY</a:t>
            </a:r>
            <a:br>
              <a:rPr lang="sv-SE" dirty="0"/>
            </a:br>
            <a:br>
              <a:rPr lang="sv-SE" sz="2200" dirty="0"/>
            </a:br>
            <a:endParaRPr lang="sv-SE" sz="2200" dirty="0"/>
          </a:p>
        </p:txBody>
      </p:sp>
      <p:sp>
        <p:nvSpPr>
          <p:cNvPr id="2" name="textruta 1"/>
          <p:cNvSpPr txBox="1"/>
          <p:nvPr/>
        </p:nvSpPr>
        <p:spPr>
          <a:xfrm>
            <a:off x="9120337" y="5629982"/>
            <a:ext cx="20162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alibri" panose="020F0502020204030204"/>
                <a:ea typeface="+mn-ea"/>
                <a:cs typeface="+mn-cs"/>
              </a:rPr>
              <a:t>Källa: Folkhälsomyndigheten</a:t>
            </a:r>
          </a:p>
        </p:txBody>
      </p:sp>
      <p:pic>
        <p:nvPicPr>
          <p:cNvPr id="9" name="Picture 2" descr="G:\RYH\qulturum\1. Lärande och förnyelse\Passion för livet 662 MB\13. Bilder\Från Joakim 2017\mat_jw_20090331_0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6" y="1807857"/>
            <a:ext cx="2808311" cy="19658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YH\qulturum\1. Lärande och förnyelse\Passion för livet 662 MB\10. Material\Bilder\PFL bilder\Passion för livet 0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00"/>
          <a:stretch/>
        </p:blipFill>
        <p:spPr bwMode="auto">
          <a:xfrm>
            <a:off x="6308736" y="3928465"/>
            <a:ext cx="2883609" cy="19279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YH\qulturum\1. Lärande och förnyelse\Passion för livet 662 MB\13. Bilder\Från Joakim 2017\elsa_ingesson_jw_131002_005.jpg"/>
          <p:cNvPicPr>
            <a:picLocks noChangeAspect="1" noChangeArrowheads="1"/>
          </p:cNvPicPr>
          <p:nvPr/>
        </p:nvPicPr>
        <p:blipFill rotWithShape="1">
          <a:blip r:embed="rId5">
            <a:extLst>
              <a:ext uri="{28A0092B-C50C-407E-A947-70E740481C1C}">
                <a14:useLocalDpi xmlns:a14="http://schemas.microsoft.com/office/drawing/2010/main" val="0"/>
              </a:ext>
            </a:extLst>
          </a:blip>
          <a:srcRect t="24604" b="21235"/>
          <a:stretch/>
        </p:blipFill>
        <p:spPr bwMode="auto">
          <a:xfrm>
            <a:off x="2780344" y="1535921"/>
            <a:ext cx="2883608" cy="22378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lunsu\AppData\Local\Microsoft\Windows\Temporary Internet Files\Content.IE5\X0MVPJ7Z\grandparents-1927320_192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l="8064" r="7002"/>
          <a:stretch/>
        </p:blipFill>
        <p:spPr bwMode="auto">
          <a:xfrm>
            <a:off x="2780344" y="3928464"/>
            <a:ext cx="2883609" cy="1909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9192345" y="1807858"/>
            <a:ext cx="10447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Mat och dryck</a:t>
            </a:r>
          </a:p>
        </p:txBody>
      </p:sp>
      <p:sp>
        <p:nvSpPr>
          <p:cNvPr id="11" name="textruta 10"/>
          <p:cNvSpPr txBox="1"/>
          <p:nvPr/>
        </p:nvSpPr>
        <p:spPr>
          <a:xfrm>
            <a:off x="9264352" y="4012286"/>
            <a:ext cx="119284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Delaktighet och menings-fullhet</a:t>
            </a:r>
          </a:p>
        </p:txBody>
      </p:sp>
      <p:sp>
        <p:nvSpPr>
          <p:cNvPr id="13" name="textruta 12"/>
          <p:cNvSpPr txBox="1"/>
          <p:nvPr/>
        </p:nvSpPr>
        <p:spPr>
          <a:xfrm>
            <a:off x="1631505" y="1836114"/>
            <a:ext cx="10447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Fysisk aktivitet</a:t>
            </a:r>
          </a:p>
        </p:txBody>
      </p:sp>
      <p:sp>
        <p:nvSpPr>
          <p:cNvPr id="14" name="textruta 13"/>
          <p:cNvSpPr txBox="1"/>
          <p:nvPr/>
        </p:nvSpPr>
        <p:spPr>
          <a:xfrm>
            <a:off x="1631505" y="3996354"/>
            <a:ext cx="11488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Social gemenskap</a:t>
            </a:r>
          </a:p>
        </p:txBody>
      </p:sp>
    </p:spTree>
    <p:extLst>
      <p:ext uri="{BB962C8B-B14F-4D97-AF65-F5344CB8AC3E}">
        <p14:creationId xmlns:p14="http://schemas.microsoft.com/office/powerpoint/2010/main" val="186911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Teman i Passion för livet</a:t>
            </a:r>
          </a:p>
        </p:txBody>
      </p:sp>
      <p:sp>
        <p:nvSpPr>
          <p:cNvPr id="3" name="Platshållare för innehåll 2"/>
          <p:cNvSpPr>
            <a:spLocks noGrp="1"/>
          </p:cNvSpPr>
          <p:nvPr>
            <p:ph idx="1"/>
          </p:nvPr>
        </p:nvSpPr>
        <p:spPr>
          <a:xfrm>
            <a:off x="1285240" y="1690688"/>
            <a:ext cx="10515600" cy="4351338"/>
          </a:xfrm>
        </p:spPr>
        <p:txBody>
          <a:bodyPr>
            <a:normAutofit fontScale="62500" lnSpcReduction="20000"/>
          </a:bodyPr>
          <a:lstStyle/>
          <a:p>
            <a:pPr>
              <a:lnSpc>
                <a:spcPct val="120000"/>
              </a:lnSpc>
              <a:spcBef>
                <a:spcPts val="600"/>
              </a:spcBef>
            </a:pPr>
            <a:r>
              <a:rPr lang="sv-SE" altLang="sv-SE" sz="3400" dirty="0">
                <a:ea typeface="ＭＳ Ｐゴシック" pitchFamily="34" charset="-128"/>
              </a:rPr>
              <a:t>Naturligt åldrande</a:t>
            </a:r>
          </a:p>
          <a:p>
            <a:pPr>
              <a:lnSpc>
                <a:spcPct val="120000"/>
              </a:lnSpc>
              <a:spcBef>
                <a:spcPts val="600"/>
              </a:spcBef>
            </a:pPr>
            <a:r>
              <a:rPr lang="sv-SE" altLang="sv-SE" sz="3400" dirty="0">
                <a:ea typeface="ＭＳ Ｐゴシック" pitchFamily="34" charset="-128"/>
              </a:rPr>
              <a:t>Fysisk aktivitet</a:t>
            </a:r>
          </a:p>
          <a:p>
            <a:pPr>
              <a:lnSpc>
                <a:spcPct val="120000"/>
              </a:lnSpc>
              <a:spcBef>
                <a:spcPts val="600"/>
              </a:spcBef>
            </a:pPr>
            <a:r>
              <a:rPr lang="sv-SE" altLang="sv-SE" sz="3400" dirty="0">
                <a:ea typeface="ＭＳ Ｐゴシック" pitchFamily="34" charset="-128"/>
              </a:rPr>
              <a:t>Förebygga fall</a:t>
            </a:r>
          </a:p>
          <a:p>
            <a:pPr>
              <a:lnSpc>
                <a:spcPct val="120000"/>
              </a:lnSpc>
              <a:spcBef>
                <a:spcPts val="600"/>
              </a:spcBef>
            </a:pPr>
            <a:r>
              <a:rPr lang="sv-SE" altLang="sv-SE" sz="3400" dirty="0">
                <a:ea typeface="ＭＳ Ｐゴシック" pitchFamily="34" charset="-128"/>
              </a:rPr>
              <a:t>Mat och dryck</a:t>
            </a:r>
          </a:p>
          <a:p>
            <a:pPr>
              <a:lnSpc>
                <a:spcPct val="120000"/>
              </a:lnSpc>
              <a:spcBef>
                <a:spcPts val="600"/>
              </a:spcBef>
            </a:pPr>
            <a:r>
              <a:rPr lang="sv-SE" altLang="sv-SE" sz="3400" dirty="0">
                <a:ea typeface="ＭＳ Ｐゴシック" pitchFamily="34" charset="-128"/>
              </a:rPr>
              <a:t>Social gemenskap, existentiell hälsa</a:t>
            </a:r>
          </a:p>
          <a:p>
            <a:pPr>
              <a:lnSpc>
                <a:spcPct val="120000"/>
              </a:lnSpc>
              <a:spcBef>
                <a:spcPts val="600"/>
              </a:spcBef>
            </a:pPr>
            <a:r>
              <a:rPr lang="sv-SE" altLang="sv-SE" sz="3400" dirty="0">
                <a:ea typeface="ＭＳ Ｐゴシック" pitchFamily="34" charset="-128"/>
              </a:rPr>
              <a:t>Läkemedel</a:t>
            </a:r>
          </a:p>
          <a:p>
            <a:pPr>
              <a:lnSpc>
                <a:spcPct val="120000"/>
              </a:lnSpc>
              <a:spcBef>
                <a:spcPts val="600"/>
              </a:spcBef>
            </a:pPr>
            <a:r>
              <a:rPr lang="sv-SE" altLang="sv-SE" sz="3400" dirty="0">
                <a:ea typeface="ＭＳ Ｐゴシック" pitchFamily="34" charset="-128"/>
              </a:rPr>
              <a:t>Hälsa och internet</a:t>
            </a:r>
          </a:p>
          <a:p>
            <a:pPr>
              <a:lnSpc>
                <a:spcPct val="120000"/>
              </a:lnSpc>
              <a:spcBef>
                <a:spcPts val="600"/>
              </a:spcBef>
            </a:pPr>
            <a:r>
              <a:rPr lang="sv-SE" altLang="sv-SE" sz="3400" dirty="0">
                <a:ea typeface="ＭＳ Ｐゴシック" pitchFamily="34" charset="-128"/>
              </a:rPr>
              <a:t>Alkohol</a:t>
            </a:r>
          </a:p>
          <a:p>
            <a:pPr>
              <a:lnSpc>
                <a:spcPct val="120000"/>
              </a:lnSpc>
              <a:spcBef>
                <a:spcPts val="600"/>
              </a:spcBef>
            </a:pPr>
            <a:r>
              <a:rPr lang="sv-SE" altLang="sv-SE" sz="3400" dirty="0">
                <a:ea typeface="ＭＳ Ｐゴシック" pitchFamily="34" charset="-128"/>
              </a:rPr>
              <a:t>Annat</a:t>
            </a:r>
          </a:p>
          <a:p>
            <a:pPr marL="0" indent="0">
              <a:lnSpc>
                <a:spcPct val="150000"/>
              </a:lnSpc>
              <a:buNone/>
            </a:pPr>
            <a:r>
              <a:rPr lang="sv-SE" altLang="sv-SE" sz="3400" dirty="0">
                <a:ea typeface="ＭＳ Ｐゴシック" pitchFamily="34" charset="-128"/>
              </a:rPr>
              <a:t>	     För bästa möjliga liv - hela livet</a:t>
            </a:r>
          </a:p>
          <a:p>
            <a:endParaRPr lang="sv-SE" dirty="0"/>
          </a:p>
          <a:p>
            <a:endParaRPr lang="sv-SE" dirty="0"/>
          </a:p>
        </p:txBody>
      </p:sp>
      <p:sp>
        <p:nvSpPr>
          <p:cNvPr id="5" name="Höger 4"/>
          <p:cNvSpPr/>
          <p:nvPr/>
        </p:nvSpPr>
        <p:spPr>
          <a:xfrm>
            <a:off x="1368745" y="5414727"/>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6146" name="Picture 2" descr="C:\Users\lunsu\AppData\Local\Microsoft\Windows\Temporary Internet Files\Content.IE5\C3WKG01B\pair-406257_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8220" y="1781331"/>
            <a:ext cx="5098346" cy="3295337"/>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499C7BDC-8160-E0FE-7674-E32E782F3A77}"/>
              </a:ext>
            </a:extLst>
          </p:cNvPr>
          <p:cNvPicPr>
            <a:picLocks noChangeAspect="1"/>
          </p:cNvPicPr>
          <p:nvPr/>
        </p:nvPicPr>
        <p:blipFill>
          <a:blip r:embed="rId3"/>
          <a:stretch>
            <a:fillRect/>
          </a:stretch>
        </p:blipFill>
        <p:spPr>
          <a:xfrm>
            <a:off x="9360853" y="446167"/>
            <a:ext cx="2302827" cy="1163477"/>
          </a:xfrm>
          <a:prstGeom prst="rect">
            <a:avLst/>
          </a:prstGeom>
        </p:spPr>
      </p:pic>
    </p:spTree>
    <p:extLst>
      <p:ext uri="{BB962C8B-B14F-4D97-AF65-F5344CB8AC3E}">
        <p14:creationId xmlns:p14="http://schemas.microsoft.com/office/powerpoint/2010/main" val="389408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Autofit/>
          </a:bodyPr>
          <a:lstStyle/>
          <a:p>
            <a:br>
              <a:rPr lang="sv-SE" altLang="sv-SE" sz="4000" dirty="0">
                <a:cs typeface="Arial" pitchFamily="34" charset="0"/>
              </a:rPr>
            </a:br>
            <a:r>
              <a:rPr lang="sv-SE" altLang="sv-SE" sz="4000" dirty="0">
                <a:cs typeface="Arial" pitchFamily="34" charset="0"/>
              </a:rPr>
              <a:t>Livscaféer</a:t>
            </a:r>
            <a:br>
              <a:rPr lang="sv-SE" altLang="sv-SE" sz="4000" dirty="0">
                <a:cs typeface="Arial" pitchFamily="34" charset="0"/>
              </a:rPr>
            </a:br>
            <a:endParaRPr lang="sv-SE" sz="4000" dirty="0"/>
          </a:p>
        </p:txBody>
      </p:sp>
      <p:sp>
        <p:nvSpPr>
          <p:cNvPr id="5" name="Platshållare för innehåll 4"/>
          <p:cNvSpPr>
            <a:spLocks noGrp="1"/>
          </p:cNvSpPr>
          <p:nvPr>
            <p:ph idx="1"/>
          </p:nvPr>
        </p:nvSpPr>
        <p:spPr/>
        <p:txBody>
          <a:bodyPr>
            <a:normAutofit/>
          </a:bodyPr>
          <a:lstStyle/>
          <a:p>
            <a:pPr marL="0" indent="0">
              <a:lnSpc>
                <a:spcPct val="75000"/>
              </a:lnSpc>
              <a:spcBef>
                <a:spcPct val="50000"/>
              </a:spcBef>
              <a:buNone/>
              <a:defRPr/>
            </a:pPr>
            <a:r>
              <a:rPr lang="sv-SE" altLang="sv-SE" sz="2400" dirty="0">
                <a:cs typeface="Arial" pitchFamily="34" charset="0"/>
              </a:rPr>
              <a:t>Utbyte av kunskap, tankar och erfarenheter </a:t>
            </a:r>
          </a:p>
          <a:p>
            <a:pPr marL="0" indent="0">
              <a:lnSpc>
                <a:spcPct val="75000"/>
              </a:lnSpc>
              <a:spcBef>
                <a:spcPct val="50000"/>
              </a:spcBef>
              <a:buNone/>
              <a:defRPr/>
            </a:pPr>
            <a:r>
              <a:rPr lang="sv-SE" altLang="sv-SE" sz="2400" dirty="0">
                <a:cs typeface="Arial" pitchFamily="34" charset="0"/>
              </a:rPr>
              <a:t>Stöd till varandra i deltagarnas personliga förbättringar</a:t>
            </a:r>
          </a:p>
          <a:p>
            <a:endParaRPr lang="sv-SE" dirty="0"/>
          </a:p>
        </p:txBody>
      </p:sp>
      <p:pic>
        <p:nvPicPr>
          <p:cNvPr id="10" name="Picture 2" descr="G:\RYH\qulturum\1. Lärande och förnyelse\Passion för livet 662 MB\10. Material\Bilder\PFL bilder\Passion för livet 1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942" b="9717"/>
          <a:stretch/>
        </p:blipFill>
        <p:spPr bwMode="auto">
          <a:xfrm>
            <a:off x="3239965" y="2924944"/>
            <a:ext cx="5752789" cy="2708838"/>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8AE24D17-99C5-858B-453B-A761BAB7C3DF}"/>
              </a:ext>
            </a:extLst>
          </p:cNvPr>
          <p:cNvPicPr>
            <a:picLocks noChangeAspect="1"/>
          </p:cNvPicPr>
          <p:nvPr/>
        </p:nvPicPr>
        <p:blipFill>
          <a:blip r:embed="rId3"/>
          <a:stretch>
            <a:fillRect/>
          </a:stretch>
        </p:blipFill>
        <p:spPr>
          <a:xfrm>
            <a:off x="9360853" y="446167"/>
            <a:ext cx="2302827" cy="1163477"/>
          </a:xfrm>
          <a:prstGeom prst="rect">
            <a:avLst/>
          </a:prstGeom>
        </p:spPr>
      </p:pic>
    </p:spTree>
    <p:extLst>
      <p:ext uri="{BB962C8B-B14F-4D97-AF65-F5344CB8AC3E}">
        <p14:creationId xmlns:p14="http://schemas.microsoft.com/office/powerpoint/2010/main" val="124143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en-US" altLang="sv-SE" dirty="0" err="1">
                <a:ea typeface="MS PGothic" pitchFamily="34" charset="-128"/>
              </a:rPr>
              <a:t>Förbättringar</a:t>
            </a:r>
            <a:br>
              <a:rPr lang="en-US" altLang="sv-SE" sz="4000" dirty="0">
                <a:ea typeface="MS PGothic" pitchFamily="34" charset="-128"/>
              </a:rPr>
            </a:br>
            <a:r>
              <a:rPr lang="en-US" altLang="sv-SE" sz="1600" dirty="0" err="1">
                <a:ea typeface="MS PGothic" pitchFamily="34" charset="-128"/>
              </a:rPr>
              <a:t>Förbättringsmodell</a:t>
            </a:r>
            <a:r>
              <a:rPr lang="en-US" altLang="sv-SE" sz="1600" dirty="0">
                <a:ea typeface="MS PGothic" pitchFamily="34" charset="-128"/>
              </a:rPr>
              <a:t> </a:t>
            </a:r>
            <a:r>
              <a:rPr lang="sv-SE" sz="1600" dirty="0">
                <a:latin typeface="+mn-lt"/>
              </a:rPr>
              <a:t>efter T Nolan, E Deming m </a:t>
            </a:r>
            <a:r>
              <a:rPr lang="sv-SE" sz="1600" dirty="0" err="1">
                <a:latin typeface="+mn-lt"/>
              </a:rPr>
              <a:t>fl</a:t>
            </a:r>
            <a:endParaRPr lang="sv-SE" sz="1600" dirty="0">
              <a:latin typeface="+mn-lt"/>
            </a:endParaRPr>
          </a:p>
        </p:txBody>
      </p:sp>
      <p:sp>
        <p:nvSpPr>
          <p:cNvPr id="13315" name="Rectangle 3"/>
          <p:cNvSpPr>
            <a:spLocks noChangeArrowheads="1"/>
          </p:cNvSpPr>
          <p:nvPr/>
        </p:nvSpPr>
        <p:spPr bwMode="auto">
          <a:xfrm>
            <a:off x="3388196" y="1615376"/>
            <a:ext cx="5334000" cy="568325"/>
          </a:xfrm>
          <a:prstGeom prst="rect">
            <a:avLst/>
          </a:prstGeom>
          <a:solidFill>
            <a:schemeClr val="bg1"/>
          </a:solidFill>
          <a:ln w="12700">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Vad vill jag uppnå?</a:t>
            </a:r>
          </a:p>
        </p:txBody>
      </p:sp>
      <p:sp>
        <p:nvSpPr>
          <p:cNvPr id="13318" name="Rectangle 6"/>
          <p:cNvSpPr>
            <a:spLocks noChangeArrowheads="1"/>
          </p:cNvSpPr>
          <p:nvPr/>
        </p:nvSpPr>
        <p:spPr bwMode="auto">
          <a:xfrm>
            <a:off x="3350096" y="2451988"/>
            <a:ext cx="5410200" cy="558800"/>
          </a:xfrm>
          <a:prstGeom prst="rect">
            <a:avLst/>
          </a:prstGeom>
          <a:solidFill>
            <a:schemeClr val="bg1">
              <a:lumMod val="95000"/>
            </a:schemeClr>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Hur vet jag att en förändring är en förbättring?</a:t>
            </a:r>
          </a:p>
        </p:txBody>
      </p:sp>
      <p:sp>
        <p:nvSpPr>
          <p:cNvPr id="13321" name="Rectangle 9"/>
          <p:cNvSpPr>
            <a:spLocks noChangeArrowheads="1"/>
          </p:cNvSpPr>
          <p:nvPr/>
        </p:nvSpPr>
        <p:spPr bwMode="auto">
          <a:xfrm>
            <a:off x="3311996" y="3340988"/>
            <a:ext cx="5410200" cy="569912"/>
          </a:xfrm>
          <a:prstGeom prst="rect">
            <a:avLst/>
          </a:prstGeom>
          <a:solidFill>
            <a:schemeClr val="bg1">
              <a:lumMod val="85000"/>
            </a:schemeClr>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Vilka förändringar kan leda till en förbättring?</a:t>
            </a:r>
          </a:p>
        </p:txBody>
      </p:sp>
      <p:sp>
        <p:nvSpPr>
          <p:cNvPr id="13329" name="Oval 17"/>
          <p:cNvSpPr>
            <a:spLocks noChangeArrowheads="1"/>
          </p:cNvSpPr>
          <p:nvPr/>
        </p:nvSpPr>
        <p:spPr bwMode="auto">
          <a:xfrm>
            <a:off x="5087938" y="4089401"/>
            <a:ext cx="2209800" cy="2003425"/>
          </a:xfrm>
          <a:prstGeom prst="ellipse">
            <a:avLst/>
          </a:prstGeom>
          <a:no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G:\RYH\qulturum\1. Lärande och förnyelse\Passion för livet 662 MB\10. Material\Bild PFL - logga\Bild_pgsa_utan_tex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074" y="4271064"/>
            <a:ext cx="1612007" cy="1606208"/>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A4CB0067-B843-4DDE-12F0-8F3E81D02A8E}"/>
              </a:ext>
            </a:extLst>
          </p:cNvPr>
          <p:cNvPicPr>
            <a:picLocks noChangeAspect="1"/>
          </p:cNvPicPr>
          <p:nvPr/>
        </p:nvPicPr>
        <p:blipFill>
          <a:blip r:embed="rId3"/>
          <a:stretch>
            <a:fillRect/>
          </a:stretch>
        </p:blipFill>
        <p:spPr>
          <a:xfrm>
            <a:off x="9360853" y="446167"/>
            <a:ext cx="2302827" cy="1163477"/>
          </a:xfrm>
          <a:prstGeom prst="rect">
            <a:avLst/>
          </a:prstGeom>
        </p:spPr>
      </p:pic>
    </p:spTree>
    <p:extLst>
      <p:ext uri="{BB962C8B-B14F-4D97-AF65-F5344CB8AC3E}">
        <p14:creationId xmlns:p14="http://schemas.microsoft.com/office/powerpoint/2010/main" val="2469979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4167174" y="1909547"/>
            <a:ext cx="3786214" cy="3663828"/>
            <a:chOff x="2643174" y="1639984"/>
            <a:chExt cx="3786214" cy="3663828"/>
          </a:xfrm>
        </p:grpSpPr>
        <p:sp>
          <p:nvSpPr>
            <p:cNvPr id="10" name="Ellips 9"/>
            <p:cNvSpPr/>
            <p:nvPr/>
          </p:nvSpPr>
          <p:spPr>
            <a:xfrm>
              <a:off x="2643174" y="1639984"/>
              <a:ext cx="3786214" cy="3571900"/>
            </a:xfrm>
            <a:prstGeom prst="ellipse">
              <a:avLst/>
            </a:prstGeom>
            <a:gradFill flip="none" rotWithShape="1">
              <a:gsLst>
                <a:gs pos="93000">
                  <a:srgbClr val="FF6600">
                    <a:alpha val="0"/>
                  </a:srgbClr>
                </a:gs>
                <a:gs pos="45000">
                  <a:srgbClr val="FF7A00"/>
                </a:gs>
                <a:gs pos="70000">
                  <a:srgbClr val="FF0300"/>
                </a:gs>
                <a:gs pos="100000">
                  <a:srgbClr val="4D0808"/>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sp>
          <p:nvSpPr>
            <p:cNvPr id="12" name="Text Box 49"/>
            <p:cNvSpPr txBox="1">
              <a:spLocks noChangeArrowheads="1"/>
            </p:cNvSpPr>
            <p:nvPr/>
          </p:nvSpPr>
          <p:spPr bwMode="auto">
            <a:xfrm>
              <a:off x="3019425" y="2322547"/>
              <a:ext cx="2981325" cy="298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a:spcBef>
                  <a:spcPct val="50000"/>
                </a:spcBef>
              </a:pPr>
              <a:r>
                <a:rPr lang="sv-SE" altLang="sv-SE" sz="3600" dirty="0">
                  <a:solidFill>
                    <a:srgbClr val="FAD9CD"/>
                  </a:solidFill>
                  <a:latin typeface="Calibri"/>
                </a:rPr>
                <a:t>Jag är aktiv och upplever att jag har egenmakt</a:t>
              </a:r>
            </a:p>
            <a:p>
              <a:pPr algn="ctr">
                <a:lnSpc>
                  <a:spcPct val="70000"/>
                </a:lnSpc>
                <a:spcBef>
                  <a:spcPct val="50000"/>
                </a:spcBef>
              </a:pPr>
              <a:endParaRPr lang="sv-SE" altLang="sv-SE" sz="3600" b="1" dirty="0">
                <a:solidFill>
                  <a:prstClr val="black"/>
                </a:solidFill>
                <a:latin typeface="Perpetua" charset="0"/>
              </a:endParaRPr>
            </a:p>
          </p:txBody>
        </p:sp>
      </p:grpSp>
      <p:sp>
        <p:nvSpPr>
          <p:cNvPr id="4" name="Rubrik 3"/>
          <p:cNvSpPr>
            <a:spLocks noGrp="1"/>
          </p:cNvSpPr>
          <p:nvPr>
            <p:ph type="title"/>
          </p:nvPr>
        </p:nvSpPr>
        <p:spPr>
          <a:xfrm>
            <a:off x="802481" y="583984"/>
            <a:ext cx="10515600" cy="1325563"/>
          </a:xfrm>
        </p:spPr>
        <p:txBody>
          <a:bodyPr>
            <a:normAutofit fontScale="90000"/>
          </a:bodyPr>
          <a:lstStyle/>
          <a:p>
            <a:br>
              <a:rPr lang="sv-SE" altLang="sv-SE" sz="4000" dirty="0">
                <a:ea typeface="ＭＳ Ｐゴシック" pitchFamily="34" charset="-128"/>
              </a:rPr>
            </a:br>
            <a:br>
              <a:rPr lang="sv-SE" altLang="sv-SE" sz="4000" dirty="0">
                <a:ea typeface="ＭＳ Ｐゴシック" pitchFamily="34" charset="-128"/>
              </a:rPr>
            </a:br>
            <a:r>
              <a:rPr lang="sv-SE" altLang="sv-SE" dirty="0">
                <a:ea typeface="ＭＳ Ｐゴシック" pitchFamily="34" charset="-128"/>
              </a:rPr>
              <a:t>För bästa möjliga liv - hela livet</a:t>
            </a:r>
            <a:br>
              <a:rPr lang="sv-SE" altLang="sv-SE" dirty="0">
                <a:ea typeface="ＭＳ Ｐゴシック" pitchFamily="34" charset="-128"/>
              </a:rPr>
            </a:br>
            <a:br>
              <a:rPr lang="sv-SE" altLang="sv-SE" sz="1200" dirty="0">
                <a:ea typeface="ＭＳ Ｐゴシック" pitchFamily="34" charset="-128"/>
              </a:rPr>
            </a:br>
            <a:r>
              <a:rPr lang="sv-SE" dirty="0"/>
              <a:t>Egenkraft/Egenmakt</a:t>
            </a:r>
            <a:br>
              <a:rPr lang="sv-SE" sz="4000" dirty="0"/>
            </a:br>
            <a:r>
              <a:rPr lang="sv-SE" sz="2700" dirty="0" err="1"/>
              <a:t>Empowerment</a:t>
            </a:r>
            <a:br>
              <a:rPr lang="sv-SE" sz="2700" dirty="0"/>
            </a:br>
            <a:br>
              <a:rPr lang="sv-SE" altLang="sv-SE" sz="2800" dirty="0">
                <a:ea typeface="ＭＳ Ｐゴシック" pitchFamily="34" charset="-128"/>
              </a:rPr>
            </a:br>
            <a:endParaRPr lang="sv-SE" sz="2700" dirty="0"/>
          </a:p>
        </p:txBody>
      </p:sp>
    </p:spTree>
    <p:extLst>
      <p:ext uri="{BB962C8B-B14F-4D97-AF65-F5344CB8AC3E}">
        <p14:creationId xmlns:p14="http://schemas.microsoft.com/office/powerpoint/2010/main" val="154097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Barnkonst, clipart, Grafik&#10;&#10;Automatiskt genererad beskrivning">
            <a:extLst>
              <a:ext uri="{FF2B5EF4-FFF2-40B4-BE49-F238E27FC236}">
                <a16:creationId xmlns:a16="http://schemas.microsoft.com/office/drawing/2014/main" id="{5E8A2216-20A2-5DB4-B849-F1C7F01D4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3130" y="1140432"/>
            <a:ext cx="5503960" cy="3667873"/>
          </a:xfrm>
          <a:prstGeom prst="rect">
            <a:avLst/>
          </a:prstGeom>
        </p:spPr>
      </p:pic>
      <p:sp>
        <p:nvSpPr>
          <p:cNvPr id="2" name="Rubrik 1"/>
          <p:cNvSpPr>
            <a:spLocks noGrp="1"/>
          </p:cNvSpPr>
          <p:nvPr>
            <p:ph type="title"/>
          </p:nvPr>
        </p:nvSpPr>
        <p:spPr/>
        <p:txBody>
          <a:bodyPr>
            <a:normAutofit/>
          </a:bodyPr>
          <a:lstStyle/>
          <a:p>
            <a:r>
              <a:rPr lang="sv-SE" sz="4000" dirty="0"/>
              <a:t>Ett vanligt Livscafé</a:t>
            </a:r>
          </a:p>
        </p:txBody>
      </p:sp>
      <p:sp>
        <p:nvSpPr>
          <p:cNvPr id="3" name="Platshållare för innehåll 2"/>
          <p:cNvSpPr>
            <a:spLocks noGrp="1"/>
          </p:cNvSpPr>
          <p:nvPr>
            <p:ph idx="1"/>
          </p:nvPr>
        </p:nvSpPr>
        <p:spPr>
          <a:xfrm>
            <a:off x="838200" y="1538755"/>
            <a:ext cx="10515600" cy="4351338"/>
          </a:xfrm>
        </p:spPr>
        <p:txBody>
          <a:bodyPr>
            <a:normAutofit lnSpcReduction="10000"/>
          </a:bodyPr>
          <a:lstStyle/>
          <a:p>
            <a:pPr marL="355600" indent="-355600">
              <a:buNone/>
            </a:pPr>
            <a:r>
              <a:rPr lang="sv-SE" sz="2400" dirty="0"/>
              <a:t>-  Välkommen och inledning </a:t>
            </a:r>
          </a:p>
          <a:p>
            <a:pPr>
              <a:buFontTx/>
              <a:buChar char="-"/>
            </a:pPr>
            <a:r>
              <a:rPr lang="sv-SE" sz="2400" dirty="0"/>
              <a:t>Återkoppling från förra gången </a:t>
            </a:r>
          </a:p>
          <a:p>
            <a:pPr>
              <a:buFontTx/>
              <a:buChar char="-"/>
            </a:pPr>
            <a:r>
              <a:rPr lang="sv-SE" sz="2400" dirty="0"/>
              <a:t>Vilka förändringar pågår?</a:t>
            </a:r>
          </a:p>
          <a:p>
            <a:pPr>
              <a:buFontTx/>
              <a:buChar char="-"/>
            </a:pPr>
            <a:r>
              <a:rPr lang="sv-SE" sz="2400" dirty="0"/>
              <a:t>Kort introduktion om Hälsotemat</a:t>
            </a:r>
          </a:p>
          <a:p>
            <a:pPr>
              <a:buFontTx/>
              <a:buChar char="-"/>
            </a:pPr>
            <a:r>
              <a:rPr lang="sv-SE" sz="2400" dirty="0"/>
              <a:t>Samtal om temat</a:t>
            </a:r>
          </a:p>
          <a:p>
            <a:pPr>
              <a:buFontTx/>
              <a:buChar char="-"/>
            </a:pPr>
            <a:r>
              <a:rPr lang="sv-SE" sz="2400" dirty="0"/>
              <a:t>Tips och praktiska övningar</a:t>
            </a:r>
          </a:p>
          <a:p>
            <a:pPr>
              <a:buFontTx/>
              <a:buChar char="-"/>
            </a:pPr>
            <a:r>
              <a:rPr lang="sv-SE" sz="2400" dirty="0"/>
              <a:t>Planera förändring att göra till nästa gång </a:t>
            </a:r>
          </a:p>
          <a:p>
            <a:pPr>
              <a:buFontTx/>
              <a:buChar char="-"/>
            </a:pPr>
            <a:r>
              <a:rPr lang="sv-SE" sz="2400" dirty="0"/>
              <a:t>Använd Livshjulet</a:t>
            </a:r>
          </a:p>
          <a:p>
            <a:pPr>
              <a:buFontTx/>
              <a:buChar char="-"/>
            </a:pPr>
            <a:r>
              <a:rPr lang="sv-SE" sz="2400" dirty="0"/>
              <a:t>Fika</a:t>
            </a:r>
          </a:p>
          <a:p>
            <a:pPr>
              <a:buFontTx/>
              <a:buChar char="-"/>
            </a:pPr>
            <a:r>
              <a:rPr lang="sv-SE" sz="2400" dirty="0"/>
              <a:t>Rörelsepaus</a:t>
            </a:r>
          </a:p>
        </p:txBody>
      </p:sp>
    </p:spTree>
    <p:extLst>
      <p:ext uri="{BB962C8B-B14F-4D97-AF65-F5344CB8AC3E}">
        <p14:creationId xmlns:p14="http://schemas.microsoft.com/office/powerpoint/2010/main" val="334145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5805">
            <a:off x="7641174" y="720007"/>
            <a:ext cx="3320405" cy="47008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ubrik 1">
            <a:extLst>
              <a:ext uri="{FF2B5EF4-FFF2-40B4-BE49-F238E27FC236}">
                <a16:creationId xmlns:a16="http://schemas.microsoft.com/office/drawing/2014/main" id="{138AB5C3-FB09-EE5B-FB38-130354456331}"/>
              </a:ext>
            </a:extLst>
          </p:cNvPr>
          <p:cNvSpPr>
            <a:spLocks noGrp="1"/>
          </p:cNvSpPr>
          <p:nvPr>
            <p:ph type="title"/>
          </p:nvPr>
        </p:nvSpPr>
        <p:spPr/>
        <p:txBody>
          <a:bodyPr/>
          <a:lstStyle/>
          <a:p>
            <a:r>
              <a:rPr lang="sv-SE" dirty="0"/>
              <a:t>Handledarmaterial – </a:t>
            </a:r>
            <a:br>
              <a:rPr lang="sv-SE" dirty="0"/>
            </a:br>
            <a:r>
              <a:rPr lang="sv-SE" dirty="0"/>
              <a:t>För dig som leder Livscaféer</a:t>
            </a:r>
          </a:p>
        </p:txBody>
      </p:sp>
    </p:spTree>
    <p:extLst>
      <p:ext uri="{BB962C8B-B14F-4D97-AF65-F5344CB8AC3E}">
        <p14:creationId xmlns:p14="http://schemas.microsoft.com/office/powerpoint/2010/main" val="424274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1"/>
          <p:cNvSpPr>
            <a:spLocks noChangeArrowheads="1"/>
          </p:cNvSpPr>
          <p:nvPr/>
        </p:nvSpPr>
        <p:spPr bwMode="auto">
          <a:xfrm>
            <a:off x="1524001" y="-15388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636" y="1355543"/>
            <a:ext cx="6288505" cy="43844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ubrik 1"/>
          <p:cNvSpPr>
            <a:spLocks noGrp="1"/>
          </p:cNvSpPr>
          <p:nvPr>
            <p:ph type="title"/>
          </p:nvPr>
        </p:nvSpPr>
        <p:spPr/>
        <p:txBody>
          <a:bodyPr>
            <a:normAutofit/>
          </a:bodyPr>
          <a:lstStyle/>
          <a:p>
            <a:r>
              <a:rPr lang="sv-SE" sz="4000" dirty="0"/>
              <a:t>Livscaféblad</a:t>
            </a:r>
          </a:p>
        </p:txBody>
      </p:sp>
    </p:spTree>
    <p:extLst>
      <p:ext uri="{BB962C8B-B14F-4D97-AF65-F5344CB8AC3E}">
        <p14:creationId xmlns:p14="http://schemas.microsoft.com/office/powerpoint/2010/main" val="193620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itle 1">
            <a:extLst>
              <a:ext uri="{FF2B5EF4-FFF2-40B4-BE49-F238E27FC236}">
                <a16:creationId xmlns:a16="http://schemas.microsoft.com/office/drawing/2014/main" id="{3752A639-C1EB-18F6-80F3-78909974EF15}"/>
              </a:ext>
            </a:extLst>
          </p:cNvPr>
          <p:cNvSpPr>
            <a:spLocks noGrp="1"/>
          </p:cNvSpPr>
          <p:nvPr>
            <p:ph type="title"/>
          </p:nvPr>
        </p:nvSpPr>
        <p:spPr>
          <a:xfrm>
            <a:off x="838200" y="365125"/>
            <a:ext cx="10515600" cy="1325563"/>
          </a:xfrm>
        </p:spPr>
        <p:txBody>
          <a:bodyPr/>
          <a:lstStyle/>
          <a:p>
            <a:endParaRPr lang="en-US"/>
          </a:p>
        </p:txBody>
      </p:sp>
      <p:sp>
        <p:nvSpPr>
          <p:cNvPr id="3" name="Platshållare för innehåll 2"/>
          <p:cNvSpPr>
            <a:spLocks noGrp="1"/>
          </p:cNvSpPr>
          <p:nvPr>
            <p:ph sz="half" idx="1"/>
          </p:nvPr>
        </p:nvSpPr>
        <p:spPr>
          <a:xfrm>
            <a:off x="838200" y="1825625"/>
            <a:ext cx="5181600" cy="4351338"/>
          </a:xfrm>
        </p:spPr>
        <p:txBody>
          <a:bodyPr>
            <a:normAutofit/>
          </a:bodyPr>
          <a:lstStyle/>
          <a:p>
            <a:r>
              <a:rPr lang="sv-SE" dirty="0"/>
              <a:t>Vem är du?</a:t>
            </a:r>
          </a:p>
          <a:p>
            <a:r>
              <a:rPr lang="sv-SE" dirty="0"/>
              <a:t>Vilka är dina förväntningar?</a:t>
            </a:r>
            <a:br>
              <a:rPr lang="sv-SE" dirty="0"/>
            </a:br>
            <a:endParaRPr lang="sv-SE" dirty="0"/>
          </a:p>
          <a:p>
            <a:r>
              <a:rPr lang="sv-SE" dirty="0"/>
              <a:t>Din tanke om Passion för livet </a:t>
            </a:r>
            <a:br>
              <a:rPr lang="sv-SE" dirty="0"/>
            </a:br>
            <a:r>
              <a:rPr lang="sv-SE" dirty="0"/>
              <a:t>framöver?</a:t>
            </a:r>
          </a:p>
        </p:txBody>
      </p:sp>
      <p:pic>
        <p:nvPicPr>
          <p:cNvPr id="1027" name="Picture 3" descr="C:\Users\lunsu\AppData\Local\Microsoft\Windows\Temporary Internet Files\Content.IE5\C3WKG01B\gravel-road-347268_1920.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32900" y="1978702"/>
            <a:ext cx="5620900" cy="375195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392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331512" y="124653"/>
            <a:ext cx="5328592" cy="646331"/>
          </a:xfrm>
          <a:prstGeom prst="rect">
            <a:avLst/>
          </a:prstGeom>
          <a:noFill/>
        </p:spPr>
        <p:txBody>
          <a:bodyPr wrap="square" rtlCol="0">
            <a:spAutoFit/>
          </a:bodyPr>
          <a:lstStyle/>
          <a:p>
            <a:pPr algn="ctr"/>
            <a:r>
              <a:rPr lang="sv-SE" dirty="0">
                <a:hlinkClick r:id="rId2"/>
              </a:rPr>
              <a:t>https://folkhalsaochsjukvard.rjl.se/passionforlivet/</a:t>
            </a:r>
            <a:endParaRPr lang="sv-SE" dirty="0"/>
          </a:p>
          <a:p>
            <a:pPr algn="ctr"/>
            <a:endParaRPr lang="sv-SE" dirty="0"/>
          </a:p>
        </p:txBody>
      </p:sp>
      <p:pic>
        <p:nvPicPr>
          <p:cNvPr id="4" name="Bildobjekt 3">
            <a:extLst>
              <a:ext uri="{FF2B5EF4-FFF2-40B4-BE49-F238E27FC236}">
                <a16:creationId xmlns:a16="http://schemas.microsoft.com/office/drawing/2014/main" id="{7E37C766-4907-B08A-EA51-5997DC9916EE}"/>
              </a:ext>
            </a:extLst>
          </p:cNvPr>
          <p:cNvPicPr>
            <a:picLocks noChangeAspect="1"/>
          </p:cNvPicPr>
          <p:nvPr/>
        </p:nvPicPr>
        <p:blipFill>
          <a:blip r:embed="rId3"/>
          <a:stretch>
            <a:fillRect/>
          </a:stretch>
        </p:blipFill>
        <p:spPr>
          <a:xfrm>
            <a:off x="3957207" y="682905"/>
            <a:ext cx="3653176" cy="5110223"/>
          </a:xfrm>
          <a:prstGeom prst="rect">
            <a:avLst/>
          </a:prstGeom>
          <a:ln>
            <a:solidFill>
              <a:schemeClr val="tx1"/>
            </a:solidFill>
          </a:ln>
        </p:spPr>
      </p:pic>
    </p:spTree>
    <p:extLst>
      <p:ext uri="{BB962C8B-B14F-4D97-AF65-F5344CB8AC3E}">
        <p14:creationId xmlns:p14="http://schemas.microsoft.com/office/powerpoint/2010/main" val="426403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Facebook</a:t>
            </a:r>
            <a:endParaRPr lang="sv-SE" dirty="0"/>
          </a:p>
        </p:txBody>
      </p:sp>
      <p:sp>
        <p:nvSpPr>
          <p:cNvPr id="3" name="Platshållare för innehåll 2"/>
          <p:cNvSpPr>
            <a:spLocks noGrp="1"/>
          </p:cNvSpPr>
          <p:nvPr>
            <p:ph idx="1"/>
          </p:nvPr>
        </p:nvSpPr>
        <p:spPr/>
        <p:txBody>
          <a:bodyPr/>
          <a:lstStyle/>
          <a:p>
            <a:pPr marL="0" indent="0">
              <a:buNone/>
            </a:pPr>
            <a:endParaRPr lang="sv-SE" dirty="0"/>
          </a:p>
          <a:p>
            <a:pPr marL="0" indent="0">
              <a:buNone/>
            </a:pPr>
            <a:r>
              <a:rPr lang="sv-SE" dirty="0"/>
              <a:t>		Passion för livet</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560" y="1585752"/>
            <a:ext cx="1373138" cy="137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289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Livscaféer Passion för livet</a:t>
            </a:r>
          </a:p>
        </p:txBody>
      </p:sp>
      <p:pic>
        <p:nvPicPr>
          <p:cNvPr id="31" name="Bildobjekt 30">
            <a:extLst>
              <a:ext uri="{FF2B5EF4-FFF2-40B4-BE49-F238E27FC236}">
                <a16:creationId xmlns:a16="http://schemas.microsoft.com/office/drawing/2014/main" id="{DDC1EBA8-4DE4-6F7C-B675-D19B3E20CD12}"/>
              </a:ext>
            </a:extLst>
          </p:cNvPr>
          <p:cNvPicPr>
            <a:picLocks noChangeAspect="1"/>
          </p:cNvPicPr>
          <p:nvPr/>
        </p:nvPicPr>
        <p:blipFill>
          <a:blip r:embed="rId3"/>
          <a:stretch>
            <a:fillRect/>
          </a:stretch>
        </p:blipFill>
        <p:spPr>
          <a:xfrm>
            <a:off x="1024887" y="1384836"/>
            <a:ext cx="2830178" cy="2804390"/>
          </a:xfrm>
          <a:prstGeom prst="rect">
            <a:avLst/>
          </a:prstGeom>
        </p:spPr>
      </p:pic>
      <p:sp>
        <p:nvSpPr>
          <p:cNvPr id="1024" name="Pil: höger 1023">
            <a:extLst>
              <a:ext uri="{FF2B5EF4-FFF2-40B4-BE49-F238E27FC236}">
                <a16:creationId xmlns:a16="http://schemas.microsoft.com/office/drawing/2014/main" id="{18A82882-B40F-5F15-2C8C-BE7E4C09017F}"/>
              </a:ext>
            </a:extLst>
          </p:cNvPr>
          <p:cNvSpPr/>
          <p:nvPr/>
        </p:nvSpPr>
        <p:spPr>
          <a:xfrm>
            <a:off x="3701263" y="2614375"/>
            <a:ext cx="954390" cy="4977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5" name="Bildobjekt 1024">
            <a:extLst>
              <a:ext uri="{FF2B5EF4-FFF2-40B4-BE49-F238E27FC236}">
                <a16:creationId xmlns:a16="http://schemas.microsoft.com/office/drawing/2014/main" id="{D82A148B-E2D6-4607-0195-6E76D57BC9AF}"/>
              </a:ext>
            </a:extLst>
          </p:cNvPr>
          <p:cNvPicPr>
            <a:picLocks noChangeAspect="1"/>
          </p:cNvPicPr>
          <p:nvPr/>
        </p:nvPicPr>
        <p:blipFill>
          <a:blip r:embed="rId3"/>
          <a:stretch>
            <a:fillRect/>
          </a:stretch>
        </p:blipFill>
        <p:spPr>
          <a:xfrm>
            <a:off x="4848217" y="1537236"/>
            <a:ext cx="2676376" cy="2651990"/>
          </a:xfrm>
          <a:prstGeom prst="rect">
            <a:avLst/>
          </a:prstGeom>
        </p:spPr>
      </p:pic>
      <p:pic>
        <p:nvPicPr>
          <p:cNvPr id="1027" name="Bildobjekt 1026">
            <a:extLst>
              <a:ext uri="{FF2B5EF4-FFF2-40B4-BE49-F238E27FC236}">
                <a16:creationId xmlns:a16="http://schemas.microsoft.com/office/drawing/2014/main" id="{0CDB364A-5916-16CA-0CF2-2B57213340DB}"/>
              </a:ext>
            </a:extLst>
          </p:cNvPr>
          <p:cNvPicPr>
            <a:picLocks noChangeAspect="1"/>
          </p:cNvPicPr>
          <p:nvPr/>
        </p:nvPicPr>
        <p:blipFill>
          <a:blip r:embed="rId3"/>
          <a:stretch>
            <a:fillRect/>
          </a:stretch>
        </p:blipFill>
        <p:spPr>
          <a:xfrm>
            <a:off x="8671547" y="1537236"/>
            <a:ext cx="2676376" cy="2651990"/>
          </a:xfrm>
          <a:prstGeom prst="rect">
            <a:avLst/>
          </a:prstGeom>
        </p:spPr>
      </p:pic>
      <p:sp>
        <p:nvSpPr>
          <p:cNvPr id="1028" name="Pil: höger 1027">
            <a:extLst>
              <a:ext uri="{FF2B5EF4-FFF2-40B4-BE49-F238E27FC236}">
                <a16:creationId xmlns:a16="http://schemas.microsoft.com/office/drawing/2014/main" id="{C67DE298-8242-83D5-49EF-54565FD2A481}"/>
              </a:ext>
            </a:extLst>
          </p:cNvPr>
          <p:cNvSpPr/>
          <p:nvPr/>
        </p:nvSpPr>
        <p:spPr>
          <a:xfrm>
            <a:off x="7524593" y="2666887"/>
            <a:ext cx="954390" cy="4977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29" name="textruta 1028">
            <a:extLst>
              <a:ext uri="{FF2B5EF4-FFF2-40B4-BE49-F238E27FC236}">
                <a16:creationId xmlns:a16="http://schemas.microsoft.com/office/drawing/2014/main" id="{6E5FC77D-E803-FEA6-1D63-6B83B535393E}"/>
              </a:ext>
            </a:extLst>
          </p:cNvPr>
          <p:cNvSpPr txBox="1"/>
          <p:nvPr/>
        </p:nvSpPr>
        <p:spPr>
          <a:xfrm>
            <a:off x="971746" y="4954439"/>
            <a:ext cx="4044824" cy="584775"/>
          </a:xfrm>
          <a:prstGeom prst="rect">
            <a:avLst/>
          </a:prstGeom>
          <a:noFill/>
        </p:spPr>
        <p:txBody>
          <a:bodyPr wrap="square" rtlCol="0">
            <a:spAutoFit/>
          </a:bodyPr>
          <a:lstStyle/>
          <a:p>
            <a:r>
              <a:rPr lang="sv-SE" sz="3200" dirty="0"/>
              <a:t>och så vidare……</a:t>
            </a:r>
          </a:p>
        </p:txBody>
      </p:sp>
      <p:sp>
        <p:nvSpPr>
          <p:cNvPr id="1030" name="textruta 1029">
            <a:extLst>
              <a:ext uri="{FF2B5EF4-FFF2-40B4-BE49-F238E27FC236}">
                <a16:creationId xmlns:a16="http://schemas.microsoft.com/office/drawing/2014/main" id="{BA96570B-9448-0A0E-B212-F0F6ADDF95B2}"/>
              </a:ext>
            </a:extLst>
          </p:cNvPr>
          <p:cNvSpPr txBox="1"/>
          <p:nvPr/>
        </p:nvSpPr>
        <p:spPr>
          <a:xfrm>
            <a:off x="971746" y="4087474"/>
            <a:ext cx="10236753" cy="461665"/>
          </a:xfrm>
          <a:prstGeom prst="rect">
            <a:avLst/>
          </a:prstGeom>
          <a:noFill/>
        </p:spPr>
        <p:txBody>
          <a:bodyPr wrap="square" rtlCol="0">
            <a:spAutoFit/>
          </a:bodyPr>
          <a:lstStyle/>
          <a:p>
            <a:r>
              <a:rPr lang="sv-SE" sz="2400" dirty="0"/>
              <a:t>Livscafé 1			   Livscafé 2			     Livscafé 3</a:t>
            </a:r>
          </a:p>
        </p:txBody>
      </p:sp>
    </p:spTree>
    <p:extLst>
      <p:ext uri="{BB962C8B-B14F-4D97-AF65-F5344CB8AC3E}">
        <p14:creationId xmlns:p14="http://schemas.microsoft.com/office/powerpoint/2010/main" val="1624504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567B8C-8951-DBDE-6CCC-A1F74AD4126D}"/>
              </a:ext>
            </a:extLst>
          </p:cNvPr>
          <p:cNvSpPr>
            <a:spLocks noGrp="1"/>
          </p:cNvSpPr>
          <p:nvPr>
            <p:ph type="title"/>
          </p:nvPr>
        </p:nvSpPr>
        <p:spPr/>
        <p:txBody>
          <a:bodyPr/>
          <a:lstStyle/>
          <a:p>
            <a:r>
              <a:rPr lang="sv-SE" dirty="0"/>
              <a:t>För vem är programmet tänkt?</a:t>
            </a:r>
          </a:p>
        </p:txBody>
      </p:sp>
      <p:sp>
        <p:nvSpPr>
          <p:cNvPr id="3" name="Platshållare för innehåll 2">
            <a:extLst>
              <a:ext uri="{FF2B5EF4-FFF2-40B4-BE49-F238E27FC236}">
                <a16:creationId xmlns:a16="http://schemas.microsoft.com/office/drawing/2014/main" id="{1EF1B7E9-55AF-CC35-8F63-D0B6321415F1}"/>
              </a:ext>
            </a:extLst>
          </p:cNvPr>
          <p:cNvSpPr>
            <a:spLocks noGrp="1"/>
          </p:cNvSpPr>
          <p:nvPr>
            <p:ph idx="1"/>
          </p:nvPr>
        </p:nvSpPr>
        <p:spPr/>
        <p:txBody>
          <a:bodyPr>
            <a:normAutofit/>
          </a:bodyPr>
          <a:lstStyle/>
          <a:p>
            <a:r>
              <a:rPr lang="sv-SE" sz="2000" dirty="0"/>
              <a:t>Seniorer</a:t>
            </a:r>
          </a:p>
          <a:p>
            <a:r>
              <a:rPr lang="sv-SE" sz="2000" dirty="0"/>
              <a:t>Från organisationer, föreningar, grannar, vänner mm</a:t>
            </a:r>
          </a:p>
          <a:p>
            <a:r>
              <a:rPr lang="sv-SE" sz="2000" dirty="0"/>
              <a:t>Utgår inte huvudsakligen från sjukvård och omsorg, men kan vara en resurs.</a:t>
            </a:r>
          </a:p>
        </p:txBody>
      </p:sp>
    </p:spTree>
    <p:extLst>
      <p:ext uri="{BB962C8B-B14F-4D97-AF65-F5344CB8AC3E}">
        <p14:creationId xmlns:p14="http://schemas.microsoft.com/office/powerpoint/2010/main" val="518963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dirty="0"/>
            </a:br>
            <a:r>
              <a:rPr lang="sv-SE" dirty="0"/>
              <a:t>Att vara handledare i Passion för livet</a:t>
            </a:r>
            <a:br>
              <a:rPr lang="sv-SE" dirty="0"/>
            </a:br>
            <a:endParaRPr lang="sv-SE" dirty="0"/>
          </a:p>
        </p:txBody>
      </p:sp>
      <p:sp>
        <p:nvSpPr>
          <p:cNvPr id="3" name="Platshållare för innehåll 2"/>
          <p:cNvSpPr>
            <a:spLocks noGrp="1"/>
          </p:cNvSpPr>
          <p:nvPr>
            <p:ph idx="1"/>
          </p:nvPr>
        </p:nvSpPr>
        <p:spPr/>
        <p:txBody>
          <a:bodyPr>
            <a:normAutofit/>
          </a:bodyPr>
          <a:lstStyle/>
          <a:p>
            <a:pPr>
              <a:buFontTx/>
              <a:buChar char="-"/>
            </a:pPr>
            <a:r>
              <a:rPr lang="sv-SE" sz="2400" dirty="0"/>
              <a:t>Vara senior eller intresserad person tillsammans med senior.</a:t>
            </a:r>
          </a:p>
          <a:p>
            <a:pPr>
              <a:buFontTx/>
              <a:buChar char="-"/>
            </a:pPr>
            <a:r>
              <a:rPr lang="sv-SE" sz="2400" dirty="0"/>
              <a:t>Gått grundläggande handledarutbildning eller har motsvarande kunskap.</a:t>
            </a:r>
          </a:p>
          <a:p>
            <a:pPr marL="0" indent="0">
              <a:buNone/>
            </a:pPr>
            <a:endParaRPr lang="sv-SE" sz="100" dirty="0"/>
          </a:p>
          <a:p>
            <a:pPr marL="0" indent="0">
              <a:buNone/>
            </a:pPr>
            <a:r>
              <a:rPr lang="sv-SE" sz="2400" dirty="0"/>
              <a:t>Att göra:</a:t>
            </a:r>
          </a:p>
          <a:p>
            <a:pPr marL="0" indent="0">
              <a:buNone/>
            </a:pPr>
            <a:r>
              <a:rPr lang="sv-SE" sz="2400" dirty="0"/>
              <a:t>- ”Hitta” och bjuda in deltagare till Livscaféer.</a:t>
            </a:r>
          </a:p>
          <a:p>
            <a:pPr>
              <a:buFontTx/>
              <a:buChar char="-"/>
            </a:pPr>
            <a:r>
              <a:rPr lang="sv-SE" sz="2400" dirty="0"/>
              <a:t>Deltagarna gemensamt är Livscaféet.</a:t>
            </a:r>
          </a:p>
          <a:p>
            <a:pPr>
              <a:buFontTx/>
              <a:buChar char="-"/>
            </a:pPr>
            <a:r>
              <a:rPr lang="sv-SE" sz="2400" dirty="0"/>
              <a:t>Se till att lokal och fika finns.</a:t>
            </a:r>
          </a:p>
          <a:p>
            <a:pPr>
              <a:buFontTx/>
              <a:buChar char="-"/>
            </a:pPr>
            <a:r>
              <a:rPr lang="sv-SE" sz="2400" dirty="0"/>
              <a:t>Hålla introduktion om temat.</a:t>
            </a:r>
          </a:p>
          <a:p>
            <a:pPr>
              <a:buFontTx/>
              <a:buChar char="-"/>
            </a:pPr>
            <a:r>
              <a:rPr lang="sv-SE" sz="2400" dirty="0"/>
              <a:t>Leda samtal. Material finns som stöd.</a:t>
            </a:r>
          </a:p>
          <a:p>
            <a:pPr marL="0" indent="0">
              <a:buNone/>
            </a:pPr>
            <a:endParaRPr lang="sv-SE" sz="2400" dirty="0"/>
          </a:p>
          <a:p>
            <a:pPr marL="0" indent="0">
              <a:buNone/>
            </a:pPr>
            <a:endParaRPr lang="sv-SE" sz="2400"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262920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br>
              <a:rPr lang="sv-SE" sz="3600" dirty="0"/>
            </a:br>
            <a:br>
              <a:rPr lang="sv-SE" sz="3600" dirty="0"/>
            </a:br>
            <a:endParaRPr lang="sv-SE" sz="2800" dirty="0"/>
          </a:p>
        </p:txBody>
      </p:sp>
      <p:sp>
        <p:nvSpPr>
          <p:cNvPr id="3" name="Platshållare för innehåll 2"/>
          <p:cNvSpPr>
            <a:spLocks noGrp="1"/>
          </p:cNvSpPr>
          <p:nvPr>
            <p:ph sz="half" idx="1"/>
          </p:nvPr>
        </p:nvSpPr>
        <p:spPr>
          <a:xfrm>
            <a:off x="1006024" y="1373913"/>
            <a:ext cx="4038600" cy="4525963"/>
          </a:xfrm>
        </p:spPr>
        <p:txBody>
          <a:bodyPr>
            <a:normAutofit/>
          </a:bodyPr>
          <a:lstStyle/>
          <a:p>
            <a:pPr marL="0" indent="0">
              <a:buNone/>
            </a:pPr>
            <a:r>
              <a:rPr lang="sv-SE" sz="2400" b="1" dirty="0"/>
              <a:t>Del 1</a:t>
            </a:r>
          </a:p>
          <a:p>
            <a:pPr marL="0" indent="0">
              <a:buNone/>
            </a:pPr>
            <a:r>
              <a:rPr lang="sv-SE" sz="2400" dirty="0"/>
              <a:t>Vad är Passion för livet</a:t>
            </a:r>
          </a:p>
          <a:p>
            <a:pPr marL="0" indent="0">
              <a:buNone/>
            </a:pPr>
            <a:r>
              <a:rPr lang="sv-SE" sz="2400" dirty="0"/>
              <a:t>Hälsa</a:t>
            </a:r>
          </a:p>
          <a:p>
            <a:pPr marL="0" indent="0">
              <a:buNone/>
            </a:pPr>
            <a:r>
              <a:rPr lang="sv-SE" sz="2400" dirty="0"/>
              <a:t>Livscaféer</a:t>
            </a:r>
          </a:p>
          <a:p>
            <a:pPr marL="0" indent="0">
              <a:buNone/>
            </a:pPr>
            <a:r>
              <a:rPr lang="sv-SE" sz="2400" dirty="0"/>
              <a:t>Tema Naturligt åldrande</a:t>
            </a:r>
          </a:p>
          <a:p>
            <a:pPr marL="0" indent="0">
              <a:buNone/>
            </a:pPr>
            <a:r>
              <a:rPr lang="sv-SE" sz="2400" dirty="0"/>
              <a:t>Tema Fysisk aktivitet</a:t>
            </a:r>
          </a:p>
          <a:p>
            <a:pPr marL="0" indent="0">
              <a:buNone/>
            </a:pPr>
            <a:r>
              <a:rPr lang="sv-SE" sz="2400" dirty="0"/>
              <a:t>Förbättringskunskap </a:t>
            </a:r>
          </a:p>
          <a:p>
            <a:pPr marL="0" indent="0">
              <a:buNone/>
            </a:pPr>
            <a:r>
              <a:rPr lang="sv-SE" sz="2400" dirty="0"/>
              <a:t>Tema Förebygga fall</a:t>
            </a:r>
          </a:p>
          <a:p>
            <a:pPr marL="0" indent="0">
              <a:buNone/>
            </a:pPr>
            <a:endParaRPr lang="sv-SE" sz="2400" dirty="0"/>
          </a:p>
          <a:p>
            <a:pPr marL="0" indent="0">
              <a:buNone/>
            </a:pPr>
            <a:endParaRPr lang="sv-SE" sz="2400" dirty="0"/>
          </a:p>
          <a:p>
            <a:pPr marL="0" indent="0">
              <a:buNone/>
            </a:pPr>
            <a:endParaRPr lang="sv-SE" sz="2400" dirty="0"/>
          </a:p>
        </p:txBody>
      </p:sp>
      <p:sp>
        <p:nvSpPr>
          <p:cNvPr id="4" name="Platshållare för innehåll 3"/>
          <p:cNvSpPr>
            <a:spLocks noGrp="1"/>
          </p:cNvSpPr>
          <p:nvPr>
            <p:ph sz="half" idx="2"/>
          </p:nvPr>
        </p:nvSpPr>
        <p:spPr>
          <a:xfrm>
            <a:off x="6686168" y="1355906"/>
            <a:ext cx="4248472" cy="4525963"/>
          </a:xfrm>
        </p:spPr>
        <p:txBody>
          <a:bodyPr/>
          <a:lstStyle/>
          <a:p>
            <a:pPr marL="0" indent="0">
              <a:buNone/>
            </a:pPr>
            <a:r>
              <a:rPr lang="sv-SE" sz="2400" b="1" dirty="0"/>
              <a:t>Del 2</a:t>
            </a:r>
          </a:p>
          <a:p>
            <a:pPr marL="0" indent="0">
              <a:buNone/>
            </a:pPr>
            <a:r>
              <a:rPr lang="sv-SE" sz="2400" dirty="0"/>
              <a:t>Tema Mat och Dryck</a:t>
            </a:r>
          </a:p>
          <a:p>
            <a:pPr marL="0" indent="0">
              <a:buNone/>
            </a:pPr>
            <a:r>
              <a:rPr lang="sv-SE" sz="2400" dirty="0"/>
              <a:t>Tema Alkohol</a:t>
            </a:r>
          </a:p>
          <a:p>
            <a:pPr marL="0" indent="0">
              <a:buNone/>
            </a:pPr>
            <a:r>
              <a:rPr lang="sv-SE" sz="2400" dirty="0"/>
              <a:t>Tema Social gemenskap, existentiella hälsa</a:t>
            </a:r>
          </a:p>
          <a:p>
            <a:pPr marL="0" indent="0">
              <a:buNone/>
            </a:pPr>
            <a:r>
              <a:rPr lang="sv-SE" sz="2400" dirty="0"/>
              <a:t>Tema Läkemedel</a:t>
            </a:r>
          </a:p>
          <a:p>
            <a:pPr marL="0" indent="0">
              <a:buNone/>
            </a:pPr>
            <a:r>
              <a:rPr lang="sv-SE" sz="2400" dirty="0"/>
              <a:t>Tema Hälsa på internet</a:t>
            </a:r>
          </a:p>
          <a:p>
            <a:pPr marL="0" indent="0">
              <a:buNone/>
            </a:pPr>
            <a:r>
              <a:rPr lang="sv-SE" sz="2400" dirty="0"/>
              <a:t>Att göra nu</a:t>
            </a:r>
          </a:p>
          <a:p>
            <a:pPr marL="0" indent="0">
              <a:buNone/>
            </a:pPr>
            <a:endParaRPr lang="sv-SE" dirty="0"/>
          </a:p>
        </p:txBody>
      </p:sp>
    </p:spTree>
    <p:extLst>
      <p:ext uri="{BB962C8B-B14F-4D97-AF65-F5344CB8AC3E}">
        <p14:creationId xmlns:p14="http://schemas.microsoft.com/office/powerpoint/2010/main" val="293764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sz="4000" dirty="0" err="1"/>
              <a:t>Lärpyramiden</a:t>
            </a:r>
            <a:r>
              <a:rPr lang="sv-SE" sz="4000" dirty="0"/>
              <a:t> </a:t>
            </a:r>
          </a:p>
        </p:txBody>
      </p:sp>
      <p:sp>
        <p:nvSpPr>
          <p:cNvPr id="3" name="Platshållare för innehåll 2"/>
          <p:cNvSpPr>
            <a:spLocks noGrp="1"/>
          </p:cNvSpPr>
          <p:nvPr>
            <p:ph idx="1"/>
          </p:nvPr>
        </p:nvSpPr>
        <p:spPr>
          <a:xfrm>
            <a:off x="666048" y="5157192"/>
            <a:ext cx="2361744" cy="648072"/>
          </a:xfrm>
        </p:spPr>
        <p:txBody>
          <a:bodyPr>
            <a:noAutofit/>
          </a:bodyPr>
          <a:lstStyle/>
          <a:p>
            <a:pPr marL="0" indent="0">
              <a:lnSpc>
                <a:spcPct val="100000"/>
              </a:lnSpc>
              <a:spcBef>
                <a:spcPts val="0"/>
              </a:spcBef>
              <a:buNone/>
            </a:pPr>
            <a:r>
              <a:rPr lang="sv-SE" sz="1100" i="1" dirty="0"/>
              <a:t>Källa/Efter William Glasser,</a:t>
            </a:r>
          </a:p>
          <a:p>
            <a:pPr marL="0" indent="0">
              <a:lnSpc>
                <a:spcPct val="100000"/>
              </a:lnSpc>
              <a:spcBef>
                <a:spcPts val="0"/>
              </a:spcBef>
              <a:buNone/>
            </a:pPr>
            <a:r>
              <a:rPr lang="sv-SE" sz="1100" i="1" dirty="0"/>
              <a:t>amerikansk psykiatriker</a:t>
            </a:r>
            <a:endParaRPr lang="sv-SE" sz="1100" dirty="0"/>
          </a:p>
          <a:p>
            <a:pPr marL="0" indent="0">
              <a:lnSpc>
                <a:spcPct val="100000"/>
              </a:lnSpc>
              <a:spcBef>
                <a:spcPts val="0"/>
              </a:spcBef>
              <a:buNone/>
            </a:pPr>
            <a:endParaRPr lang="sv-SE" sz="1600" i="1" dirty="0"/>
          </a:p>
          <a:p>
            <a:pPr marL="0" indent="0">
              <a:lnSpc>
                <a:spcPct val="100000"/>
              </a:lnSpc>
              <a:spcBef>
                <a:spcPts val="0"/>
              </a:spcBef>
              <a:buNone/>
            </a:pPr>
            <a:endParaRPr lang="sv-SE" sz="1600" i="1" dirty="0"/>
          </a:p>
          <a:p>
            <a:pPr marL="0" indent="0">
              <a:lnSpc>
                <a:spcPct val="100000"/>
              </a:lnSpc>
              <a:spcBef>
                <a:spcPts val="0"/>
              </a:spcBef>
              <a:buNone/>
            </a:pPr>
            <a:endParaRPr lang="sv-SE" sz="1600" i="1" dirty="0"/>
          </a:p>
          <a:p>
            <a:pPr marL="0" indent="0">
              <a:lnSpc>
                <a:spcPct val="100000"/>
              </a:lnSpc>
              <a:spcBef>
                <a:spcPts val="0"/>
              </a:spcBef>
              <a:buNone/>
            </a:pPr>
            <a:endParaRPr lang="sv-SE" sz="1600" i="1" dirty="0"/>
          </a:p>
          <a:p>
            <a:pPr marL="0" indent="0">
              <a:lnSpc>
                <a:spcPct val="100000"/>
              </a:lnSpc>
              <a:spcBef>
                <a:spcPts val="0"/>
              </a:spcBef>
              <a:buNone/>
            </a:pPr>
            <a:endParaRPr lang="sv-SE" sz="1600" i="1" dirty="0"/>
          </a:p>
          <a:p>
            <a:pPr marL="0" indent="0">
              <a:lnSpc>
                <a:spcPct val="100000"/>
              </a:lnSpc>
              <a:spcBef>
                <a:spcPts val="0"/>
              </a:spcBef>
              <a:buNone/>
            </a:pPr>
            <a:endParaRPr lang="sv-SE" sz="1600" i="1" dirty="0"/>
          </a:p>
          <a:p>
            <a:pPr marL="0" indent="0">
              <a:lnSpc>
                <a:spcPct val="100000"/>
              </a:lnSpc>
              <a:spcBef>
                <a:spcPts val="0"/>
              </a:spcBef>
              <a:buNone/>
            </a:pPr>
            <a:endParaRPr lang="sv-SE" sz="1600" i="1" dirty="0"/>
          </a:p>
          <a:p>
            <a:pPr>
              <a:lnSpc>
                <a:spcPct val="100000"/>
              </a:lnSpc>
              <a:spcBef>
                <a:spcPts val="0"/>
              </a:spcBef>
            </a:pPr>
            <a:endParaRPr lang="sv-SE" sz="1600" dirty="0"/>
          </a:p>
        </p:txBody>
      </p:sp>
      <p:graphicFrame>
        <p:nvGraphicFramePr>
          <p:cNvPr id="4" name="Diagram 3"/>
          <p:cNvGraphicFramePr/>
          <p:nvPr/>
        </p:nvGraphicFramePr>
        <p:xfrm>
          <a:off x="2855640" y="1052736"/>
          <a:ext cx="5875984" cy="4523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ankebubbla 4"/>
          <p:cNvSpPr/>
          <p:nvPr/>
        </p:nvSpPr>
        <p:spPr>
          <a:xfrm>
            <a:off x="6888088" y="521387"/>
            <a:ext cx="3456384" cy="18002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7139136" y="1115420"/>
            <a:ext cx="3240360" cy="584775"/>
          </a:xfrm>
          <a:prstGeom prst="rect">
            <a:avLst/>
          </a:prstGeom>
          <a:noFill/>
        </p:spPr>
        <p:txBody>
          <a:bodyPr wrap="square" rtlCol="0">
            <a:spAutoFit/>
          </a:bodyPr>
          <a:lstStyle/>
          <a:p>
            <a:r>
              <a:rPr lang="sv-SE" sz="3200" dirty="0"/>
              <a:t>Vi kommer ihåg….</a:t>
            </a:r>
          </a:p>
        </p:txBody>
      </p:sp>
    </p:spTree>
    <p:extLst>
      <p:ext uri="{BB962C8B-B14F-4D97-AF65-F5344CB8AC3E}">
        <p14:creationId xmlns:p14="http://schemas.microsoft.com/office/powerpoint/2010/main" val="105135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Elsa Ask berättar om Passion för livet</a:t>
            </a:r>
          </a:p>
        </p:txBody>
      </p:sp>
      <p:sp>
        <p:nvSpPr>
          <p:cNvPr id="3" name="Platshållare för innehåll 2"/>
          <p:cNvSpPr>
            <a:spLocks noGrp="1"/>
          </p:cNvSpPr>
          <p:nvPr>
            <p:ph idx="1"/>
          </p:nvPr>
        </p:nvSpPr>
        <p:spPr/>
        <p:txBody>
          <a:bodyPr/>
          <a:lstStyle/>
          <a:p>
            <a:pPr marL="0" indent="0">
              <a:buNone/>
            </a:pPr>
            <a:endParaRPr lang="sv-SE" u="sng" dirty="0">
              <a:hlinkClick r:id="rId3"/>
            </a:endParaRPr>
          </a:p>
          <a:p>
            <a:pPr marL="0" indent="0">
              <a:buNone/>
            </a:pPr>
            <a:endParaRPr lang="sv-SE" u="sng" dirty="0">
              <a:hlinkClick r:id="rId3"/>
            </a:endParaRPr>
          </a:p>
          <a:p>
            <a:pPr marL="0" indent="0">
              <a:buNone/>
            </a:pPr>
            <a:endParaRPr lang="sv-SE" u="sng" dirty="0">
              <a:hlinkClick r:id="rId3"/>
            </a:endParaRPr>
          </a:p>
          <a:p>
            <a:pPr marL="0" indent="0">
              <a:buNone/>
            </a:pPr>
            <a:endParaRPr lang="sv-SE" u="sng" dirty="0">
              <a:hlinkClick r:id="rId3"/>
            </a:endParaRPr>
          </a:p>
          <a:p>
            <a:pPr marL="0" indent="0">
              <a:buNone/>
            </a:pPr>
            <a:endParaRPr lang="sv-SE" u="sng" dirty="0">
              <a:hlinkClick r:id="rId3"/>
            </a:endParaRPr>
          </a:p>
          <a:p>
            <a:pPr marL="0" indent="0">
              <a:buNone/>
            </a:pPr>
            <a:endParaRPr lang="sv-SE" u="sng" dirty="0">
              <a:hlinkClick r:id="rId3"/>
            </a:endParaRPr>
          </a:p>
          <a:p>
            <a:pPr marL="0" indent="0">
              <a:buNone/>
            </a:pPr>
            <a:endParaRPr lang="sv-SE" u="sng" dirty="0">
              <a:hlinkClick r:id="rId3"/>
            </a:endParaRPr>
          </a:p>
          <a:p>
            <a:pPr marL="0" indent="0" algn="ctr">
              <a:buNone/>
            </a:pPr>
            <a:r>
              <a:rPr lang="sv-SE" sz="1600" u="sng" dirty="0">
                <a:hlinkClick r:id="rId4"/>
              </a:rPr>
              <a:t>https://play.mediaflow.com/ovp/16/39MEWCM7MY</a:t>
            </a:r>
            <a:endParaRPr lang="sv-SE" sz="1600" u="sng" dirty="0"/>
          </a:p>
          <a:p>
            <a:pPr marL="0" indent="0" algn="ctr">
              <a:buNone/>
            </a:pPr>
            <a:endParaRPr lang="sv-SE" dirty="0"/>
          </a:p>
        </p:txBody>
      </p:sp>
      <p:pic>
        <p:nvPicPr>
          <p:cNvPr id="4" name="Bildobjekt 3"/>
          <p:cNvPicPr>
            <a:picLocks noChangeAspect="1"/>
          </p:cNvPicPr>
          <p:nvPr/>
        </p:nvPicPr>
        <p:blipFill>
          <a:blip r:embed="rId5"/>
          <a:stretch>
            <a:fillRect/>
          </a:stretch>
        </p:blipFill>
        <p:spPr>
          <a:xfrm>
            <a:off x="2613772" y="1461247"/>
            <a:ext cx="6843149" cy="3810000"/>
          </a:xfrm>
          <a:prstGeom prst="rect">
            <a:avLst/>
          </a:prstGeom>
        </p:spPr>
      </p:pic>
    </p:spTree>
    <p:extLst>
      <p:ext uri="{BB962C8B-B14F-4D97-AF65-F5344CB8AC3E}">
        <p14:creationId xmlns:p14="http://schemas.microsoft.com/office/powerpoint/2010/main" val="229446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Passion för livet</a:t>
            </a:r>
          </a:p>
        </p:txBody>
      </p:sp>
      <p:sp>
        <p:nvSpPr>
          <p:cNvPr id="3" name="Platshållare för innehåll 2"/>
          <p:cNvSpPr>
            <a:spLocks noGrp="1"/>
          </p:cNvSpPr>
          <p:nvPr>
            <p:ph idx="1"/>
          </p:nvPr>
        </p:nvSpPr>
        <p:spPr/>
        <p:txBody>
          <a:bodyPr>
            <a:normAutofit/>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pic>
        <p:nvPicPr>
          <p:cNvPr id="14338" name="Picture 2" descr="G:\RYH\qulturum\1. Lärande och förnyelse\Passion för livet 662 MB\10. Material\Bild PFL - logga\bild_pg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5" y="1450690"/>
            <a:ext cx="2448705" cy="2334220"/>
          </a:xfrm>
          <a:prstGeom prst="rect">
            <a:avLst/>
          </a:prstGeom>
          <a:noFill/>
          <a:extLst>
            <a:ext uri="{909E8E84-426E-40DD-AFC4-6F175D3DCCD1}">
              <a14:hiddenFill xmlns:a14="http://schemas.microsoft.com/office/drawing/2010/main">
                <a:solidFill>
                  <a:srgbClr val="FFFFFF"/>
                </a:solidFill>
              </a14:hiddenFill>
            </a:ext>
          </a:extLst>
        </p:spPr>
      </p:pic>
      <p:sp>
        <p:nvSpPr>
          <p:cNvPr id="4" name="Plus 3"/>
          <p:cNvSpPr/>
          <p:nvPr/>
        </p:nvSpPr>
        <p:spPr>
          <a:xfrm>
            <a:off x="5808757" y="3098924"/>
            <a:ext cx="792088" cy="7920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2" descr="G:\RYH\qulturum\1. Lärande och förnyelse\Passion för livet 662 MB\10. Material\Bilder\PFL bilder\Passion för livet 1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42" r="7717" b="9717"/>
          <a:stretch/>
        </p:blipFill>
        <p:spPr bwMode="auto">
          <a:xfrm>
            <a:off x="4367809" y="3891012"/>
            <a:ext cx="3740703" cy="190869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3633" y="1680620"/>
            <a:ext cx="2805001" cy="187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ruta 4"/>
          <p:cNvSpPr txBox="1"/>
          <p:nvPr/>
        </p:nvSpPr>
        <p:spPr>
          <a:xfrm>
            <a:off x="1847528" y="3177599"/>
            <a:ext cx="7920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Hälsa</a:t>
            </a:r>
          </a:p>
        </p:txBody>
      </p:sp>
      <p:sp>
        <p:nvSpPr>
          <p:cNvPr id="9" name="textruta 8"/>
          <p:cNvSpPr txBox="1"/>
          <p:nvPr/>
        </p:nvSpPr>
        <p:spPr>
          <a:xfrm>
            <a:off x="3034004" y="5229200"/>
            <a:ext cx="1152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Livscaféer</a:t>
            </a:r>
          </a:p>
        </p:txBody>
      </p:sp>
      <p:sp>
        <p:nvSpPr>
          <p:cNvPr id="10" name="textruta 9"/>
          <p:cNvSpPr txBox="1"/>
          <p:nvPr/>
        </p:nvSpPr>
        <p:spPr>
          <a:xfrm>
            <a:off x="8904312" y="3185648"/>
            <a:ext cx="144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Förändringar</a:t>
            </a:r>
          </a:p>
        </p:txBody>
      </p:sp>
    </p:spTree>
    <p:extLst>
      <p:ext uri="{BB962C8B-B14F-4D97-AF65-F5344CB8AC3E}">
        <p14:creationId xmlns:p14="http://schemas.microsoft.com/office/powerpoint/2010/main" val="135457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38FB95-7822-72B5-C592-2BD063469F0E}"/>
              </a:ext>
            </a:extLst>
          </p:cNvPr>
          <p:cNvSpPr>
            <a:spLocks noGrp="1"/>
          </p:cNvSpPr>
          <p:nvPr>
            <p:ph type="title"/>
          </p:nvPr>
        </p:nvSpPr>
        <p:spPr>
          <a:xfrm>
            <a:off x="838200" y="365125"/>
            <a:ext cx="10515600" cy="1325563"/>
          </a:xfrm>
        </p:spPr>
        <p:txBody>
          <a:bodyPr/>
          <a:lstStyle/>
          <a:p>
            <a:endParaRPr lang="en-US"/>
          </a:p>
        </p:txBody>
      </p:sp>
      <p:sp>
        <p:nvSpPr>
          <p:cNvPr id="6" name="Rektangel 5"/>
          <p:cNvSpPr>
            <a:spLocks noChangeArrowheads="1"/>
          </p:cNvSpPr>
          <p:nvPr/>
        </p:nvSpPr>
        <p:spPr bwMode="auto">
          <a:xfrm>
            <a:off x="838200" y="1825625"/>
            <a:ext cx="5181600"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R="0" lvl="0" fontAlgn="auto">
              <a:lnSpc>
                <a:spcPct val="90000"/>
              </a:lnSpc>
              <a:spcBef>
                <a:spcPts val="1000"/>
              </a:spcBef>
              <a:spcAft>
                <a:spcPts val="0"/>
              </a:spcAft>
              <a:buClrTx/>
              <a:buSzTx/>
              <a:tabLst/>
              <a:defRPr/>
            </a:pPr>
            <a:r>
              <a:rPr kumimoji="0" lang="sv-SE" altLang="sv-SE" sz="2400" b="0" i="0" u="none" strike="noStrike" cap="none" spc="0" normalizeH="0" baseline="0" noProof="0" dirty="0">
                <a:ln>
                  <a:noFill/>
                </a:ln>
                <a:effectLst/>
                <a:uLnTx/>
                <a:uFillTx/>
                <a:latin typeface="+mn-lt"/>
                <a:ea typeface="+mn-ea"/>
              </a:rPr>
              <a:t>Passion för livet vill engagera seniorer att skapa möjligheter till att förändra och förbättra sin hälsa för bästa möjliga liv hela livet.</a:t>
            </a:r>
            <a:endParaRPr kumimoji="0" lang="sv-SE" sz="2400" b="0" i="0" u="none" strike="noStrike" cap="none" spc="0" normalizeH="0" baseline="0" noProof="0" dirty="0">
              <a:ln>
                <a:noFill/>
              </a:ln>
              <a:effectLst>
                <a:outerShdw blurRad="38100" dist="38100" dir="2700000" algn="tl">
                  <a:srgbClr val="C0C0C0"/>
                </a:outerShdw>
              </a:effectLst>
              <a:uLnTx/>
              <a:uFillTx/>
              <a:latin typeface="+mn-lt"/>
              <a:ea typeface="+mn-ea"/>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kumimoji="0" lang="sv-SE" altLang="sv-SE" sz="2800" b="0" i="0" u="none" strike="noStrike" cap="none" spc="0" normalizeH="0" baseline="0" noProof="0" dirty="0">
              <a:ln>
                <a:noFill/>
              </a:ln>
              <a:effectLst/>
              <a:uLnTx/>
              <a:uFillTx/>
              <a:latin typeface="+mn-lt"/>
              <a:ea typeface="+mn-ea"/>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kumimoji="0" lang="sv-SE" altLang="sv-SE" sz="2800" b="0" i="0" u="none" strike="noStrike" cap="none" spc="0" normalizeH="0" baseline="0" noProof="0" dirty="0">
              <a:ln>
                <a:noFill/>
              </a:ln>
              <a:effectLst/>
              <a:uLnTx/>
              <a:uFillTx/>
              <a:latin typeface="+mn-lt"/>
              <a:ea typeface="+mn-ea"/>
            </a:endParaRPr>
          </a:p>
        </p:txBody>
      </p:sp>
      <p:pic>
        <p:nvPicPr>
          <p:cNvPr id="4" name="Picture 2" descr="C:\Users\lunsu\AppData\Local\Microsoft\Windows\Temporary Internet Files\Content.Outlook\2VEU35UR\framsida_bild.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02564" y="1825625"/>
            <a:ext cx="4520871" cy="435133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83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defRPr/>
            </a:pPr>
            <a:r>
              <a:rPr lang="sv-SE" altLang="sv-SE" sz="4000" dirty="0">
                <a:ea typeface="ＭＳ Ｐゴシック" pitchFamily="34" charset="-128"/>
              </a:rPr>
              <a:t>Passion för livet </a:t>
            </a:r>
          </a:p>
        </p:txBody>
      </p:sp>
      <p:sp>
        <p:nvSpPr>
          <p:cNvPr id="6" name="Rektangel 5"/>
          <p:cNvSpPr>
            <a:spLocks noChangeArrowheads="1"/>
          </p:cNvSpPr>
          <p:nvPr/>
        </p:nvSpPr>
        <p:spPr bwMode="auto">
          <a:xfrm>
            <a:off x="2904467" y="5310336"/>
            <a:ext cx="6383065" cy="646331"/>
          </a:xfrm>
          <a:prstGeom prst="rect">
            <a:avLst/>
          </a:prstGeom>
          <a:noFill/>
          <a:ln w="9525">
            <a:noFill/>
            <a:miter lim="800000"/>
            <a:headEnd/>
            <a:tailEnd/>
          </a:ln>
        </p:spPr>
        <p:txBody>
          <a:bodyPr wrap="square">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3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Arial" pitchFamily="34" charset="0"/>
              </a:rPr>
              <a:t>för bästa möjliga liv – hela livet </a:t>
            </a:r>
          </a:p>
        </p:txBody>
      </p:sp>
      <p:pic>
        <p:nvPicPr>
          <p:cNvPr id="9" name="Picture 2" descr="Seniorer med gångstav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967" y="1628800"/>
            <a:ext cx="6192837"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46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sz="4000" dirty="0"/>
            </a:br>
            <a:r>
              <a:rPr lang="sv-SE" sz="4000" dirty="0"/>
              <a:t>Syftet med utbildningen </a:t>
            </a:r>
            <a:br>
              <a:rPr lang="sv-SE" sz="4000" dirty="0"/>
            </a:br>
            <a:endParaRPr lang="sv-SE" sz="4000" dirty="0"/>
          </a:p>
        </p:txBody>
      </p:sp>
      <p:sp>
        <p:nvSpPr>
          <p:cNvPr id="3" name="Platshållare för innehåll 2"/>
          <p:cNvSpPr>
            <a:spLocks noGrp="1"/>
          </p:cNvSpPr>
          <p:nvPr>
            <p:ph idx="1"/>
          </p:nvPr>
        </p:nvSpPr>
        <p:spPr/>
        <p:txBody>
          <a:bodyPr/>
          <a:lstStyle/>
          <a:p>
            <a:pPr marL="0" indent="0">
              <a:buNone/>
            </a:pPr>
            <a:r>
              <a:rPr lang="sv-SE" sz="2400" dirty="0"/>
              <a:t>Kunskap och verktyg för att arbeta med Passion för livet.</a:t>
            </a:r>
          </a:p>
          <a:p>
            <a:pPr marL="0" indent="0">
              <a:buNone/>
            </a:pPr>
            <a:r>
              <a:rPr lang="sv-SE" sz="2400" dirty="0"/>
              <a:t>- Kunna starta utbildning för de som ska bli handledare i Passion för livet.</a:t>
            </a:r>
          </a:p>
          <a:p>
            <a:pPr marL="0" indent="0">
              <a:buNone/>
            </a:pPr>
            <a:r>
              <a:rPr lang="sv-SE" sz="2400" dirty="0"/>
              <a:t>- Ha egna livscaféer Passion för livet.</a:t>
            </a:r>
          </a:p>
          <a:p>
            <a:pPr marL="0" indent="0">
              <a:buNone/>
            </a:pPr>
            <a:endParaRPr lang="sv-SE" sz="2400" dirty="0"/>
          </a:p>
          <a:p>
            <a:pPr marL="0" indent="0">
              <a:buNone/>
            </a:pPr>
            <a:r>
              <a:rPr lang="sv-SE" sz="2400" dirty="0"/>
              <a:t>För handledarutbildning:</a:t>
            </a:r>
          </a:p>
          <a:p>
            <a:r>
              <a:rPr lang="sv-SE" sz="2400" dirty="0"/>
              <a:t>Ha helst 2-3 veckor mellan dag 1 och 2 av utbildningen.  </a:t>
            </a:r>
          </a:p>
          <a:p>
            <a:r>
              <a:rPr lang="sv-SE" sz="2400" dirty="0"/>
              <a:t>Mellan tillfällen bör de blivande handledarna</a:t>
            </a:r>
          </a:p>
          <a:p>
            <a:pPr lvl="1"/>
            <a:r>
              <a:rPr lang="sv-SE" dirty="0"/>
              <a:t>göra ett eget förbättringsarbete hemma</a:t>
            </a:r>
          </a:p>
          <a:p>
            <a:pPr lvl="1"/>
            <a:r>
              <a:rPr lang="sv-SE" sz="2400" dirty="0"/>
              <a:t>börja planera för att bilda och starta sitt första Livscafé</a:t>
            </a:r>
          </a:p>
          <a:p>
            <a:pPr marL="0" indent="0">
              <a:buNone/>
            </a:pPr>
            <a:endParaRPr lang="sv-SE" sz="2400" dirty="0"/>
          </a:p>
          <a:p>
            <a:pPr marL="0" indent="0">
              <a:buNone/>
            </a:pPr>
            <a:endParaRPr lang="sv-SE" sz="2400" dirty="0"/>
          </a:p>
          <a:p>
            <a:pPr marL="0" indent="0">
              <a:buNone/>
            </a:pPr>
            <a:endParaRPr lang="sv-SE" sz="2400" dirty="0"/>
          </a:p>
          <a:p>
            <a:pPr marL="0" indent="0">
              <a:buNone/>
            </a:pPr>
            <a:endParaRPr lang="sv-SE" dirty="0"/>
          </a:p>
        </p:txBody>
      </p:sp>
    </p:spTree>
    <p:extLst>
      <p:ext uri="{BB962C8B-B14F-4D97-AF65-F5344CB8AC3E}">
        <p14:creationId xmlns:p14="http://schemas.microsoft.com/office/powerpoint/2010/main" val="18053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202770-EC75-4AE2-9799-439AAADD5A83}" vid="{9334744A-DD4F-4483-8AB6-A2516B02E8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1141</Words>
  <Application>Microsoft Office PowerPoint</Application>
  <PresentationFormat>Bredbild</PresentationFormat>
  <Paragraphs>199</Paragraphs>
  <Slides>24</Slides>
  <Notes>10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24</vt:i4>
      </vt:variant>
    </vt:vector>
  </HeadingPairs>
  <TitlesOfParts>
    <vt:vector size="32" baseType="lpstr">
      <vt:lpstr>MS PGothic</vt:lpstr>
      <vt:lpstr>MS PGothic</vt:lpstr>
      <vt:lpstr>Arial</vt:lpstr>
      <vt:lpstr>Calibri</vt:lpstr>
      <vt:lpstr>Calibri Light</vt:lpstr>
      <vt:lpstr>Perpetua</vt:lpstr>
      <vt:lpstr>Times New Roman</vt:lpstr>
      <vt:lpstr>1_Office-tema</vt:lpstr>
      <vt:lpstr>Introduktion Passion för livet</vt:lpstr>
      <vt:lpstr>PowerPoint-presentation</vt:lpstr>
      <vt:lpstr>  </vt:lpstr>
      <vt:lpstr>Lärpyramiden </vt:lpstr>
      <vt:lpstr>Elsa Ask berättar om Passion för livet</vt:lpstr>
      <vt:lpstr>Passion för livet</vt:lpstr>
      <vt:lpstr>PowerPoint-presentation</vt:lpstr>
      <vt:lpstr>Passion för livet </vt:lpstr>
      <vt:lpstr> Syftet med utbildningen  </vt:lpstr>
      <vt:lpstr>Utmärkelsen ”Social innovation in ageing –  The European Award 2014”</vt:lpstr>
      <vt:lpstr>Samtala om Vad är hälsa?</vt:lpstr>
      <vt:lpstr>Elsa Ask berättar Fyra hörnpelare för god hälsa för seniorer https://play.mediaflow.com/ovp/16/82MENCG7XY  </vt:lpstr>
      <vt:lpstr>Teman i Passion för livet</vt:lpstr>
      <vt:lpstr> Livscaféer </vt:lpstr>
      <vt:lpstr>Förbättringar Förbättringsmodell efter T Nolan, E Deming m fl</vt:lpstr>
      <vt:lpstr>  För bästa möjliga liv - hela livet  Egenkraft/Egenmakt Empowerment  </vt:lpstr>
      <vt:lpstr>Ett vanligt Livscafé</vt:lpstr>
      <vt:lpstr>Handledarmaterial –  För dig som leder Livscaféer</vt:lpstr>
      <vt:lpstr>Livscaféblad</vt:lpstr>
      <vt:lpstr>PowerPoint-presentation</vt:lpstr>
      <vt:lpstr>Facebook</vt:lpstr>
      <vt:lpstr>Livscaféer Passion för livet</vt:lpstr>
      <vt:lpstr>För vem är programmet tänkt?</vt:lpstr>
      <vt:lpstr> Att vara handledare i Passion för livet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Passion för livet</dc:title>
  <dc:creator>Lundblad Susanne</dc:creator>
  <cp:lastModifiedBy>Lundblad Susanne</cp:lastModifiedBy>
  <cp:revision>11</cp:revision>
  <dcterms:created xsi:type="dcterms:W3CDTF">2022-05-17T12:03:55Z</dcterms:created>
  <dcterms:modified xsi:type="dcterms:W3CDTF">2025-01-10T13:09:35Z</dcterms:modified>
</cp:coreProperties>
</file>