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8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335" r:id="rId11"/>
    <p:sldId id="290" r:id="rId12"/>
    <p:sldId id="291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663FD-3016-47CA-8515-5B8F850B8EC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DD7868-99AF-44EF-AD37-458CECC734CE}">
      <dgm:prSet/>
      <dgm:spPr/>
      <dgm:t>
        <a:bodyPr/>
        <a:lstStyle/>
        <a:p>
          <a:pPr>
            <a:defRPr cap="all"/>
          </a:pPr>
          <a:r>
            <a:rPr lang="en-US"/>
            <a:t>och vad påverkar matlusten?</a:t>
          </a:r>
        </a:p>
      </dgm:t>
    </dgm:pt>
    <dgm:pt modelId="{BC1E5E6F-FF76-4B2D-A054-4B7A0ADCF9C7}" type="parTrans" cxnId="{DE2C19F1-FAB7-4DDE-9C77-8DE69F422900}">
      <dgm:prSet/>
      <dgm:spPr/>
      <dgm:t>
        <a:bodyPr/>
        <a:lstStyle/>
        <a:p>
          <a:endParaRPr lang="en-US"/>
        </a:p>
      </dgm:t>
    </dgm:pt>
    <dgm:pt modelId="{CE59E1E5-067F-4800-A022-C80C1DC08D88}" type="sibTrans" cxnId="{DE2C19F1-FAB7-4DDE-9C77-8DE69F422900}">
      <dgm:prSet/>
      <dgm:spPr/>
      <dgm:t>
        <a:bodyPr/>
        <a:lstStyle/>
        <a:p>
          <a:endParaRPr lang="en-US"/>
        </a:p>
      </dgm:t>
    </dgm:pt>
    <dgm:pt modelId="{2DD05B68-163C-4ADB-97B0-9AB0012F479C}">
      <dgm:prSet/>
      <dgm:spPr/>
      <dgm:t>
        <a:bodyPr/>
        <a:lstStyle/>
        <a:p>
          <a:pPr>
            <a:defRPr cap="all"/>
          </a:pPr>
          <a:r>
            <a:rPr lang="en-US"/>
            <a:t>Samtala runt borden</a:t>
          </a:r>
        </a:p>
      </dgm:t>
    </dgm:pt>
    <dgm:pt modelId="{3456FCEC-9B24-409B-845E-56691D830838}" type="parTrans" cxnId="{F13CD112-C632-43D9-977D-F61FD4E0AF40}">
      <dgm:prSet/>
      <dgm:spPr/>
      <dgm:t>
        <a:bodyPr/>
        <a:lstStyle/>
        <a:p>
          <a:endParaRPr lang="en-US"/>
        </a:p>
      </dgm:t>
    </dgm:pt>
    <dgm:pt modelId="{E927D96D-6527-4AFA-BDB8-197249F9A2EE}" type="sibTrans" cxnId="{F13CD112-C632-43D9-977D-F61FD4E0AF40}">
      <dgm:prSet/>
      <dgm:spPr/>
      <dgm:t>
        <a:bodyPr/>
        <a:lstStyle/>
        <a:p>
          <a:endParaRPr lang="en-US"/>
        </a:p>
      </dgm:t>
    </dgm:pt>
    <dgm:pt modelId="{55DF4100-8DE1-4ACE-8F13-08310ABE8E9B}" type="pres">
      <dgm:prSet presAssocID="{915663FD-3016-47CA-8515-5B8F850B8ECA}" presName="root" presStyleCnt="0">
        <dgm:presLayoutVars>
          <dgm:dir/>
          <dgm:resizeHandles val="exact"/>
        </dgm:presLayoutVars>
      </dgm:prSet>
      <dgm:spPr/>
    </dgm:pt>
    <dgm:pt modelId="{A7A8D177-FCAD-4B77-8DE1-56A490741D42}" type="pres">
      <dgm:prSet presAssocID="{A6DD7868-99AF-44EF-AD37-458CECC734CE}" presName="compNode" presStyleCnt="0"/>
      <dgm:spPr/>
    </dgm:pt>
    <dgm:pt modelId="{0B7577E6-35DB-4A20-9D8A-1E28999560E3}" type="pres">
      <dgm:prSet presAssocID="{A6DD7868-99AF-44EF-AD37-458CECC734CE}" presName="iconBgRect" presStyleLbl="bgShp" presStyleIdx="0" presStyleCnt="2"/>
      <dgm:spPr/>
    </dgm:pt>
    <dgm:pt modelId="{B40ACA9D-778D-49A0-A5F3-6EF016A4380A}" type="pres">
      <dgm:prSet presAssocID="{A6DD7868-99AF-44EF-AD37-458CECC734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286D20E-096B-40ED-A190-79E289055BB5}" type="pres">
      <dgm:prSet presAssocID="{A6DD7868-99AF-44EF-AD37-458CECC734CE}" presName="spaceRect" presStyleCnt="0"/>
      <dgm:spPr/>
    </dgm:pt>
    <dgm:pt modelId="{2240D6DB-036F-45C1-B8C9-3D2667102CCD}" type="pres">
      <dgm:prSet presAssocID="{A6DD7868-99AF-44EF-AD37-458CECC734CE}" presName="textRect" presStyleLbl="revTx" presStyleIdx="0" presStyleCnt="2">
        <dgm:presLayoutVars>
          <dgm:chMax val="1"/>
          <dgm:chPref val="1"/>
        </dgm:presLayoutVars>
      </dgm:prSet>
      <dgm:spPr/>
    </dgm:pt>
    <dgm:pt modelId="{763EA40B-3A8E-438B-9F50-50CB1C1095DB}" type="pres">
      <dgm:prSet presAssocID="{CE59E1E5-067F-4800-A022-C80C1DC08D88}" presName="sibTrans" presStyleCnt="0"/>
      <dgm:spPr/>
    </dgm:pt>
    <dgm:pt modelId="{5B6085C2-EE7F-4EAF-9A13-4166C30C8756}" type="pres">
      <dgm:prSet presAssocID="{2DD05B68-163C-4ADB-97B0-9AB0012F479C}" presName="compNode" presStyleCnt="0"/>
      <dgm:spPr/>
    </dgm:pt>
    <dgm:pt modelId="{03BA466C-E547-4935-86A9-46D235157C2F}" type="pres">
      <dgm:prSet presAssocID="{2DD05B68-163C-4ADB-97B0-9AB0012F479C}" presName="iconBgRect" presStyleLbl="bgShp" presStyleIdx="1" presStyleCnt="2"/>
      <dgm:spPr/>
    </dgm:pt>
    <dgm:pt modelId="{3AD4D58F-062A-4C39-82BC-CD48AC88A66E}" type="pres">
      <dgm:prSet presAssocID="{2DD05B68-163C-4ADB-97B0-9AB0012F47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39A1CBEE-A858-431A-88FB-008D7AF2A7C9}" type="pres">
      <dgm:prSet presAssocID="{2DD05B68-163C-4ADB-97B0-9AB0012F479C}" presName="spaceRect" presStyleCnt="0"/>
      <dgm:spPr/>
    </dgm:pt>
    <dgm:pt modelId="{5EC49436-A680-404D-A5E1-00DECC845B4F}" type="pres">
      <dgm:prSet presAssocID="{2DD05B68-163C-4ADB-97B0-9AB0012F479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C154506-7161-4711-B905-3104B76E453F}" type="presOf" srcId="{A6DD7868-99AF-44EF-AD37-458CECC734CE}" destId="{2240D6DB-036F-45C1-B8C9-3D2667102CCD}" srcOrd="0" destOrd="0" presId="urn:microsoft.com/office/officeart/2018/5/layout/IconCircleLabelList"/>
    <dgm:cxn modelId="{F13CD112-C632-43D9-977D-F61FD4E0AF40}" srcId="{915663FD-3016-47CA-8515-5B8F850B8ECA}" destId="{2DD05B68-163C-4ADB-97B0-9AB0012F479C}" srcOrd="1" destOrd="0" parTransId="{3456FCEC-9B24-409B-845E-56691D830838}" sibTransId="{E927D96D-6527-4AFA-BDB8-197249F9A2EE}"/>
    <dgm:cxn modelId="{CA80B969-9846-468A-B458-3215DF5D45A2}" type="presOf" srcId="{2DD05B68-163C-4ADB-97B0-9AB0012F479C}" destId="{5EC49436-A680-404D-A5E1-00DECC845B4F}" srcOrd="0" destOrd="0" presId="urn:microsoft.com/office/officeart/2018/5/layout/IconCircleLabelList"/>
    <dgm:cxn modelId="{C9580A95-B5E5-4451-9E86-56154B3CF9B6}" type="presOf" srcId="{915663FD-3016-47CA-8515-5B8F850B8ECA}" destId="{55DF4100-8DE1-4ACE-8F13-08310ABE8E9B}" srcOrd="0" destOrd="0" presId="urn:microsoft.com/office/officeart/2018/5/layout/IconCircleLabelList"/>
    <dgm:cxn modelId="{DE2C19F1-FAB7-4DDE-9C77-8DE69F422900}" srcId="{915663FD-3016-47CA-8515-5B8F850B8ECA}" destId="{A6DD7868-99AF-44EF-AD37-458CECC734CE}" srcOrd="0" destOrd="0" parTransId="{BC1E5E6F-FF76-4B2D-A054-4B7A0ADCF9C7}" sibTransId="{CE59E1E5-067F-4800-A022-C80C1DC08D88}"/>
    <dgm:cxn modelId="{B66DFADA-347C-4454-9E4F-97884D929EBB}" type="presParOf" srcId="{55DF4100-8DE1-4ACE-8F13-08310ABE8E9B}" destId="{A7A8D177-FCAD-4B77-8DE1-56A490741D42}" srcOrd="0" destOrd="0" presId="urn:microsoft.com/office/officeart/2018/5/layout/IconCircleLabelList"/>
    <dgm:cxn modelId="{C778D8C8-36E5-4669-8470-601DB677B72F}" type="presParOf" srcId="{A7A8D177-FCAD-4B77-8DE1-56A490741D42}" destId="{0B7577E6-35DB-4A20-9D8A-1E28999560E3}" srcOrd="0" destOrd="0" presId="urn:microsoft.com/office/officeart/2018/5/layout/IconCircleLabelList"/>
    <dgm:cxn modelId="{DA03CFFD-A772-40DA-A9CD-230DABD17339}" type="presParOf" srcId="{A7A8D177-FCAD-4B77-8DE1-56A490741D42}" destId="{B40ACA9D-778D-49A0-A5F3-6EF016A4380A}" srcOrd="1" destOrd="0" presId="urn:microsoft.com/office/officeart/2018/5/layout/IconCircleLabelList"/>
    <dgm:cxn modelId="{900BB84A-DF66-427B-B418-A51AA81CA91E}" type="presParOf" srcId="{A7A8D177-FCAD-4B77-8DE1-56A490741D42}" destId="{D286D20E-096B-40ED-A190-79E289055BB5}" srcOrd="2" destOrd="0" presId="urn:microsoft.com/office/officeart/2018/5/layout/IconCircleLabelList"/>
    <dgm:cxn modelId="{D4ED71A0-8AA9-47A0-AD32-8911DEF6A1E3}" type="presParOf" srcId="{A7A8D177-FCAD-4B77-8DE1-56A490741D42}" destId="{2240D6DB-036F-45C1-B8C9-3D2667102CCD}" srcOrd="3" destOrd="0" presId="urn:microsoft.com/office/officeart/2018/5/layout/IconCircleLabelList"/>
    <dgm:cxn modelId="{B5A3E9C2-2B5C-4C85-ADFA-868DF643D537}" type="presParOf" srcId="{55DF4100-8DE1-4ACE-8F13-08310ABE8E9B}" destId="{763EA40B-3A8E-438B-9F50-50CB1C1095DB}" srcOrd="1" destOrd="0" presId="urn:microsoft.com/office/officeart/2018/5/layout/IconCircleLabelList"/>
    <dgm:cxn modelId="{C34AFC6F-FC1F-467E-874C-A1DF5133D995}" type="presParOf" srcId="{55DF4100-8DE1-4ACE-8F13-08310ABE8E9B}" destId="{5B6085C2-EE7F-4EAF-9A13-4166C30C8756}" srcOrd="2" destOrd="0" presId="urn:microsoft.com/office/officeart/2018/5/layout/IconCircleLabelList"/>
    <dgm:cxn modelId="{125AE01E-E880-4ED5-AEA4-B7745A30734E}" type="presParOf" srcId="{5B6085C2-EE7F-4EAF-9A13-4166C30C8756}" destId="{03BA466C-E547-4935-86A9-46D235157C2F}" srcOrd="0" destOrd="0" presId="urn:microsoft.com/office/officeart/2018/5/layout/IconCircleLabelList"/>
    <dgm:cxn modelId="{E5187435-AA39-405B-97F3-6CFF24F7303A}" type="presParOf" srcId="{5B6085C2-EE7F-4EAF-9A13-4166C30C8756}" destId="{3AD4D58F-062A-4C39-82BC-CD48AC88A66E}" srcOrd="1" destOrd="0" presId="urn:microsoft.com/office/officeart/2018/5/layout/IconCircleLabelList"/>
    <dgm:cxn modelId="{6A90FEF6-95B9-4A60-A58B-A9F8CC4DCAED}" type="presParOf" srcId="{5B6085C2-EE7F-4EAF-9A13-4166C30C8756}" destId="{39A1CBEE-A858-431A-88FB-008D7AF2A7C9}" srcOrd="2" destOrd="0" presId="urn:microsoft.com/office/officeart/2018/5/layout/IconCircleLabelList"/>
    <dgm:cxn modelId="{57568448-B3BE-463C-8F18-D7D623A4A5A3}" type="presParOf" srcId="{5B6085C2-EE7F-4EAF-9A13-4166C30C8756}" destId="{5EC49436-A680-404D-A5E1-00DECC845B4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577E6-35DB-4A20-9D8A-1E28999560E3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ACA9D-778D-49A0-A5F3-6EF016A4380A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0D6DB-036F-45C1-B8C9-3D2667102CCD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och vad påverkar matlusten?</a:t>
          </a:r>
        </a:p>
      </dsp:txBody>
      <dsp:txXfrm>
        <a:off x="1342800" y="3255669"/>
        <a:ext cx="3600000" cy="720000"/>
      </dsp:txXfrm>
    </dsp:sp>
    <dsp:sp modelId="{03BA466C-E547-4935-86A9-46D235157C2F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4D58F-062A-4C39-82BC-CD48AC88A66E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9436-A680-404D-A5E1-00DECC845B4F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Samtala runt borden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0602-2E10-4EA8-9C95-5B8623E2914F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244A-717E-4588-B6E6-C9EF40F057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16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r>
              <a:rPr lang="sv-SE" altLang="sv-SE" dirty="0"/>
              <a:t>Att få i sig så mycket </a:t>
            </a:r>
            <a:r>
              <a:rPr lang="sv-SE" altLang="sv-SE" dirty="0" err="1"/>
              <a:t>d-vitamin</a:t>
            </a:r>
            <a:r>
              <a:rPr lang="sv-SE" altLang="sv-SE" dirty="0"/>
              <a:t> per dag kräver nog ett tillskott.</a:t>
            </a:r>
          </a:p>
          <a:p>
            <a:pPr defTabSz="912813" eaLnBrk="1" hangingPunct="1">
              <a:spcBef>
                <a:spcPct val="0"/>
              </a:spcBef>
            </a:pPr>
            <a:r>
              <a:rPr lang="sv-SE" altLang="sv-SE" dirty="0"/>
              <a:t>Var finns mer D-</a:t>
            </a:r>
            <a:r>
              <a:rPr lang="sv-SE" altLang="sv-SE" dirty="0" err="1"/>
              <a:t>viatmin</a:t>
            </a:r>
            <a:r>
              <a:rPr lang="sv-SE" altLang="sv-SE" dirty="0"/>
              <a:t>?</a:t>
            </a:r>
          </a:p>
          <a:p>
            <a:pPr defTabSz="912813" eaLnBrk="1" hangingPunct="1">
              <a:spcBef>
                <a:spcPct val="0"/>
              </a:spcBef>
            </a:pPr>
            <a:endParaRPr lang="sv-SE" altLang="sv-SE" dirty="0"/>
          </a:p>
          <a:p>
            <a:pPr defTabSz="912813" eaLnBrk="1" hangingPunct="1">
              <a:spcBef>
                <a:spcPct val="0"/>
              </a:spcBef>
            </a:pPr>
            <a:r>
              <a:rPr lang="sv-SE" altLang="sv-SE" dirty="0"/>
              <a:t> Här ska ni se några D-vitamin rika livsmedel</a:t>
            </a:r>
          </a:p>
        </p:txBody>
      </p:sp>
      <p:sp>
        <p:nvSpPr>
          <p:cNvPr id="4301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E0FA1-F6BF-4FF7-94AE-C357772827C9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/>
              <a:t>Så ni förstår att det är viktigt at påpeka för äldre att de behöver komma ut varje dag för att få solens viktiga D-vitamin</a:t>
            </a:r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662B6-A010-47C4-922F-487A7616CD49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76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 altLang="sv-SE" dirty="0"/>
          </a:p>
        </p:txBody>
      </p:sp>
      <p:sp>
        <p:nvSpPr>
          <p:cNvPr id="4096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4A9891-583D-41EF-A3D5-0D4695B7C038}" type="slidenum">
              <a:rPr lang="sv-SE" altLang="sv-S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5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0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3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8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7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9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8E61-3466-483F-9FA7-2FB0417DC9A6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9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smedelsverket.se/globalassets/publikationsdatabas/broschyrer-foldrar/kostraed_webb.pdf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ocialstyrelsen.se/kunskapsstod-och-regler/omraden/aldre/stod-i-arbetet--vard-och-omsorg-for-aldre-personer--utifran-amnesomraden/fallolyckor/balanseramer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se/url?sa=i&amp;rct=j&amp;q=&amp;esrc=s&amp;source=images&amp;cd=&amp;cad=rja&amp;uact=8&amp;ved=0ahUKEwiwjanNibvTAhUDBSwKHWGBC-kQjRwIBw&amp;url=https://sv.wikipedia.org/wiki/Mj%C3%B6lk&amp;psig=AFQjCNHvft0oKAWMhRG7c9XD3Vr2894KAg&amp;ust=1493053950291688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se/url?sa=i&amp;rct=j&amp;q=&amp;esrc=s&amp;source=images&amp;cd=&amp;cad=rja&amp;uact=8&amp;ved=0ahUKEwiwjanNibvTAhUDBSwKHWGBC-kQjRwIBw&amp;url=https://sv.wikipedia.org/wiki/Mj%C3%B6lk&amp;psig=AFQjCNHvft0oKAWMhRG7c9XD3Vr2894KAg&amp;ust=149305395029168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se/url?sa=i&amp;rct=j&amp;q=&amp;esrc=s&amp;source=images&amp;cd=&amp;cad=rja&amp;uact=8&amp;ved=0ahUKEwjMieqw3uXTAhXrIpoKHdNgB2sQjRwIBw&amp;url=https://www.flickr.com/photos/hulagway/5941767410&amp;psig=AFQjCNG_0Enx-xlBV29uL3nJeKE5e-pRvg&amp;ust=149451979462289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Livscafé 4 Mat och dryck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Välkommen</a:t>
            </a:r>
          </a:p>
          <a:p>
            <a:r>
              <a:rPr lang="sv-SE" sz="2400" dirty="0"/>
              <a:t>Återkoppla förbättringar gjorda utifrån förra tillfället</a:t>
            </a:r>
          </a:p>
          <a:p>
            <a:r>
              <a:rPr lang="sv-SE" sz="2400" dirty="0"/>
              <a:t>Tema Mat och dryck</a:t>
            </a:r>
          </a:p>
          <a:p>
            <a:r>
              <a:rPr lang="sv-SE" sz="2400" dirty="0"/>
              <a:t>Samtala om och planera förändringar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717" y="1825625"/>
            <a:ext cx="5249483" cy="34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78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BD9F2E-8EBC-028D-8D53-30C05939B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2" t="8355" b="8810"/>
          <a:stretch/>
        </p:blipFill>
        <p:spPr>
          <a:xfrm>
            <a:off x="1300448" y="383604"/>
            <a:ext cx="4050989" cy="5084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ruta 2"/>
          <p:cNvSpPr txBox="1"/>
          <p:nvPr/>
        </p:nvSpPr>
        <p:spPr>
          <a:xfrm>
            <a:off x="4722758" y="3677701"/>
            <a:ext cx="15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Observandum Skör äldre </a:t>
            </a:r>
          </a:p>
        </p:txBody>
      </p:sp>
      <p:cxnSp>
        <p:nvCxnSpPr>
          <p:cNvPr id="5" name="Rak pilkoppling 4"/>
          <p:cNvCxnSpPr/>
          <p:nvPr/>
        </p:nvCxnSpPr>
        <p:spPr>
          <a:xfrm flipH="1" flipV="1">
            <a:off x="4911351" y="3460117"/>
            <a:ext cx="471195" cy="2175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100445-FF63-7AA2-354F-1AAF0255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2024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1D6C43-EA87-7426-083E-7C49B125B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15"/>
          <a:stretch/>
        </p:blipFill>
        <p:spPr>
          <a:xfrm>
            <a:off x="6992138" y="383604"/>
            <a:ext cx="3940404" cy="5084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FB50410-A083-6BD6-CB5D-6BB2084D7831}"/>
              </a:ext>
            </a:extLst>
          </p:cNvPr>
          <p:cNvSpPr txBox="1"/>
          <p:nvPr/>
        </p:nvSpPr>
        <p:spPr>
          <a:xfrm>
            <a:off x="642744" y="5468360"/>
            <a:ext cx="60944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/>
              <a:t>De svenska kostråden: </a:t>
            </a:r>
            <a:r>
              <a:rPr lang="sv-SE" sz="1050" dirty="0">
                <a:hlinkClick r:id="rId5"/>
              </a:rPr>
              <a:t>https://www.livsmedelsverket.se/globalassets/publikationsdatabas/broschyrer-foldrar/kostraed_webb.pdf</a:t>
            </a:r>
            <a:endParaRPr lang="sv-SE" sz="1050" dirty="0"/>
          </a:p>
          <a:p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38131650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Vatten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sz="2000" dirty="0"/>
              <a:t>Äldre har sämre förmåga att känna törst och dricker ofta för lite vatten.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Törsten och vätskebrist kan påverkas av läkemedel, hög feber och vissa sjukdomar tex diabetes och högt blodtryck.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För lite vatten kan ge yrsel, huvudvärk, muntorrhet, </a:t>
            </a:r>
            <a:br>
              <a:rPr lang="sv-SE" sz="2000" dirty="0"/>
            </a:br>
            <a:r>
              <a:rPr lang="sv-SE" sz="2000" dirty="0"/>
              <a:t>trötthet, och uttorkning.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Drick mycket när det är varmt eller vid fysisk aktivitet.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Annars drick ”lagom”.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Kaffe, alkohol, läskedrycker mm är inga bra källor för att tillföra optimal vätska. </a:t>
            </a:r>
            <a:br>
              <a:rPr lang="sv-SE" sz="2000" dirty="0"/>
            </a:br>
            <a:r>
              <a:rPr lang="sv-SE" sz="2000" dirty="0"/>
              <a:t>Drick rent vatten istället.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38200" y="539212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1177.se</a:t>
            </a:r>
          </a:p>
        </p:txBody>
      </p:sp>
    </p:spTree>
    <p:extLst>
      <p:ext uri="{BB962C8B-B14F-4D97-AF65-F5344CB8AC3E}">
        <p14:creationId xmlns:p14="http://schemas.microsoft.com/office/powerpoint/2010/main" val="67871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Tips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Prata inte om olika dieter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Tillaga något gemensamt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Samtala om: </a:t>
            </a:r>
          </a:p>
          <a:p>
            <a:pPr>
              <a:spcBef>
                <a:spcPts val="1200"/>
              </a:spcBef>
            </a:pPr>
            <a:r>
              <a:rPr lang="sv-SE" altLang="sv-SE" sz="2200" dirty="0"/>
              <a:t>Vad är bra och hälsosam mat?  God mat?</a:t>
            </a:r>
          </a:p>
          <a:p>
            <a:pPr>
              <a:spcBef>
                <a:spcPts val="1200"/>
              </a:spcBef>
            </a:pPr>
            <a:r>
              <a:rPr lang="sv-SE" altLang="sv-SE" sz="2200" dirty="0"/>
              <a:t>Miljöns betydelse – äta med ögat</a:t>
            </a:r>
          </a:p>
          <a:p>
            <a:pPr>
              <a:spcBef>
                <a:spcPts val="1200"/>
              </a:spcBef>
            </a:pPr>
            <a:r>
              <a:rPr lang="sv-SE" altLang="sv-SE" sz="2200" dirty="0"/>
              <a:t>Äta tillsammans, äta ensam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>
                <a:hlinkClick r:id="rId2"/>
              </a:rPr>
              <a:t>”Balansera mera” </a:t>
            </a:r>
            <a:r>
              <a:rPr lang="sv-SE" altLang="sv-SE" sz="2200" dirty="0"/>
              <a:t>  (Socialstyrelsen)</a:t>
            </a:r>
            <a:endParaRPr lang="sv-SE" altLang="sv-SE" sz="1600" dirty="0"/>
          </a:p>
          <a:p>
            <a:pPr marL="0" indent="0">
              <a:spcBef>
                <a:spcPts val="1200"/>
              </a:spcBef>
              <a:buNone/>
            </a:pPr>
            <a:r>
              <a:rPr lang="sv-SE" altLang="sv-SE" sz="2200" dirty="0"/>
              <a:t>”Den viktiga maten” - Bra trycksak och film </a:t>
            </a:r>
            <a:r>
              <a:rPr lang="sv-SE" altLang="sv-SE" sz="1600" dirty="0"/>
              <a:t>(vardgivare.skane.se)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sv-SE" altLang="sv-SE" sz="22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sv-SE" altLang="sv-SE" sz="22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sv-SE" altLang="sv-SE" sz="2200" dirty="0"/>
          </a:p>
          <a:p>
            <a:pPr marL="0" indent="0">
              <a:lnSpc>
                <a:spcPts val="2600"/>
              </a:lnSpc>
              <a:spcBef>
                <a:spcPct val="50000"/>
              </a:spcBef>
              <a:buNone/>
            </a:pPr>
            <a:endParaRPr lang="sv-SE" altLang="sv-SE" sz="2200" dirty="0"/>
          </a:p>
          <a:p>
            <a:pPr>
              <a:lnSpc>
                <a:spcPts val="2600"/>
              </a:lnSpc>
              <a:spcBef>
                <a:spcPct val="50000"/>
              </a:spcBef>
            </a:pPr>
            <a:endParaRPr lang="sv-SE" altLang="sv-SE" sz="2200" dirty="0"/>
          </a:p>
          <a:p>
            <a:pPr marL="0" indent="0">
              <a:lnSpc>
                <a:spcPts val="2600"/>
              </a:lnSpc>
              <a:spcBef>
                <a:spcPct val="50000"/>
              </a:spcBef>
              <a:buNone/>
            </a:pPr>
            <a:endParaRPr lang="sv-SE" altLang="sv-SE" sz="2200" dirty="0"/>
          </a:p>
          <a:p>
            <a:pPr marL="0" indent="0">
              <a:spcBef>
                <a:spcPct val="50000"/>
              </a:spcBef>
              <a:buNone/>
            </a:pPr>
            <a:endParaRPr lang="sv-SE" altLang="sv-SE" sz="2200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4" name="Picture 3" descr="C:\Users\lunsu\Downloads\quiet-150406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73" y="1679355"/>
            <a:ext cx="506518" cy="6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09" y="4819506"/>
            <a:ext cx="707735" cy="10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noFill/>
          <a:ln w="19050"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br>
              <a:rPr lang="sv-SE" sz="4000" dirty="0">
                <a:latin typeface="+mn-lt"/>
                <a:cs typeface="Arial" pitchFamily="34" charset="0"/>
              </a:rPr>
            </a:br>
            <a:r>
              <a:rPr lang="sv-SE" sz="4000" dirty="0">
                <a:latin typeface="+mn-lt"/>
                <a:cs typeface="Arial" pitchFamily="34" charset="0"/>
              </a:rPr>
              <a:t>Tema: Mat och dryck</a:t>
            </a:r>
            <a:br>
              <a:rPr lang="sv-SE" sz="4000" dirty="0">
                <a:latin typeface="+mn-lt"/>
                <a:cs typeface="Arial" pitchFamily="34" charset="0"/>
              </a:rPr>
            </a:br>
            <a:endParaRPr lang="sv-SE" sz="4000" dirty="0">
              <a:latin typeface="+mn-lt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775520" y="1628801"/>
            <a:ext cx="4038600" cy="4525963"/>
          </a:xfrm>
        </p:spPr>
        <p:txBody>
          <a:bodyPr>
            <a:normAutofit/>
          </a:bodyPr>
          <a:lstStyle/>
          <a:p>
            <a:endParaRPr lang="sv-SE" altLang="sv-SE" sz="2400" dirty="0">
              <a:latin typeface="Calibri" pitchFamily="34" charset="0"/>
            </a:endParaRPr>
          </a:p>
          <a:p>
            <a:endParaRPr lang="sv-SE" altLang="sv-SE" sz="2400" dirty="0">
              <a:latin typeface="Calibri" pitchFamily="34" charset="0"/>
            </a:endParaRPr>
          </a:p>
          <a:p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altLang="sv-SE" dirty="0">
                <a:latin typeface="Franklin Gothic Book" charset="0"/>
              </a:rPr>
              <a:t>Mål: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altLang="sv-SE" sz="2400" dirty="0"/>
              <a:t>Matglädje som ger energi främjar en god hälsa</a:t>
            </a:r>
          </a:p>
          <a:p>
            <a:pPr marL="0" indent="0">
              <a:spcBef>
                <a:spcPct val="50000"/>
              </a:spcBef>
              <a:buNone/>
            </a:pPr>
            <a:endParaRPr lang="sv-SE" altLang="sv-SE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RYH\qulturum\1. Lärande och förnyelse\Passion för livet 662 MB\13. Bilder\Från Joakim 2017\mat_jw_20090331_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" y="1934765"/>
            <a:ext cx="5086558" cy="3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1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Varför är det viktigt att äta?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72B1EBFB-7B49-9233-9E91-A6862AA64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927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59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Det här kan påverka matlusten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Minskad aktivitet</a:t>
            </a:r>
          </a:p>
          <a:p>
            <a:r>
              <a:rPr lang="sv-SE" sz="2400" dirty="0"/>
              <a:t>Sjukdomar</a:t>
            </a:r>
          </a:p>
          <a:p>
            <a:r>
              <a:rPr lang="sv-SE" sz="2400" dirty="0"/>
              <a:t>Läkemedel</a:t>
            </a:r>
          </a:p>
          <a:p>
            <a:r>
              <a:rPr lang="sv-SE" sz="2400" dirty="0"/>
              <a:t>Munhälsa</a:t>
            </a:r>
          </a:p>
          <a:p>
            <a:r>
              <a:rPr lang="sv-SE" sz="2400" dirty="0"/>
              <a:t>Smak- och luktsinne</a:t>
            </a:r>
          </a:p>
          <a:p>
            <a:r>
              <a:rPr lang="sv-SE" sz="2400" dirty="0"/>
              <a:t>Ork</a:t>
            </a:r>
          </a:p>
          <a:p>
            <a:r>
              <a:rPr lang="sv-SE" sz="2400" dirty="0"/>
              <a:t>Sällskap</a:t>
            </a:r>
          </a:p>
          <a:p>
            <a:r>
              <a:rPr lang="sv-SE" sz="2400" dirty="0"/>
              <a:t>Miljön </a:t>
            </a:r>
          </a:p>
          <a:p>
            <a:r>
              <a:rPr lang="sv-SE" sz="2400" dirty="0"/>
              <a:t>Äta ofta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5" name="Platshållare för bild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7705344" y="1027906"/>
            <a:ext cx="3489960" cy="47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v-SE" sz="3600" dirty="0">
                <a:solidFill>
                  <a:srgbClr val="000000"/>
                </a:solidFill>
                <a:latin typeface="Futura Std Light"/>
              </a:rPr>
            </a:br>
            <a:r>
              <a:rPr lang="sv-SE" sz="3600" dirty="0">
                <a:solidFill>
                  <a:srgbClr val="000000"/>
                </a:solidFill>
                <a:latin typeface="+mn-lt"/>
              </a:rPr>
              <a:t>Det här behöver du få i dig varje dag</a:t>
            </a:r>
            <a:r>
              <a:rPr lang="sv-SE" sz="3600" dirty="0">
                <a:solidFill>
                  <a:srgbClr val="000000"/>
                </a:solidFill>
                <a:latin typeface="Futura Std Book"/>
              </a:rPr>
              <a:t> </a:t>
            </a:r>
            <a:br>
              <a:rPr lang="sv-SE" sz="3600" dirty="0">
                <a:solidFill>
                  <a:srgbClr val="000000"/>
                </a:solidFill>
                <a:latin typeface="Futura Std Book"/>
              </a:rPr>
            </a:br>
            <a:endParaRPr lang="sv-SE" sz="3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838199" y="1825625"/>
            <a:ext cx="10833847" cy="4351338"/>
          </a:xfrm>
        </p:spPr>
        <p:txBody>
          <a:bodyPr>
            <a:noAutofit/>
          </a:bodyPr>
          <a:lstStyle/>
          <a:p>
            <a:r>
              <a:rPr lang="sv-SE" sz="2400" dirty="0">
                <a:solidFill>
                  <a:srgbClr val="000000"/>
                </a:solidFill>
              </a:rPr>
              <a:t>Olika typer av fett – till exempel raps- eller olivolja, matfett, fet fisk, </a:t>
            </a:r>
            <a:br>
              <a:rPr lang="sv-SE" sz="2400" dirty="0">
                <a:solidFill>
                  <a:srgbClr val="000000"/>
                </a:solidFill>
              </a:rPr>
            </a:br>
            <a:r>
              <a:rPr lang="sv-SE" sz="2400" dirty="0">
                <a:solidFill>
                  <a:srgbClr val="000000"/>
                </a:solidFill>
              </a:rPr>
              <a:t>mejeriprodukter eller nötter.</a:t>
            </a:r>
          </a:p>
          <a:p>
            <a:pPr>
              <a:spcBef>
                <a:spcPts val="1200"/>
              </a:spcBef>
            </a:pPr>
            <a:r>
              <a:rPr lang="sv-SE" sz="2400" dirty="0">
                <a:solidFill>
                  <a:srgbClr val="000000"/>
                </a:solidFill>
              </a:rPr>
              <a:t>Varierat med kolhydrater, till exempel bröd, gryn, potatis och pasta.</a:t>
            </a:r>
            <a:br>
              <a:rPr lang="sv-SE" sz="2400" dirty="0">
                <a:solidFill>
                  <a:srgbClr val="000000"/>
                </a:solidFill>
              </a:rPr>
            </a:br>
            <a:r>
              <a:rPr lang="sv-SE" sz="2400" dirty="0">
                <a:solidFill>
                  <a:srgbClr val="000000"/>
                </a:solidFill>
              </a:rPr>
              <a:t>Välj gärna fullkornsprodukter som havregryn och knäckebröd.</a:t>
            </a:r>
          </a:p>
          <a:p>
            <a:pPr>
              <a:spcBef>
                <a:spcPts val="1200"/>
              </a:spcBef>
            </a:pPr>
            <a:r>
              <a:rPr lang="sv-SE" sz="2400" dirty="0">
                <a:solidFill>
                  <a:srgbClr val="000000"/>
                </a:solidFill>
              </a:rPr>
              <a:t>Protein i varje måltid, till exempel ägg, ost, fisk, kyckling, kött eller mejeriprodukter.</a:t>
            </a:r>
            <a:br>
              <a:rPr lang="sv-SE" sz="2400" dirty="0">
                <a:solidFill>
                  <a:srgbClr val="000000"/>
                </a:solidFill>
              </a:rPr>
            </a:br>
            <a:r>
              <a:rPr lang="sv-SE" sz="2400" dirty="0">
                <a:solidFill>
                  <a:srgbClr val="000000"/>
                </a:solidFill>
              </a:rPr>
              <a:t>Även bönor, kikärtor och linser är proteinrika.</a:t>
            </a:r>
          </a:p>
          <a:p>
            <a:pPr>
              <a:spcBef>
                <a:spcPts val="1200"/>
              </a:spcBef>
            </a:pPr>
            <a:r>
              <a:rPr lang="sv-SE" sz="2400" dirty="0">
                <a:solidFill>
                  <a:srgbClr val="000000"/>
                </a:solidFill>
              </a:rPr>
              <a:t>Vitaminer och näringsämnen som särskilt finns i grönsaker, rotfrukter, frukt och bär.</a:t>
            </a:r>
          </a:p>
          <a:p>
            <a:pPr marL="0" indent="0">
              <a:buNone/>
            </a:pPr>
            <a:endParaRPr lang="sv-SE" sz="11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100" i="1" dirty="0"/>
              <a:t>Livsmedelsverket.se</a:t>
            </a:r>
            <a:br>
              <a:rPr lang="sv-SE" sz="1100" i="1" dirty="0"/>
            </a:br>
            <a:r>
              <a:rPr lang="sv-SE" sz="1100" i="1" dirty="0">
                <a:solidFill>
                  <a:srgbClr val="000000"/>
                </a:solidFill>
              </a:rPr>
              <a:t>Socialstyrelsen.se</a:t>
            </a:r>
            <a:br>
              <a:rPr lang="sv-SE" sz="1100" i="1" dirty="0">
                <a:solidFill>
                  <a:srgbClr val="000000"/>
                </a:solidFill>
              </a:rPr>
            </a:br>
            <a:r>
              <a:rPr lang="sv-SE" sz="1100" i="1" dirty="0">
                <a:solidFill>
                  <a:srgbClr val="000000"/>
                </a:solidFill>
              </a:rPr>
              <a:t>Folkhälsomyndigheten.se</a:t>
            </a:r>
            <a:br>
              <a:rPr lang="sv-SE" sz="1100" i="1" dirty="0">
                <a:solidFill>
                  <a:srgbClr val="000000"/>
                </a:solidFill>
              </a:rPr>
            </a:br>
            <a:r>
              <a:rPr lang="sv-SE" sz="1100" i="1" dirty="0">
                <a:solidFill>
                  <a:srgbClr val="000000"/>
                </a:solidFill>
              </a:rPr>
              <a:t>Balansera mera – tips och råd för att förhindra fallolyckor i vardagen. </a:t>
            </a:r>
            <a:br>
              <a:rPr lang="sv-SE" sz="1100" i="1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0000"/>
                </a:solidFill>
              </a:rPr>
              <a:t> </a:t>
            </a:r>
          </a:p>
          <a:p>
            <a:endParaRPr lang="sv-SE" sz="2000" dirty="0">
              <a:solidFill>
                <a:srgbClr val="000000"/>
              </a:solidFill>
            </a:endParaRPr>
          </a:p>
          <a:p>
            <a:endParaRPr lang="sv-SE" sz="2000" dirty="0">
              <a:solidFill>
                <a:srgbClr val="000000"/>
              </a:solidFill>
            </a:endParaRP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6551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sv-SE" altLang="sv-SE" sz="4000" dirty="0"/>
            </a:br>
            <a:r>
              <a:rPr lang="sv-SE" altLang="sv-SE" sz="4000" dirty="0"/>
              <a:t>D-vitamin</a:t>
            </a:r>
          </a:p>
        </p:txBody>
      </p:sp>
      <p:sp>
        <p:nvSpPr>
          <p:cNvPr id="19459" name="Platshållare för innehåll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v-SE" altLang="sv-SE" sz="2400" dirty="0"/>
              <a:t>Främjar bildningen av skelettben </a:t>
            </a:r>
          </a:p>
          <a:p>
            <a:r>
              <a:rPr lang="sv-SE" altLang="sv-SE" sz="2400" dirty="0"/>
              <a:t>Minskar risken för benskörhet, förtida död och fallolyckor </a:t>
            </a:r>
            <a:br>
              <a:rPr lang="sv-SE" altLang="sv-SE" sz="2400" dirty="0"/>
            </a:br>
            <a:r>
              <a:rPr lang="sv-SE" altLang="sv-SE" sz="2400" dirty="0"/>
              <a:t>(D-vitamin och kalcium)</a:t>
            </a:r>
          </a:p>
          <a:p>
            <a:r>
              <a:rPr lang="sv-SE" altLang="sv-SE" sz="2400" dirty="0"/>
              <a:t>Rekommendationen ökat för personer över 75 år till 20 mikrogram/dag</a:t>
            </a:r>
          </a:p>
          <a:p>
            <a:endParaRPr lang="sv-SE" altLang="sv-SE" dirty="0"/>
          </a:p>
        </p:txBody>
      </p:sp>
      <p:pic>
        <p:nvPicPr>
          <p:cNvPr id="7" name="Picture 4" descr="C:\Users\bjolin\AppData\Local\Microsoft\Windows\Temporary Internet Files\Content.IE5\XGJZ7P72\MP90044228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8"/>
          <a:stretch/>
        </p:blipFill>
        <p:spPr bwMode="auto">
          <a:xfrm>
            <a:off x="1372976" y="3938645"/>
            <a:ext cx="2861423" cy="16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bjolin\AppData\Local\Microsoft\Windows\Temporary Internet Files\Content.IE5\L8UM0JM8\MP9004424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75" y="3917748"/>
            <a:ext cx="2512469" cy="168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Bildresultat för mjölk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b="7191"/>
          <a:stretch/>
        </p:blipFill>
        <p:spPr bwMode="auto">
          <a:xfrm>
            <a:off x="7849944" y="3948794"/>
            <a:ext cx="1560853" cy="16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38200" y="564993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Livsmedelsverket.se</a:t>
            </a:r>
          </a:p>
        </p:txBody>
      </p:sp>
    </p:spTree>
    <p:extLst>
      <p:ext uri="{BB962C8B-B14F-4D97-AF65-F5344CB8AC3E}">
        <p14:creationId xmlns:p14="http://schemas.microsoft.com/office/powerpoint/2010/main" val="262857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sv-SE" altLang="sv-SE" sz="4000" dirty="0"/>
            </a:br>
            <a:r>
              <a:rPr lang="sv-SE" altLang="sv-SE" sz="4000" dirty="0"/>
              <a:t>Hur mycket D-vitamin finns i olika livsmedel?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93972"/>
              </p:ext>
            </p:extLst>
          </p:nvPr>
        </p:nvGraphicFramePr>
        <p:xfrm>
          <a:off x="1026459" y="1592240"/>
          <a:ext cx="7884459" cy="4065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868">
                <a:tc>
                  <a:txBody>
                    <a:bodyPr/>
                    <a:lstStyle/>
                    <a:p>
                      <a:r>
                        <a:rPr lang="sv-SE" sz="1800" dirty="0"/>
                        <a:t>Livsmedel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Mängd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D-vitamin (µgram)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Lax,</a:t>
                      </a:r>
                      <a:r>
                        <a:rPr lang="sv-SE" sz="1800" b="1" baseline="0" dirty="0"/>
                        <a:t> kokt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100 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16,6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Ägg, kokt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0,88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Lättmjölk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 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0,45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Lättfil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 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0,76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Fläskfilé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100 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0,57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Flytande</a:t>
                      </a:r>
                      <a:r>
                        <a:rPr lang="sv-SE" sz="1800" b="1" baseline="0" dirty="0"/>
                        <a:t> margarin, Milda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10</a:t>
                      </a:r>
                      <a:r>
                        <a:rPr lang="sv-SE" sz="1800" baseline="0" dirty="0"/>
                        <a:t> gram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Smör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10 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0,06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Rågbröd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 skiva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085">
                <a:tc>
                  <a:txBody>
                    <a:bodyPr/>
                    <a:lstStyle/>
                    <a:p>
                      <a:r>
                        <a:rPr lang="sv-SE" sz="1800" b="1" dirty="0"/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50 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60894" y="5657765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Livsmedelsverket.se</a:t>
            </a:r>
          </a:p>
        </p:txBody>
      </p:sp>
    </p:spTree>
    <p:extLst>
      <p:ext uri="{BB962C8B-B14F-4D97-AF65-F5344CB8AC3E}">
        <p14:creationId xmlns:p14="http://schemas.microsoft.com/office/powerpoint/2010/main" val="15017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Kalcium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5360893" y="1243772"/>
            <a:ext cx="5325035" cy="4525963"/>
          </a:xfrm>
        </p:spPr>
        <p:txBody>
          <a:bodyPr>
            <a:noAutofit/>
          </a:bodyPr>
          <a:lstStyle/>
          <a:p>
            <a:r>
              <a:rPr lang="sv-SE" sz="2400" dirty="0"/>
              <a:t>Ett mineral som behövs för att skelettet ska kunna växa normalt. </a:t>
            </a:r>
          </a:p>
          <a:p>
            <a:r>
              <a:rPr lang="sv-SE" sz="2400" dirty="0"/>
              <a:t>Bidrar till att förebygga osteoporos och minska risk för frakturer.</a:t>
            </a:r>
          </a:p>
          <a:p>
            <a:r>
              <a:rPr lang="sv-SE" sz="2400" dirty="0"/>
              <a:t>När man blir äldre ökar kalciumbehovet för att skelettet börjar bli tunnare och förmågan att ta upp kalcium försämras.</a:t>
            </a:r>
          </a:p>
          <a:p>
            <a:r>
              <a:rPr lang="sv-SE" sz="2400" dirty="0"/>
              <a:t>Kvinnor behöver mer än män.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6" name="Picture 2" descr="Bildresultat för mjölk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15" y="1395346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resultat för broccol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15" y="3878096"/>
            <a:ext cx="285273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5360894" y="5199659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Livsmedelsverket.se</a:t>
            </a:r>
          </a:p>
        </p:txBody>
      </p:sp>
    </p:spTree>
    <p:extLst>
      <p:ext uri="{BB962C8B-B14F-4D97-AF65-F5344CB8AC3E}">
        <p14:creationId xmlns:p14="http://schemas.microsoft.com/office/powerpoint/2010/main" val="211474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Rekommenderat intag av kalcium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400" dirty="0"/>
              <a:t>800 mg/dag för vuxna rekommenderas</a:t>
            </a:r>
          </a:p>
          <a:p>
            <a:r>
              <a:rPr lang="sv-SE" sz="2400" dirty="0"/>
              <a:t>Stor mängd kalcium finns i: </a:t>
            </a:r>
          </a:p>
          <a:p>
            <a:pPr lvl="1"/>
            <a:r>
              <a:rPr lang="sv-SE" dirty="0"/>
              <a:t>mjölk och mejeriprodukter</a:t>
            </a:r>
          </a:p>
          <a:p>
            <a:pPr lvl="1"/>
            <a:r>
              <a:rPr lang="sv-SE" dirty="0"/>
              <a:t>gröna grönsaker, som broccoli och grönkål</a:t>
            </a:r>
          </a:p>
          <a:p>
            <a:pPr lvl="1"/>
            <a:r>
              <a:rPr lang="sv-SE" dirty="0"/>
              <a:t>Livsmedel berikade med kalcium: till exempel juice, tofu och mjölkalternativ som soja- och mandelmjölk</a:t>
            </a:r>
          </a:p>
          <a:p>
            <a:pPr marL="342900" lvl="1" indent="-342900"/>
            <a:r>
              <a:rPr lang="sv-SE" dirty="0"/>
              <a:t>För att få i dig 800 mg kalcium under en dag, kan till exempel du äta:</a:t>
            </a:r>
          </a:p>
          <a:p>
            <a:pPr marL="742950" lvl="2" indent="-342900"/>
            <a:r>
              <a:rPr lang="sv-SE" sz="2400" dirty="0"/>
              <a:t>4 ostskivor</a:t>
            </a:r>
          </a:p>
          <a:p>
            <a:pPr marL="742950" lvl="2" indent="-342900"/>
            <a:r>
              <a:rPr lang="sv-SE" sz="2400" dirty="0"/>
              <a:t>1 tallrik fil (2 dl)</a:t>
            </a:r>
          </a:p>
          <a:p>
            <a:pPr marL="742950" lvl="2" indent="-342900"/>
            <a:r>
              <a:rPr lang="sv-SE" sz="2400" dirty="0"/>
              <a:t>1 glas mjölk</a:t>
            </a:r>
          </a:p>
          <a:p>
            <a:pPr marL="400050" lvl="2" indent="0">
              <a:buNone/>
            </a:pPr>
            <a:endParaRPr lang="sv-SE" sz="1200" i="1" dirty="0"/>
          </a:p>
          <a:p>
            <a:pPr marL="0" lvl="2" indent="0">
              <a:buNone/>
            </a:pPr>
            <a:r>
              <a:rPr lang="sv-SE" sz="1200" i="1" dirty="0"/>
              <a:t>Källa: Livsmedelsverket</a:t>
            </a:r>
          </a:p>
        </p:txBody>
      </p:sp>
    </p:spTree>
    <p:extLst>
      <p:ext uri="{BB962C8B-B14F-4D97-AF65-F5344CB8AC3E}">
        <p14:creationId xmlns:p14="http://schemas.microsoft.com/office/powerpoint/2010/main" val="2583734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202770-EC75-4AE2-9799-439AAADD5A83}" vid="{9334744A-DD4F-4483-8AB6-A2516B02E8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662</Words>
  <Application>Microsoft Office PowerPoint</Application>
  <PresentationFormat>Bredbild</PresentationFormat>
  <Paragraphs>120</Paragraphs>
  <Slides>12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Futura Std Book</vt:lpstr>
      <vt:lpstr>Futura Std Light</vt:lpstr>
      <vt:lpstr>1_Office-tema</vt:lpstr>
      <vt:lpstr>Livscafé 4 Mat och dryck</vt:lpstr>
      <vt:lpstr> Tema: Mat och dryck </vt:lpstr>
      <vt:lpstr>Varför är det viktigt att äta?</vt:lpstr>
      <vt:lpstr>Det här kan påverka matlusten</vt:lpstr>
      <vt:lpstr> Det här behöver du få i dig varje dag  </vt:lpstr>
      <vt:lpstr> D-vitamin</vt:lpstr>
      <vt:lpstr> Hur mycket D-vitamin finns i olika livsmedel?</vt:lpstr>
      <vt:lpstr>Kalcium</vt:lpstr>
      <vt:lpstr>Rekommenderat intag av kalcium</vt:lpstr>
      <vt:lpstr>PowerPoint-presentation</vt:lpstr>
      <vt:lpstr>Vatten</vt:lpstr>
      <vt:lpstr>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Livscafé 4 Mat och dryck</dc:title>
  <dc:creator>Lundblad Susanne</dc:creator>
  <cp:lastModifiedBy>Lundblad Susanne</cp:lastModifiedBy>
  <cp:revision>8</cp:revision>
  <dcterms:created xsi:type="dcterms:W3CDTF">2022-05-17T12:30:57Z</dcterms:created>
  <dcterms:modified xsi:type="dcterms:W3CDTF">2025-01-20T14:25:08Z</dcterms:modified>
</cp:coreProperties>
</file>