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04" r:id="rId2"/>
    <p:sldId id="305" r:id="rId3"/>
    <p:sldId id="306" r:id="rId4"/>
    <p:sldId id="307" r:id="rId5"/>
    <p:sldId id="308" r:id="rId6"/>
    <p:sldId id="309" r:id="rId7"/>
    <p:sldId id="310"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95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5D10D-D57F-4853-9C0B-95CB48F3737F}" type="datetimeFigureOut">
              <a:rPr lang="sv-SE" smtClean="0"/>
              <a:t>2022-05-17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16374-AC79-4A06-A4A0-7C1664444A23}" type="slidenum">
              <a:rPr lang="sv-SE" smtClean="0"/>
              <a:t>‹#›</a:t>
            </a:fld>
            <a:endParaRPr lang="sv-SE"/>
          </a:p>
        </p:txBody>
      </p:sp>
    </p:spTree>
    <p:extLst>
      <p:ext uri="{BB962C8B-B14F-4D97-AF65-F5344CB8AC3E}">
        <p14:creationId xmlns:p14="http://schemas.microsoft.com/office/powerpoint/2010/main" val="400152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spcBef>
                <a:spcPct val="20000"/>
              </a:spcBef>
              <a:spcAft>
                <a:spcPct val="20000"/>
              </a:spcAft>
              <a:buFont typeface="Arial" panose="020B0604020202020204" pitchFamily="34" charset="0"/>
              <a:buChar char="•"/>
            </a:pPr>
            <a:r>
              <a:rPr lang="sv-SE" altLang="sv-SE" b="1" dirty="0"/>
              <a:t>Äldre kan vara känsligare</a:t>
            </a:r>
            <a:r>
              <a:rPr lang="sv-SE" altLang="sv-SE" dirty="0"/>
              <a:t> för många läkemedels effekter.</a:t>
            </a:r>
            <a:br>
              <a:rPr lang="sv-SE" altLang="sv-SE" dirty="0"/>
            </a:br>
            <a:r>
              <a:rPr lang="sv-SE" altLang="sv-SE" dirty="0"/>
              <a:t>Det kan tex bero på att flera signalsubstanserna i hjärnan minskar när vi blir äldre. Tex så kan mängden av signalsubstansen Acetylkolin som finns i de nervbanor som är involverade i kognitiva processer (minne, orientering i tid och rum, förmåga till abstrakt tänkande o </a:t>
            </a:r>
            <a:r>
              <a:rPr lang="sv-SE" altLang="sv-SE" dirty="0" err="1"/>
              <a:t>dyl</a:t>
            </a:r>
            <a:r>
              <a:rPr lang="sv-SE" altLang="sv-SE" dirty="0"/>
              <a:t>) minska.</a:t>
            </a:r>
            <a:br>
              <a:rPr lang="sv-SE" altLang="sv-SE" dirty="0"/>
            </a:br>
            <a:r>
              <a:rPr lang="sv-SE" altLang="sv-SE" dirty="0"/>
              <a:t>Det kan även bero på att receptorer som känner av blodtrycket i våra kärl blir långsammare. Det kan leda till att det tar längre tid för blodtrycket att ställa in sig när vi reser på oss. Då kan vi bli yra (</a:t>
            </a:r>
            <a:r>
              <a:rPr lang="sv-SE" altLang="sv-SE" dirty="0" err="1"/>
              <a:t>ortostatiska</a:t>
            </a:r>
            <a:r>
              <a:rPr lang="sv-SE" altLang="sv-SE" dirty="0"/>
              <a:t>).</a:t>
            </a:r>
            <a:br>
              <a:rPr lang="sv-SE" altLang="sv-SE" dirty="0"/>
            </a:br>
            <a:r>
              <a:rPr lang="sv-SE" altLang="sv-SE" dirty="0"/>
              <a:t>Våra slemhinnor blir skörare vilket kan göra att vi lättare kan få magsår av vissa läkemedel.</a:t>
            </a:r>
          </a:p>
          <a:p>
            <a:pPr marL="171450" indent="-171450">
              <a:spcBef>
                <a:spcPct val="20000"/>
              </a:spcBef>
              <a:spcAft>
                <a:spcPct val="20000"/>
              </a:spcAft>
              <a:buFont typeface="Arial" panose="020B0604020202020204" pitchFamily="34" charset="0"/>
              <a:buChar char="•"/>
            </a:pPr>
            <a:r>
              <a:rPr lang="sv-SE" altLang="sv-SE" dirty="0"/>
              <a:t>Kroppsliga förändringar hos äldre leder till en </a:t>
            </a:r>
            <a:r>
              <a:rPr lang="sv-SE" altLang="sv-SE" b="1" dirty="0"/>
              <a:t>förändrad farmakokinetik</a:t>
            </a:r>
            <a:r>
              <a:rPr lang="sv-SE" altLang="sv-SE" dirty="0"/>
              <a:t>, dvs att läkemedlets upptag, omvandling och utsöndring blir annorlunda. Mängden kroppsvatten minskar, vilket medför att andelen kroppsfett ökar. Fettlösliga läkemedel får då en förhållandevis större volym att fördela sig i, vilket medför att de dröjer sig kvar längre i kroppen och får en längre halveringstid, t ex lugnande medel och sömnmedel. Hos äldre-äldre minskar fettandelen igen, avmagring, vilket kan leda till ytterligare förändringar i läkemedlets effekt. Njurfunktionen minskar vilket kan leda till ansamling av vattenlösliga läkemedel, t ex </a:t>
            </a:r>
            <a:r>
              <a:rPr lang="sv-SE" altLang="sv-SE" dirty="0" err="1"/>
              <a:t>digoxin</a:t>
            </a:r>
            <a:r>
              <a:rPr lang="sv-SE" altLang="sv-SE" dirty="0"/>
              <a:t>. </a:t>
            </a:r>
          </a:p>
          <a:p>
            <a:pPr marL="171450" indent="-171450">
              <a:spcBef>
                <a:spcPct val="20000"/>
              </a:spcBef>
              <a:spcAft>
                <a:spcPct val="20000"/>
              </a:spcAft>
              <a:buFont typeface="Arial" panose="020B0604020202020204" pitchFamily="34" charset="0"/>
              <a:buChar char="•"/>
            </a:pPr>
            <a:r>
              <a:rPr lang="sv-SE" altLang="sv-SE" dirty="0"/>
              <a:t>Vid användning av flera läkemedel ökar risken för att de ska interagera med varandra. Här gäller det att inte bara vara observant på </a:t>
            </a:r>
            <a:r>
              <a:rPr lang="sv-SE" altLang="sv-SE" b="1" dirty="0"/>
              <a:t>interaktioner </a:t>
            </a:r>
            <a:r>
              <a:rPr lang="sv-SE" altLang="sv-SE" dirty="0"/>
              <a:t>utan hela läkemedelsbehandlingen måste tas i beaktande. Vissa läkemedelsgrupper passar inte ihop t.ex. morfinanalgetika och bulkmedel. Flera läkemedel med samma biverkan kan också vara olämpliga.</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21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37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9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7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2022-05-17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20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2022-05-17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08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2022-05-17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7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9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2022-05-17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10097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kollpalakemedel.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Livscafé 6</a:t>
            </a:r>
          </a:p>
        </p:txBody>
      </p:sp>
      <p:sp>
        <p:nvSpPr>
          <p:cNvPr id="12" name="Platshållare för innehåll 11"/>
          <p:cNvSpPr>
            <a:spLocks noGrp="1"/>
          </p:cNvSpPr>
          <p:nvPr>
            <p:ph sz="half" idx="2"/>
          </p:nvPr>
        </p:nvSpPr>
        <p:spPr/>
        <p:txBody>
          <a:bodyPr>
            <a:normAutofit/>
          </a:bodyPr>
          <a:lstStyle/>
          <a:p>
            <a:r>
              <a:rPr lang="sv-SE" sz="2400" dirty="0"/>
              <a:t>Välkommen</a:t>
            </a:r>
          </a:p>
          <a:p>
            <a:r>
              <a:rPr lang="sv-SE" sz="2400" dirty="0"/>
              <a:t>Återkoppla förbättringar gjorda utifrån förra tillfället</a:t>
            </a:r>
          </a:p>
          <a:p>
            <a:r>
              <a:rPr lang="sv-SE" sz="2400" dirty="0"/>
              <a:t>Tema läkemedel för äldre</a:t>
            </a:r>
          </a:p>
          <a:p>
            <a:r>
              <a:rPr lang="sv-SE" sz="2400" dirty="0"/>
              <a:t>Samtala om och planera förändringar</a:t>
            </a:r>
          </a:p>
          <a:p>
            <a:r>
              <a:rPr lang="sv-SE" sz="2400" dirty="0"/>
              <a:t>Rörelsepaus</a:t>
            </a:r>
          </a:p>
          <a:p>
            <a:endParaRPr lang="sv-SE" sz="2400" dirty="0"/>
          </a:p>
          <a:p>
            <a:pPr marL="0" indent="0">
              <a:buNone/>
            </a:pPr>
            <a:endParaRPr lang="sv-SE"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669" y="1825625"/>
            <a:ext cx="4015502" cy="26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5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FF0000"/>
            </a:solidFill>
            <a:prstDash val="sysDash"/>
          </a:ln>
        </p:spPr>
        <p:txBody>
          <a:bodyPr>
            <a:noAutofit/>
          </a:bodyPr>
          <a:lstStyle/>
          <a:p>
            <a:pPr defTabSz="873125"/>
            <a:br>
              <a:rPr lang="sv-SE" sz="4000" dirty="0">
                <a:latin typeface="+mn-lt"/>
                <a:cs typeface="Arial" pitchFamily="34" charset="0"/>
              </a:rPr>
            </a:br>
            <a:r>
              <a:rPr lang="sv-SE" sz="4000" dirty="0">
                <a:cs typeface="Arial" pitchFamily="34" charset="0"/>
              </a:rPr>
              <a:t>Tema: Läkemedel (för äldre)</a:t>
            </a:r>
            <a:br>
              <a:rPr lang="sv-SE" sz="4000" dirty="0">
                <a:latin typeface="+mn-lt"/>
                <a:cs typeface="Arial" pitchFamily="34" charset="0"/>
              </a:rPr>
            </a:br>
            <a:endParaRPr lang="sv-SE" sz="4000" dirty="0">
              <a:latin typeface="+mn-lt"/>
            </a:endParaRPr>
          </a:p>
        </p:txBody>
      </p:sp>
      <p:sp>
        <p:nvSpPr>
          <p:cNvPr id="4" name="Platshållare för innehåll 3"/>
          <p:cNvSpPr>
            <a:spLocks noGrp="1"/>
          </p:cNvSpPr>
          <p:nvPr>
            <p:ph sz="half" idx="1"/>
          </p:nvPr>
        </p:nvSpPr>
        <p:spPr/>
        <p:txBody>
          <a:bodyPr>
            <a:normAutofit/>
          </a:bodyPr>
          <a:lstStyle/>
          <a:p>
            <a:pPr marL="0" indent="0">
              <a:buNone/>
            </a:pPr>
            <a:endParaRPr lang="sv-SE" altLang="sv-SE" sz="2400" dirty="0">
              <a:latin typeface="Calibri" pitchFamily="34" charset="0"/>
            </a:endParaRPr>
          </a:p>
          <a:p>
            <a:pPr marL="0" indent="0">
              <a:buNone/>
            </a:pPr>
            <a:endParaRPr lang="sv-SE" altLang="sv-SE" sz="2400" dirty="0">
              <a:latin typeface="Calibri" pitchFamily="34" charset="0"/>
            </a:endParaRPr>
          </a:p>
          <a:p>
            <a:pPr marL="0" indent="0">
              <a:buNone/>
            </a:pPr>
            <a:endParaRPr lang="sv-SE" sz="2400" dirty="0"/>
          </a:p>
        </p:txBody>
      </p:sp>
      <p:sp>
        <p:nvSpPr>
          <p:cNvPr id="5" name="Platshållare för innehåll 4"/>
          <p:cNvSpPr>
            <a:spLocks noGrp="1"/>
          </p:cNvSpPr>
          <p:nvPr>
            <p:ph sz="half" idx="2"/>
          </p:nvPr>
        </p:nvSpPr>
        <p:spPr/>
        <p:txBody>
          <a:bodyPr/>
          <a:lstStyle/>
          <a:p>
            <a:pPr marL="0" indent="0">
              <a:buNone/>
            </a:pPr>
            <a:r>
              <a:rPr lang="sv-SE" altLang="sv-SE" dirty="0">
                <a:latin typeface="Calibri" pitchFamily="34" charset="0"/>
              </a:rPr>
              <a:t>Mål:</a:t>
            </a:r>
          </a:p>
          <a:p>
            <a:pPr marL="0" indent="0">
              <a:buNone/>
            </a:pPr>
            <a:r>
              <a:rPr lang="sv-SE" altLang="sv-SE" dirty="0">
                <a:latin typeface="Calibri" pitchFamily="34" charset="0"/>
              </a:rPr>
              <a:t>Koll på läget - läkemedel och äldre</a:t>
            </a:r>
          </a:p>
          <a:p>
            <a:pPr marL="0" indent="0">
              <a:buNone/>
            </a:pPr>
            <a:endParaRPr lang="sv-SE" altLang="sv-SE" dirty="0">
              <a:latin typeface="Calibri" pitchFamily="34" charset="0"/>
            </a:endParaRPr>
          </a:p>
        </p:txBody>
      </p:sp>
      <p:pic>
        <p:nvPicPr>
          <p:cNvPr id="5123" name="Picture 3" descr="G:\RYH\qulturum\1. Lärande och förnyelse\Passion för livet 662 MB\13. Bilder\Från Joakim 2017\la¦êkemedel_jt_20170406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138" y="1889068"/>
            <a:ext cx="4082577" cy="268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7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Inget prat om egna och andras läkemedel</a:t>
            </a:r>
          </a:p>
        </p:txBody>
      </p:sp>
      <p:pic>
        <p:nvPicPr>
          <p:cNvPr id="2051" name="Picture 3" descr="C:\Users\lunsu\Downloads\quiet-150406_12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1" y="1565429"/>
            <a:ext cx="1308011" cy="15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2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Fakta om läkemedel för äldre</a:t>
            </a:r>
          </a:p>
        </p:txBody>
      </p:sp>
      <p:sp>
        <p:nvSpPr>
          <p:cNvPr id="3" name="Platshållare för innehåll 2"/>
          <p:cNvSpPr>
            <a:spLocks noGrp="1"/>
          </p:cNvSpPr>
          <p:nvPr>
            <p:ph idx="1"/>
          </p:nvPr>
        </p:nvSpPr>
        <p:spPr/>
        <p:txBody>
          <a:bodyPr>
            <a:normAutofit/>
          </a:bodyPr>
          <a:lstStyle/>
          <a:p>
            <a:pPr>
              <a:spcBef>
                <a:spcPts val="1200"/>
              </a:spcBef>
            </a:pPr>
            <a:r>
              <a:rPr lang="sv-SE" sz="2400" dirty="0" err="1"/>
              <a:t>Polyfarmaci</a:t>
            </a:r>
            <a:r>
              <a:rPr lang="sv-SE" sz="2400" dirty="0"/>
              <a:t>, mer än 10 läkemedel: ökning för personer 80+ med 46,1% (2012)</a:t>
            </a:r>
          </a:p>
          <a:p>
            <a:pPr>
              <a:spcBef>
                <a:spcPts val="1200"/>
              </a:spcBef>
            </a:pPr>
            <a:r>
              <a:rPr lang="sv-SE" sz="2400" dirty="0"/>
              <a:t>Andelen med olämpliga läkemedel minskar</a:t>
            </a:r>
          </a:p>
          <a:p>
            <a:pPr>
              <a:spcBef>
                <a:spcPts val="1200"/>
              </a:spcBef>
            </a:pPr>
            <a:r>
              <a:rPr lang="sv-SE" sz="2400" dirty="0"/>
              <a:t>10 - 30% av inläggningar på sjukhus bland äldre beror på läkemedelsbiverkningar</a:t>
            </a:r>
          </a:p>
          <a:p>
            <a:pPr>
              <a:spcBef>
                <a:spcPts val="1200"/>
              </a:spcBef>
            </a:pPr>
            <a:r>
              <a:rPr lang="sv-SE" sz="2400" dirty="0"/>
              <a:t>Personer 60 år och äldre stod för 67 % av den totala mängden läkemedel på recept (2013)</a:t>
            </a:r>
          </a:p>
          <a:p>
            <a:pPr marL="0" indent="0">
              <a:buNone/>
            </a:pPr>
            <a:endParaRPr lang="sv-SE" sz="1100" i="1" dirty="0"/>
          </a:p>
          <a:p>
            <a:pPr marL="0" indent="0">
              <a:buNone/>
            </a:pPr>
            <a:endParaRPr lang="sv-SE" sz="1100" i="1" dirty="0"/>
          </a:p>
          <a:p>
            <a:pPr marL="0" indent="0">
              <a:buNone/>
            </a:pPr>
            <a:endParaRPr lang="sv-SE" sz="1100" i="1" dirty="0"/>
          </a:p>
          <a:p>
            <a:pPr marL="0" indent="0">
              <a:buNone/>
            </a:pPr>
            <a:endParaRPr lang="sv-SE" sz="1100" i="1" dirty="0"/>
          </a:p>
          <a:p>
            <a:pPr marL="0" indent="0">
              <a:buNone/>
            </a:pPr>
            <a:endParaRPr lang="sv-SE" sz="1100" i="1" dirty="0"/>
          </a:p>
          <a:p>
            <a:pPr marL="0" indent="0">
              <a:buNone/>
            </a:pPr>
            <a:endParaRPr lang="sv-SE" sz="1100" i="1" dirty="0"/>
          </a:p>
          <a:p>
            <a:pPr marL="0" indent="0">
              <a:buNone/>
            </a:pPr>
            <a:r>
              <a:rPr lang="sv-SE" sz="1100" i="1" dirty="0"/>
              <a:t>Källa: Läkemedelsverket.se</a:t>
            </a:r>
          </a:p>
          <a:p>
            <a:endParaRPr lang="sv-SE" sz="2400" dirty="0"/>
          </a:p>
          <a:p>
            <a:endParaRPr lang="sv-SE" sz="2400" dirty="0"/>
          </a:p>
        </p:txBody>
      </p:sp>
    </p:spTree>
    <p:extLst>
      <p:ext uri="{BB962C8B-B14F-4D97-AF65-F5344CB8AC3E}">
        <p14:creationId xmlns:p14="http://schemas.microsoft.com/office/powerpoint/2010/main" val="216773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Läkemedel</a:t>
            </a:r>
          </a:p>
        </p:txBody>
      </p:sp>
      <p:sp>
        <p:nvSpPr>
          <p:cNvPr id="3" name="Platshållare för innehåll 2"/>
          <p:cNvSpPr>
            <a:spLocks noGrp="1"/>
          </p:cNvSpPr>
          <p:nvPr>
            <p:ph idx="1"/>
          </p:nvPr>
        </p:nvSpPr>
        <p:spPr>
          <a:xfrm>
            <a:off x="6023992" y="1600201"/>
            <a:ext cx="4186808" cy="4525963"/>
          </a:xfrm>
        </p:spPr>
        <p:txBody>
          <a:bodyPr>
            <a:normAutofit lnSpcReduction="10000"/>
          </a:bodyPr>
          <a:lstStyle/>
          <a:p>
            <a:pPr>
              <a:spcBef>
                <a:spcPts val="1200"/>
              </a:spcBef>
            </a:pPr>
            <a:r>
              <a:rPr lang="sv-SE" sz="2400" dirty="0"/>
              <a:t>Känslighet för läkemedel förändras med åldern</a:t>
            </a:r>
          </a:p>
          <a:p>
            <a:pPr>
              <a:spcBef>
                <a:spcPts val="1200"/>
              </a:spcBef>
            </a:pPr>
            <a:r>
              <a:rPr lang="sv-SE" sz="2400" dirty="0"/>
              <a:t>Rätt läkemedel viktigare än antalet</a:t>
            </a:r>
          </a:p>
          <a:p>
            <a:pPr>
              <a:spcBef>
                <a:spcPts val="1200"/>
              </a:spcBef>
            </a:pPr>
            <a:r>
              <a:rPr lang="sv-SE" sz="2400" dirty="0"/>
              <a:t>Ökad risk för läkemedels-interaktioner på grund av användningen av olika läkemedel</a:t>
            </a:r>
          </a:p>
          <a:p>
            <a:pPr>
              <a:spcBef>
                <a:spcPts val="1200"/>
              </a:spcBef>
            </a:pPr>
            <a:r>
              <a:rPr lang="sv-SE" sz="2400" dirty="0"/>
              <a:t>Regelbunden läkemedels-genomgång om 5 läkemedel eller mer och 75 år</a:t>
            </a:r>
          </a:p>
          <a:p>
            <a:pPr>
              <a:spcBef>
                <a:spcPts val="1200"/>
              </a:spcBef>
            </a:pPr>
            <a:r>
              <a:rPr lang="sv-SE" sz="2400" dirty="0"/>
              <a:t>Olika listor på Apotek och vården</a:t>
            </a:r>
          </a:p>
          <a:p>
            <a:pPr marL="0" indent="0">
              <a:spcBef>
                <a:spcPts val="1200"/>
              </a:spcBef>
              <a:buNone/>
            </a:pPr>
            <a:endParaRPr lang="sv-SE" sz="2400" dirty="0"/>
          </a:p>
          <a:p>
            <a:endParaRPr lang="sv-SE" sz="2400" dirty="0"/>
          </a:p>
        </p:txBody>
      </p:sp>
      <p:pic>
        <p:nvPicPr>
          <p:cNvPr id="5" name="Picture 2" descr="H:\Bilder\Symbolbilder\vå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993" y="1700808"/>
            <a:ext cx="424377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6384032" y="5805264"/>
            <a:ext cx="34563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1" u="none" strike="noStrike" kern="1200" cap="none" spc="0" normalizeH="0" baseline="0" noProof="0" dirty="0">
                <a:ln>
                  <a:noFill/>
                </a:ln>
                <a:solidFill>
                  <a:prstClr val="black"/>
                </a:solidFill>
                <a:effectLst/>
                <a:uLnTx/>
                <a:uFillTx/>
                <a:latin typeface="Calibri" panose="020F0502020204030204"/>
                <a:ea typeface="+mn-ea"/>
                <a:cs typeface="+mn-cs"/>
              </a:rPr>
              <a:t>Källa: Region Jönköpings län</a:t>
            </a:r>
          </a:p>
        </p:txBody>
      </p:sp>
    </p:spTree>
    <p:extLst>
      <p:ext uri="{BB962C8B-B14F-4D97-AF65-F5344CB8AC3E}">
        <p14:creationId xmlns:p14="http://schemas.microsoft.com/office/powerpoint/2010/main" val="253728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Frågor att ställa vid läkarbesök</a:t>
            </a:r>
          </a:p>
        </p:txBody>
      </p:sp>
      <p:sp>
        <p:nvSpPr>
          <p:cNvPr id="3" name="Platshållare för innehåll 2"/>
          <p:cNvSpPr>
            <a:spLocks noGrp="1"/>
          </p:cNvSpPr>
          <p:nvPr>
            <p:ph idx="1"/>
          </p:nvPr>
        </p:nvSpPr>
        <p:spPr/>
        <p:txBody>
          <a:bodyPr>
            <a:normAutofit/>
          </a:bodyPr>
          <a:lstStyle/>
          <a:p>
            <a:r>
              <a:rPr lang="sv-SE" sz="2400" dirty="0"/>
              <a:t>Varför får jag den här medicinen?</a:t>
            </a:r>
          </a:p>
          <a:p>
            <a:r>
              <a:rPr lang="sv-SE" sz="2400" dirty="0"/>
              <a:t>När och hur ska jag ta medicinen?</a:t>
            </a:r>
          </a:p>
          <a:p>
            <a:r>
              <a:rPr lang="sv-SE" sz="2400" dirty="0"/>
              <a:t>Hur länge ska jag ta medicinen?</a:t>
            </a:r>
          </a:p>
          <a:p>
            <a:r>
              <a:rPr lang="sv-SE" sz="2400" dirty="0"/>
              <a:t>Kan jag ta medicinen ihop med andra läkemedel eller naturläkemedel?</a:t>
            </a:r>
          </a:p>
          <a:p>
            <a:r>
              <a:rPr lang="sv-SE" sz="2400" dirty="0"/>
              <a:t>Vilka eventuella biverkningar kan jag få?</a:t>
            </a:r>
          </a:p>
          <a:p>
            <a:r>
              <a:rPr lang="sv-SE" sz="2400" dirty="0"/>
              <a:t>Hur och när ska medicinen följas upp?</a:t>
            </a:r>
          </a:p>
          <a:p>
            <a:r>
              <a:rPr lang="sv-SE" sz="2400" dirty="0"/>
              <a:t>Finns det läkemedel på min lista som inte längre är aktuella?</a:t>
            </a:r>
          </a:p>
          <a:p>
            <a:endParaRPr lang="sv-SE" dirty="0"/>
          </a:p>
          <a:p>
            <a:endParaRPr lang="sv-SE" dirty="0"/>
          </a:p>
        </p:txBody>
      </p:sp>
      <p:sp>
        <p:nvSpPr>
          <p:cNvPr id="4" name="textruta 3"/>
          <p:cNvSpPr txBox="1"/>
          <p:nvPr/>
        </p:nvSpPr>
        <p:spPr>
          <a:xfrm>
            <a:off x="2063552" y="5500020"/>
            <a:ext cx="18722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1" u="none" strike="noStrike" kern="1200" cap="none" spc="0" normalizeH="0" baseline="0" noProof="0" dirty="0">
                <a:ln>
                  <a:noFill/>
                </a:ln>
                <a:solidFill>
                  <a:prstClr val="black"/>
                </a:solidFill>
                <a:effectLst/>
                <a:uLnTx/>
                <a:uFillTx/>
                <a:latin typeface="Calibri" panose="020F0502020204030204"/>
                <a:ea typeface="+mn-ea"/>
                <a:cs typeface="+mn-cs"/>
              </a:rPr>
              <a:t>Källa: 1177.se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1" u="none" strike="noStrike" kern="1200" cap="none" spc="0" normalizeH="0" baseline="0" noProof="0" dirty="0">
                <a:ln>
                  <a:noFill/>
                </a:ln>
                <a:solidFill>
                  <a:prstClr val="black"/>
                </a:solidFill>
                <a:effectLst/>
                <a:uLnTx/>
                <a:uFillTx/>
                <a:latin typeface="Calibri" panose="020F0502020204030204"/>
                <a:ea typeface="+mn-ea"/>
                <a:cs typeface="+mn-cs"/>
              </a:rPr>
              <a:t>Kollpalakemedel.se</a:t>
            </a:r>
          </a:p>
        </p:txBody>
      </p:sp>
    </p:spTree>
    <p:extLst>
      <p:ext uri="{BB962C8B-B14F-4D97-AF65-F5344CB8AC3E}">
        <p14:creationId xmlns:p14="http://schemas.microsoft.com/office/powerpoint/2010/main" val="393110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Tips</a:t>
            </a:r>
          </a:p>
        </p:txBody>
      </p:sp>
      <p:sp>
        <p:nvSpPr>
          <p:cNvPr id="3" name="Platshållare för innehåll 2"/>
          <p:cNvSpPr>
            <a:spLocks noGrp="1"/>
          </p:cNvSpPr>
          <p:nvPr>
            <p:ph idx="1"/>
          </p:nvPr>
        </p:nvSpPr>
        <p:spPr/>
        <p:txBody>
          <a:bodyPr>
            <a:normAutofit fontScale="92500" lnSpcReduction="20000"/>
          </a:bodyPr>
          <a:lstStyle/>
          <a:p>
            <a:pPr marL="0" indent="0">
              <a:buNone/>
            </a:pPr>
            <a:r>
              <a:rPr lang="sv-SE" altLang="sv-SE" sz="2400" dirty="0">
                <a:latin typeface="Calibri" pitchFamily="34" charset="0"/>
              </a:rPr>
              <a:t>Att samtala om: </a:t>
            </a:r>
          </a:p>
          <a:p>
            <a:pPr>
              <a:spcBef>
                <a:spcPts val="1200"/>
              </a:spcBef>
            </a:pPr>
            <a:r>
              <a:rPr lang="sv-SE" altLang="sv-SE" sz="2400" dirty="0">
                <a:latin typeface="Calibri" pitchFamily="34" charset="0"/>
              </a:rPr>
              <a:t>Rättigheter som seniorer över 75 år har: läkemedelsgenomgång</a:t>
            </a:r>
            <a:br>
              <a:rPr lang="sv-SE" altLang="sv-SE" sz="2400" dirty="0">
                <a:latin typeface="Calibri" pitchFamily="34" charset="0"/>
              </a:rPr>
            </a:br>
            <a:r>
              <a:rPr lang="sv-SE" altLang="sv-SE" sz="2400" dirty="0">
                <a:latin typeface="Calibri" pitchFamily="34" charset="0"/>
              </a:rPr>
              <a:t>och fem eller fler mediciner</a:t>
            </a:r>
          </a:p>
          <a:p>
            <a:pPr>
              <a:spcBef>
                <a:spcPts val="1200"/>
              </a:spcBef>
            </a:pPr>
            <a:r>
              <a:rPr lang="sv-SE" altLang="sv-SE" sz="2400" dirty="0">
                <a:latin typeface="Calibri" pitchFamily="34" charset="0"/>
              </a:rPr>
              <a:t>Rätten till </a:t>
            </a:r>
            <a:r>
              <a:rPr lang="sv-SE" altLang="sv-SE" sz="2400">
                <a:latin typeface="Calibri" pitchFamily="34" charset="0"/>
              </a:rPr>
              <a:t>fast vårdkontakt</a:t>
            </a:r>
            <a:endParaRPr lang="sv-SE" altLang="sv-SE" sz="2400" dirty="0">
              <a:latin typeface="Calibri" pitchFamily="34" charset="0"/>
            </a:endParaRPr>
          </a:p>
          <a:p>
            <a:pPr>
              <a:spcBef>
                <a:spcPts val="1200"/>
              </a:spcBef>
            </a:pPr>
            <a:r>
              <a:rPr lang="sv-SE" altLang="sv-SE" sz="2400" dirty="0">
                <a:latin typeface="Calibri" pitchFamily="34" charset="0"/>
              </a:rPr>
              <a:t>Har jag fått en läkemedelsgenomgång när jag besökt läkare på vårdcentral eller om jag varit inlagd på sjukhus? </a:t>
            </a:r>
          </a:p>
          <a:p>
            <a:pPr>
              <a:spcBef>
                <a:spcPts val="1200"/>
              </a:spcBef>
            </a:pPr>
            <a:r>
              <a:rPr lang="sv-SE" altLang="sv-SE" sz="2400" dirty="0">
                <a:latin typeface="Calibri" pitchFamily="34" charset="0"/>
              </a:rPr>
              <a:t>Vet jag att jag tar rätt mediciner? </a:t>
            </a:r>
          </a:p>
          <a:p>
            <a:pPr>
              <a:spcBef>
                <a:spcPts val="1200"/>
              </a:spcBef>
            </a:pPr>
            <a:r>
              <a:rPr lang="sv-SE" altLang="sv-SE" sz="2400" dirty="0">
                <a:latin typeface="Calibri" pitchFamily="34" charset="0"/>
              </a:rPr>
              <a:t>Olika läkemedelslistor på Apoteket och i journalen</a:t>
            </a:r>
          </a:p>
          <a:p>
            <a:pPr marL="0" indent="0">
              <a:buNone/>
            </a:pPr>
            <a:br>
              <a:rPr lang="sv-SE" sz="2400" dirty="0"/>
            </a:br>
            <a:r>
              <a:rPr lang="sv-SE" sz="2400" dirty="0"/>
              <a:t>Bra trycksak: Kloka rättigheter – som ger dig bättre läkemedelsbehandling </a:t>
            </a:r>
            <a:r>
              <a:rPr lang="sv-SE" sz="2400" dirty="0">
                <a:hlinkClick r:id="rId2"/>
              </a:rPr>
              <a:t>http://www.kollpalakemedel.se</a:t>
            </a:r>
            <a:endParaRPr lang="sv-SE" sz="2400" dirty="0"/>
          </a:p>
          <a:p>
            <a:pPr marL="0" indent="0">
              <a:spcBef>
                <a:spcPts val="1200"/>
              </a:spcBef>
              <a:buNone/>
            </a:pPr>
            <a:r>
              <a:rPr lang="sv-SE" sz="2400" dirty="0"/>
              <a:t>”Detta hade inte hänt mig om jag varit yngre” J. </a:t>
            </a:r>
            <a:r>
              <a:rPr lang="sv-SE" sz="2400" dirty="0" err="1"/>
              <a:t>Lars.G.Nilsson</a:t>
            </a:r>
            <a:endParaRPr lang="sv-SE" sz="2400" dirty="0"/>
          </a:p>
          <a:p>
            <a:endParaRPr lang="sv-SE" altLang="sv-SE" sz="2400" dirty="0">
              <a:latin typeface="Calibri" pitchFamily="34" charset="0"/>
            </a:endParaRPr>
          </a:p>
          <a:p>
            <a:endParaRPr lang="sv-SE" sz="2400" dirty="0"/>
          </a:p>
        </p:txBody>
      </p:sp>
    </p:spTree>
    <p:extLst>
      <p:ext uri="{BB962C8B-B14F-4D97-AF65-F5344CB8AC3E}">
        <p14:creationId xmlns:p14="http://schemas.microsoft.com/office/powerpoint/2010/main" val="1051837656"/>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606</Words>
  <Application>Microsoft Office PowerPoint</Application>
  <PresentationFormat>Bredbild</PresentationFormat>
  <Paragraphs>53</Paragraphs>
  <Slides>7</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1_Office-tema</vt:lpstr>
      <vt:lpstr>Livscafé 6</vt:lpstr>
      <vt:lpstr> Tema: Läkemedel (för äldre) </vt:lpstr>
      <vt:lpstr>Inget prat om egna och andras läkemedel</vt:lpstr>
      <vt:lpstr>Fakta om läkemedel för äldre</vt:lpstr>
      <vt:lpstr>Läkemedel</vt:lpstr>
      <vt:lpstr>Frågor att ställa vid läkarbesök</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6</dc:title>
  <dc:creator>Lundblad Susanne</dc:creator>
  <cp:lastModifiedBy>Lundblad Susanne</cp:lastModifiedBy>
  <cp:revision>2</cp:revision>
  <dcterms:created xsi:type="dcterms:W3CDTF">2022-05-17T12:40:58Z</dcterms:created>
  <dcterms:modified xsi:type="dcterms:W3CDTF">2022-05-17T12:42:41Z</dcterms:modified>
</cp:coreProperties>
</file>