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https://www.cdc.gov/coronavirus/2019-ncov/more/science-and-research/surface-transmission.html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762CC-AA2E-48BC-806B-EB3237609B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7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04534" y="585963"/>
            <a:ext cx="9360000" cy="1296000"/>
          </a:xfrm>
        </p:spPr>
        <p:txBody>
          <a:bodyPr/>
          <a:lstStyle/>
          <a:p>
            <a:r>
              <a:rPr lang="sv-SE" dirty="0" smtClean="0"/>
              <a:t>Smittsamhetsbedömning luftvägsvirus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52179" y="1881963"/>
            <a:ext cx="9359900" cy="3780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En person </a:t>
            </a:r>
            <a:r>
              <a:rPr lang="sv-SE" dirty="0" smtClean="0"/>
              <a:t>kan </a:t>
            </a:r>
            <a:r>
              <a:rPr lang="sv-SE" dirty="0"/>
              <a:t>betraktas som smittfri när alla av följande kriterier är uppfyllda:</a:t>
            </a:r>
          </a:p>
          <a:p>
            <a:r>
              <a:rPr lang="sv-SE" dirty="0"/>
              <a:t>5 dagar efter symtomdebut</a:t>
            </a:r>
          </a:p>
          <a:p>
            <a:r>
              <a:rPr lang="sv-SE" dirty="0" smtClean="0"/>
              <a:t>24 timmars feberfrihet</a:t>
            </a:r>
            <a:endParaRPr lang="sv-SE" dirty="0"/>
          </a:p>
          <a:p>
            <a:r>
              <a:rPr lang="sv-SE" dirty="0"/>
              <a:t>K</a:t>
            </a:r>
            <a:r>
              <a:rPr lang="sv-SE" dirty="0" smtClean="0"/>
              <a:t>linisk </a:t>
            </a:r>
            <a:r>
              <a:rPr lang="sv-SE" dirty="0"/>
              <a:t>förbättring</a:t>
            </a:r>
          </a:p>
          <a:p>
            <a:r>
              <a:rPr lang="sv-SE" dirty="0"/>
              <a:t>För en helt symtomfri person räknas tiden från provtagningsdatum.</a:t>
            </a:r>
          </a:p>
          <a:p>
            <a:pPr marL="0" indent="0">
              <a:buNone/>
            </a:pPr>
            <a:r>
              <a:rPr lang="sv-SE" dirty="0" smtClean="0"/>
              <a:t>Gäller ej patient som är </a:t>
            </a:r>
            <a:r>
              <a:rPr lang="sv-SE" dirty="0" err="1" smtClean="0"/>
              <a:t>immunsupprimerad</a:t>
            </a:r>
            <a:r>
              <a:rPr lang="sv-SE" dirty="0" smtClean="0"/>
              <a:t> </a:t>
            </a:r>
            <a:r>
              <a:rPr lang="sv-SE" dirty="0"/>
              <a:t>eller kritiskt sjuk på </a:t>
            </a:r>
            <a:r>
              <a:rPr lang="sv-SE" dirty="0" smtClean="0"/>
              <a:t>IVA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693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12000" y="553660"/>
            <a:ext cx="6353324" cy="1092260"/>
          </a:xfrm>
        </p:spPr>
        <p:txBody>
          <a:bodyPr/>
          <a:lstStyle/>
          <a:p>
            <a:r>
              <a:rPr lang="sv-SE" sz="2800" dirty="0" smtClean="0"/>
              <a:t>Skyddsutrustning vid smittsam virusorsakad luftvägsinfektion</a:t>
            </a:r>
            <a:endParaRPr lang="sv-SE" sz="2800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6803" t="5274" r="5834" b="6553"/>
          <a:stretch/>
        </p:blipFill>
        <p:spPr>
          <a:xfrm>
            <a:off x="7607375" y="768061"/>
            <a:ext cx="2160000" cy="2501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912000" y="1903615"/>
            <a:ext cx="6353324" cy="45811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/>
              <a:t>Munskydd och visir/skyddsglasögon</a:t>
            </a:r>
            <a:r>
              <a:rPr lang="sv-SE" dirty="0" smtClean="0"/>
              <a:t> vid patientnära arbete inom ca. 2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/>
              <a:t>Andningsskydd och visir/skyddsglasögon</a:t>
            </a:r>
            <a:r>
              <a:rPr lang="sv-SE" dirty="0" smtClean="0"/>
              <a:t> vid ökad smittrisk:</a:t>
            </a:r>
          </a:p>
          <a:p>
            <a:pPr marL="702900" lvl="1" indent="-342900"/>
            <a:r>
              <a:rPr lang="sv-SE" dirty="0" smtClean="0"/>
              <a:t>Långvarig vistelse i vårdrum (tex. vak)</a:t>
            </a:r>
          </a:p>
          <a:p>
            <a:pPr marL="702900" lvl="1" indent="-342900"/>
            <a:r>
              <a:rPr lang="sv-SE" dirty="0" smtClean="0"/>
              <a:t>Nära kontakt med patient med kraftig symtombild</a:t>
            </a:r>
          </a:p>
          <a:p>
            <a:pPr marL="702900" lvl="1" indent="-342900"/>
            <a:r>
              <a:rPr lang="sv-SE" dirty="0" smtClean="0"/>
              <a:t>Åtgärder mycket nära luftvägar (tex. intubation, HLR, munvård osv.)</a:t>
            </a:r>
          </a:p>
          <a:p>
            <a:pPr marL="702900" lvl="1" indent="-342900"/>
            <a:r>
              <a:rPr lang="sv-SE" dirty="0" smtClean="0"/>
              <a:t>Arbete </a:t>
            </a:r>
            <a:r>
              <a:rPr lang="sv-SE" dirty="0" smtClean="0"/>
              <a:t>i hemmiljö</a:t>
            </a:r>
            <a:r>
              <a:rPr lang="sv-SE" dirty="0" smtClean="0"/>
              <a:t> (</a:t>
            </a:r>
            <a:r>
              <a:rPr lang="sv-SE" dirty="0" smtClean="0"/>
              <a:t>med bekräftad covid-19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28598" t="5084" r="28690" b="64587"/>
          <a:stretch/>
        </p:blipFill>
        <p:spPr>
          <a:xfrm>
            <a:off x="7607375" y="3488896"/>
            <a:ext cx="2160000" cy="254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02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3407" y="137296"/>
            <a:ext cx="5297922" cy="808926"/>
          </a:xfrm>
        </p:spPr>
        <p:txBody>
          <a:bodyPr/>
          <a:lstStyle/>
          <a:p>
            <a:r>
              <a:rPr lang="sv-SE" sz="3000" dirty="0" smtClean="0"/>
              <a:t>Hur smittar luftvägsvirus?</a:t>
            </a:r>
            <a:endParaRPr lang="sv-SE" sz="3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253406" y="946222"/>
            <a:ext cx="4606594" cy="378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dirty="0" smtClean="0"/>
              <a:t>Droppsmitta</a:t>
            </a:r>
            <a:endParaRPr lang="sv-SE" sz="1600" dirty="0"/>
          </a:p>
          <a:p>
            <a:pPr lvl="2"/>
            <a:r>
              <a:rPr lang="sv-SE" sz="1600" dirty="0"/>
              <a:t>hosta, nysning på nära </a:t>
            </a:r>
            <a:r>
              <a:rPr lang="sv-SE" sz="1600" dirty="0" smtClean="0"/>
              <a:t>håll. Smittar om du får in i det i ögon/näsa/mun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600" dirty="0"/>
              <a:t>Kontaktsmitta</a:t>
            </a:r>
          </a:p>
          <a:p>
            <a:pPr lvl="2"/>
            <a:r>
              <a:rPr lang="sv-SE" sz="1600" dirty="0" smtClean="0"/>
              <a:t>direkt kontakt med smittad</a:t>
            </a:r>
          </a:p>
          <a:p>
            <a:pPr lvl="2"/>
            <a:r>
              <a:rPr lang="sv-SE" sz="1600" dirty="0" smtClean="0"/>
              <a:t>virus i miljön runt den sjuke</a:t>
            </a:r>
          </a:p>
          <a:p>
            <a:pPr marL="457200" lvl="1" indent="-457200">
              <a:buFont typeface="+mj-lt"/>
              <a:buAutoNum type="arabicPeriod" startAt="3"/>
            </a:pPr>
            <a:r>
              <a:rPr lang="sv-SE" sz="1600" dirty="0" smtClean="0"/>
              <a:t>Luft / aerosolsmitta</a:t>
            </a:r>
          </a:p>
          <a:p>
            <a:pPr lvl="2"/>
            <a:r>
              <a:rPr lang="sv-SE" sz="1600" dirty="0" smtClean="0"/>
              <a:t>flera faktorer spelar in, trånga utrymmen</a:t>
            </a:r>
          </a:p>
          <a:p>
            <a:pPr lvl="2"/>
            <a:r>
              <a:rPr lang="sv-SE" sz="1600" dirty="0" smtClean="0"/>
              <a:t>ventilation</a:t>
            </a:r>
          </a:p>
          <a:p>
            <a:endParaRPr lang="sv-SE" dirty="0" smtClean="0"/>
          </a:p>
        </p:txBody>
      </p:sp>
      <p:pic>
        <p:nvPicPr>
          <p:cNvPr id="1027" name="Picture 3" descr="C:\Users\enbma\AppData\Local\Microsoft\Windows\Temporary Internet Files\Content.IE5\253S5DPW\220px-Menschliches_au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0" y="4726222"/>
            <a:ext cx="12481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nbma\AppData\Local\Microsoft\Windows\Temporary Internet Files\Content.IE5\253S5DPW\mouth-7336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08" y="4726222"/>
            <a:ext cx="1248140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nbma\AppData\Local\Microsoft\Windows\Temporary Internet Files\Content.IE5\QPG3KZ57\Child_nos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85" y="4726222"/>
            <a:ext cx="109324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nbma\AppData\Local\Microsoft\Windows\Temporary Internet Files\Content.IE5\253S5DPW\Human-Hands-Front-Back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33" y="5949445"/>
            <a:ext cx="1362833" cy="90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k pil 4"/>
          <p:cNvCxnSpPr>
            <a:stCxn id="1031" idx="1"/>
          </p:cNvCxnSpPr>
          <p:nvPr/>
        </p:nvCxnSpPr>
        <p:spPr>
          <a:xfrm flipH="1" flipV="1">
            <a:off x="1671891" y="5751522"/>
            <a:ext cx="494542" cy="652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>
          <a:xfrm flipV="1">
            <a:off x="2836194" y="5751522"/>
            <a:ext cx="11655" cy="299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V="1">
            <a:off x="3607130" y="5713647"/>
            <a:ext cx="629328" cy="690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85" y="1867383"/>
            <a:ext cx="1769544" cy="1203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latshållare för text 4"/>
          <p:cNvSpPr txBox="1">
            <a:spLocks/>
          </p:cNvSpPr>
          <p:nvPr/>
        </p:nvSpPr>
        <p:spPr>
          <a:xfrm>
            <a:off x="5708074" y="336466"/>
            <a:ext cx="6368950" cy="2988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 typeface="+mj-lt"/>
              <a:buAutoNum type="arabicPeriod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800" b="1" dirty="0">
                <a:solidFill>
                  <a:schemeClr val="accent2"/>
                </a:solidFill>
              </a:rPr>
              <a:t>H</a:t>
            </a:r>
            <a:r>
              <a:rPr lang="sv-SE" sz="1800" b="1" dirty="0" smtClean="0">
                <a:solidFill>
                  <a:schemeClr val="accent2"/>
                </a:solidFill>
              </a:rPr>
              <a:t>andskar och plastförkläden enligt basala hygienrutiner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600" dirty="0" smtClean="0"/>
              <a:t>Kortärmat plastförkläde </a:t>
            </a:r>
            <a:r>
              <a:rPr lang="sv-SE" sz="1600" dirty="0"/>
              <a:t>används </a:t>
            </a:r>
            <a:r>
              <a:rPr lang="sv-SE" sz="1600" dirty="0" smtClean="0"/>
              <a:t>då </a:t>
            </a:r>
            <a:r>
              <a:rPr lang="sv-SE" sz="1600" dirty="0"/>
              <a:t>arbetskläderna riskerar att komma i kontakt med kroppsvätskor eller annat biologiskt </a:t>
            </a:r>
            <a:r>
              <a:rPr lang="sv-SE" sz="1600" dirty="0" smtClean="0"/>
              <a:t>material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600" dirty="0" smtClean="0"/>
              <a:t>Handskanvändning är alltid en risk för smittspridning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Handsprit avdödar </a:t>
            </a:r>
            <a:r>
              <a:rPr lang="sv-SE" sz="1600" dirty="0" smtClean="0"/>
              <a:t>viruset. Handsprit är bättre för vårdtagaren och minskar risken att sprida smitta jämfört med handskar!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4891" y="3325091"/>
            <a:ext cx="4615286" cy="26561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453583" y="6399195"/>
            <a:ext cx="2484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Smittskydd Vårdhygien</a:t>
            </a:r>
            <a:r>
              <a:rPr lang="sv-SE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Arial"/>
              </a:rPr>
              <a:t>2023-10</a:t>
            </a:r>
            <a:endParaRPr kumimoji="0" lang="sv-SE" sz="1200" b="0" i="0" u="none" strike="noStrike" kern="1200" cap="none" spc="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Platshållare för datum 3"/>
          <p:cNvSpPr txBox="1">
            <a:spLocks/>
          </p:cNvSpPr>
          <p:nvPr/>
        </p:nvSpPr>
        <p:spPr>
          <a:xfrm>
            <a:off x="11450177" y="6216632"/>
            <a:ext cx="55369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9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466</TotalTime>
  <Words>205</Words>
  <Application>Microsoft Office PowerPoint</Application>
  <PresentationFormat>Bredbild</PresentationFormat>
  <Paragraphs>30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Smittsamhetsbedömning luftvägsvirus</vt:lpstr>
      <vt:lpstr>Skyddsutrustning vid smittsam virusorsakad luftvägsinfektion</vt:lpstr>
      <vt:lpstr>Hur smittar luftvägsvirus?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Björserud Sara</dc:creator>
  <cp:lastModifiedBy>Thuresson Linda</cp:lastModifiedBy>
  <cp:revision>17</cp:revision>
  <dcterms:created xsi:type="dcterms:W3CDTF">2023-11-01T14:20:55Z</dcterms:created>
  <dcterms:modified xsi:type="dcterms:W3CDTF">2023-11-07T10:19:45Z</dcterms:modified>
</cp:coreProperties>
</file>